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5" r:id="rId3"/>
    <p:sldId id="306" r:id="rId4"/>
    <p:sldId id="30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12" r:id="rId13"/>
    <p:sldId id="313" r:id="rId14"/>
    <p:sldId id="270" r:id="rId15"/>
    <p:sldId id="266" r:id="rId16"/>
    <p:sldId id="320" r:id="rId17"/>
    <p:sldId id="268" r:id="rId18"/>
    <p:sldId id="271" r:id="rId19"/>
    <p:sldId id="308" r:id="rId20"/>
    <p:sldId id="310" r:id="rId21"/>
    <p:sldId id="273" r:id="rId22"/>
    <p:sldId id="293" r:id="rId23"/>
    <p:sldId id="294" r:id="rId24"/>
    <p:sldId id="295" r:id="rId25"/>
    <p:sldId id="296" r:id="rId26"/>
    <p:sldId id="299" r:id="rId27"/>
    <p:sldId id="302" r:id="rId28"/>
    <p:sldId id="309" r:id="rId29"/>
    <p:sldId id="275" r:id="rId30"/>
    <p:sldId id="303" r:id="rId31"/>
    <p:sldId id="311" r:id="rId32"/>
    <p:sldId id="276" r:id="rId33"/>
    <p:sldId id="285" r:id="rId34"/>
    <p:sldId id="277" r:id="rId35"/>
    <p:sldId id="279" r:id="rId36"/>
    <p:sldId id="283" r:id="rId37"/>
    <p:sldId id="284" r:id="rId38"/>
    <p:sldId id="282" r:id="rId39"/>
    <p:sldId id="317" r:id="rId40"/>
    <p:sldId id="318" r:id="rId41"/>
    <p:sldId id="319" r:id="rId42"/>
    <p:sldId id="314" r:id="rId43"/>
    <p:sldId id="315" r:id="rId44"/>
    <p:sldId id="316" r:id="rId45"/>
    <p:sldId id="290" r:id="rId4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7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7529-D87A-46AB-8CF6-8584CF6DCD60}" type="datetimeFigureOut">
              <a:rPr lang="pl-PL" smtClean="0"/>
              <a:t>2016-09-19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6F0E3176-8D06-41C5-A771-3C959F7319E4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7529-D87A-46AB-8CF6-8584CF6DCD60}" type="datetimeFigureOut">
              <a:rPr lang="pl-PL" smtClean="0"/>
              <a:t>2016-09-19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3176-8D06-41C5-A771-3C959F7319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7529-D87A-46AB-8CF6-8584CF6DCD60}" type="datetimeFigureOut">
              <a:rPr lang="pl-PL" smtClean="0"/>
              <a:t>2016-09-19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3176-8D06-41C5-A771-3C959F7319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7529-D87A-46AB-8CF6-8584CF6DCD60}" type="datetimeFigureOut">
              <a:rPr lang="pl-PL" smtClean="0"/>
              <a:t>2016-09-19</a:t>
            </a:fld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0E3176-8D06-41C5-A771-3C959F7319E4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7529-D87A-46AB-8CF6-8584CF6DCD60}" type="datetimeFigureOut">
              <a:rPr lang="pl-PL" smtClean="0"/>
              <a:t>2016-09-19</a:t>
            </a:fld>
            <a:endParaRPr lang="pl-PL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0E3176-8D06-41C5-A771-3C959F7319E4}" type="slidenum">
              <a:rPr lang="pl-PL" smtClean="0"/>
              <a:t>‹#›</a:t>
            </a:fld>
            <a:endParaRPr lang="pl-P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7529-D87A-46AB-8CF6-8584CF6DCD60}" type="datetimeFigureOut">
              <a:rPr lang="pl-PL" smtClean="0"/>
              <a:t>2016-09-19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3176-8D06-41C5-A771-3C959F7319E4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7529-D87A-46AB-8CF6-8584CF6DCD60}" type="datetimeFigureOut">
              <a:rPr lang="pl-PL" smtClean="0"/>
              <a:t>2016-09-19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3176-8D06-41C5-A771-3C959F7319E4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7529-D87A-46AB-8CF6-8584CF6DCD60}" type="datetimeFigureOut">
              <a:rPr lang="pl-PL" smtClean="0"/>
              <a:t>2016-09-19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3176-8D06-41C5-A771-3C959F7319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7529-D87A-46AB-8CF6-8584CF6DCD60}" type="datetimeFigureOut">
              <a:rPr lang="pl-PL" smtClean="0"/>
              <a:t>2016-09-19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0E3176-8D06-41C5-A771-3C959F7319E4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957529-D87A-46AB-8CF6-8584CF6DCD60}" type="datetimeFigureOut">
              <a:rPr lang="pl-PL" smtClean="0"/>
              <a:t>2016-09-19</a:t>
            </a:fld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0E3176-8D06-41C5-A771-3C959F7319E4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7529-D87A-46AB-8CF6-8584CF6DCD60}" type="datetimeFigureOut">
              <a:rPr lang="pl-PL" smtClean="0"/>
              <a:t>2016-09-19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3176-8D06-41C5-A771-3C959F7319E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F0E3176-8D06-41C5-A771-3C959F7319E4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C957529-D87A-46AB-8CF6-8584CF6DCD60}" type="datetimeFigureOut">
              <a:rPr lang="pl-PL" smtClean="0"/>
              <a:t>2016-09-19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6000" dirty="0" smtClean="0"/>
              <a:t>LEADER DROGĄ </a:t>
            </a:r>
            <a:r>
              <a:rPr lang="pl-PL" sz="6000" dirty="0"/>
              <a:t>DO </a:t>
            </a:r>
            <a:r>
              <a:rPr lang="pl-PL" sz="6000" dirty="0" smtClean="0"/>
              <a:t>ROZWOJU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Stowarzyszenie Światowid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1656184" cy="149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Konkursy nalewkowe i warsztaty </a:t>
            </a:r>
            <a:r>
              <a:rPr lang="pl-PL" sz="4000" dirty="0" err="1" smtClean="0"/>
              <a:t>nalewkarskie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ZDJĘcia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2050" name="Picture 2" descr="E:\Praca\Z HP\Zdjęcia\2012\FESTIWAL SEROW I NALEWEK 09.09.2012\DSC00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9" y="548680"/>
            <a:ext cx="422000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raca\Z HP\Zdjęcia\2012\FESTIWAL SEROW I NALEWEK 09.09.2012\DSC00314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56" y="431458"/>
            <a:ext cx="4574554" cy="30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Praca\FUNKCJONOWANIE 2013\LABORATORIA SMAKU 2013\LABORATORIUM NALEWEK KS\00_lab_naldom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4944"/>
            <a:ext cx="3456384" cy="230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51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Warsztaty serowarstwa</a:t>
            </a:r>
            <a:endParaRPr lang="pl-PL" sz="4000" dirty="0"/>
          </a:p>
        </p:txBody>
      </p:sp>
      <p:pic>
        <p:nvPicPr>
          <p:cNvPr id="3074" name="Picture 2" descr="E:\Praca\Z HP\Zdjęcia\2012\FESTIWAL SEROW I NALEWEK 09.09.2012\DSC00036_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8828"/>
            <a:ext cx="8064896" cy="536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73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>Edukacja ekologiczno-środowiskowa </a:t>
            </a:r>
            <a:r>
              <a:rPr lang="pl-PL" sz="3200" dirty="0" smtClean="0"/>
              <a:t>-  warsztaty zielarskie</a:t>
            </a: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41" y="838200"/>
            <a:ext cx="6602118" cy="4419600"/>
          </a:xfrm>
        </p:spPr>
      </p:pic>
    </p:spTree>
    <p:extLst>
      <p:ext uri="{BB962C8B-B14F-4D97-AF65-F5344CB8AC3E}">
        <p14:creationId xmlns:p14="http://schemas.microsoft.com/office/powerpoint/2010/main" val="2531353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5373216"/>
            <a:ext cx="7239000" cy="1143000"/>
          </a:xfrm>
        </p:spPr>
        <p:txBody>
          <a:bodyPr/>
          <a:lstStyle/>
          <a:p>
            <a:r>
              <a:rPr lang="pl-PL" sz="3600" dirty="0" smtClean="0">
                <a:ln w="12700">
                  <a:solidFill>
                    <a:srgbClr val="675D59"/>
                  </a:solidFill>
                </a:ln>
                <a:solidFill>
                  <a:srgbClr val="FFFFFF"/>
                </a:solidFill>
              </a:rPr>
              <a:t>Ogród zielarski – Wolontariat rodzinny</a:t>
            </a:r>
            <a:endParaRPr lang="pl-PL" sz="3600" dirty="0"/>
          </a:p>
        </p:txBody>
      </p:sp>
      <p:pic>
        <p:nvPicPr>
          <p:cNvPr id="17410" name="Picture 2" descr="E:\WOLONTARIAT RODZINNY 2015\101NCD80\DSC_0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743262" cy="51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Sklepy internetowe</a:t>
            </a:r>
            <a:endParaRPr lang="pl-PL" sz="4000" dirty="0"/>
          </a:p>
        </p:txBody>
      </p:sp>
      <p:pic>
        <p:nvPicPr>
          <p:cNvPr id="4098" name="Picture 2" descr="C:\Users\user\Desktop\SKL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29576"/>
            <a:ext cx="4176464" cy="567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33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err="1" smtClean="0"/>
              <a:t>Truskawisko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Ukoronowaniem działań </a:t>
            </a:r>
            <a:r>
              <a:rPr lang="pl-PL" dirty="0" smtClean="0"/>
              <a:t>z lat 2006-2015 stała </a:t>
            </a:r>
            <a:r>
              <a:rPr lang="pl-PL" dirty="0" smtClean="0"/>
              <a:t>się impreza </a:t>
            </a:r>
            <a:r>
              <a:rPr lang="pl-PL" b="1" dirty="0" err="1" smtClean="0"/>
              <a:t>Truskawisko</a:t>
            </a:r>
            <a:r>
              <a:rPr lang="pl-PL" dirty="0" smtClean="0"/>
              <a:t> – to już nie impreza a wydarzenie</a:t>
            </a:r>
          </a:p>
          <a:p>
            <a:r>
              <a:rPr lang="pl-PL" dirty="0" smtClean="0"/>
              <a:t>Łączymy pod jednym hasłem wiele działań, które przyczyniają się wzrostu odpowiedzialności społecznej za dobro </a:t>
            </a:r>
            <a:r>
              <a:rPr lang="pl-PL" dirty="0" smtClean="0"/>
              <a:t>wspólne</a:t>
            </a:r>
          </a:p>
          <a:p>
            <a:r>
              <a:rPr lang="pl-PL" dirty="0" smtClean="0"/>
              <a:t>To </a:t>
            </a:r>
            <a:r>
              <a:rPr lang="pl-PL" dirty="0" smtClean="0"/>
              <a:t>konkurs kulinarny</a:t>
            </a:r>
          </a:p>
          <a:p>
            <a:r>
              <a:rPr lang="pl-PL" dirty="0" smtClean="0"/>
              <a:t>To pokazy kulinarne </a:t>
            </a:r>
            <a:r>
              <a:rPr lang="pl-PL" dirty="0" smtClean="0"/>
              <a:t>znanych osobowości świata kulinariów</a:t>
            </a:r>
            <a:endParaRPr lang="pl-PL" dirty="0" smtClean="0"/>
          </a:p>
          <a:p>
            <a:r>
              <a:rPr lang="pl-PL" dirty="0" smtClean="0"/>
              <a:t>To rajd pojazdów zabytkowych</a:t>
            </a:r>
          </a:p>
          <a:p>
            <a:r>
              <a:rPr lang="pl-PL" dirty="0" smtClean="0"/>
              <a:t>To rajd rowerowy</a:t>
            </a:r>
          </a:p>
          <a:p>
            <a:r>
              <a:rPr lang="pl-PL" dirty="0" smtClean="0"/>
              <a:t>To zbiórki publiczne, aukcje </a:t>
            </a:r>
            <a:r>
              <a:rPr lang="pl-PL" b="1" dirty="0" smtClean="0"/>
              <a:t>na </a:t>
            </a:r>
            <a:r>
              <a:rPr lang="pl-PL" b="1" dirty="0" smtClean="0"/>
              <a:t>rzecz Funduszu Stypendialnego </a:t>
            </a:r>
            <a:r>
              <a:rPr lang="pl-PL" b="1" dirty="0" smtClean="0"/>
              <a:t>Młody Wielki</a:t>
            </a:r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802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cuments\Truskawisko\DSC_0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3888432" cy="25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ocuments\Truskawisko\DSC_04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0971"/>
            <a:ext cx="3917650" cy="259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ocuments\Truskawisko\DSC_05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39"/>
          <a:stretch/>
        </p:blipFill>
        <p:spPr bwMode="auto">
          <a:xfrm>
            <a:off x="2373222" y="3284984"/>
            <a:ext cx="4891795" cy="21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948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Diagnoza powołania inkubatora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60648"/>
            <a:ext cx="8147248" cy="53285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dirty="0"/>
              <a:t>Na tej podstawie zdiagnozowano kilka obszarów, które przyczyniły się do podjęcia decyzji o powstaniu </a:t>
            </a:r>
            <a:r>
              <a:rPr lang="pl-PL" dirty="0" smtClean="0"/>
              <a:t>inkubatora i zapisów w strategii:</a:t>
            </a:r>
            <a:endParaRPr lang="pl-PL" dirty="0"/>
          </a:p>
          <a:p>
            <a:r>
              <a:rPr lang="pl-PL" sz="3400" dirty="0"/>
              <a:t>1. duża dostępność surowca  - na obszarze naszego działania jest wielu </a:t>
            </a:r>
            <a:r>
              <a:rPr lang="pl-PL" sz="3400" dirty="0" smtClean="0"/>
              <a:t>rolników, </a:t>
            </a:r>
            <a:r>
              <a:rPr lang="pl-PL" sz="3400" dirty="0"/>
              <a:t>sadowników i ogrodników, którzy produkują owoce, warzywa jakie możemy wykorzystywać w inkubatorze oraz mają problemy z nadwyżkami </a:t>
            </a:r>
            <a:r>
              <a:rPr lang="pl-PL" sz="3400" dirty="0" smtClean="0"/>
              <a:t>produkcyjnymi</a:t>
            </a:r>
            <a:r>
              <a:rPr lang="pl-PL" sz="3400" dirty="0"/>
              <a:t>.</a:t>
            </a:r>
          </a:p>
          <a:p>
            <a:r>
              <a:rPr lang="pl-PL" sz="3400" dirty="0"/>
              <a:t>2. położenie blisko potencjalnych rynków zbytu - siedziba inkubatora to 50 km od Poznania, podstawowego miasta, które jest odbiorcą naszych wyrobów</a:t>
            </a:r>
          </a:p>
          <a:p>
            <a:r>
              <a:rPr lang="pl-PL" sz="3400" dirty="0"/>
              <a:t>3.zainteresowanie zdrową żywnością i tradycją kulinarną - poprzez działania edukacyjne prowadzono w obrębie kształtowania świadomości wśród społeczności budujemy potrzebę nabywania produktów zdrowych - poszerzając tym samym grupę </a:t>
            </a:r>
            <a:r>
              <a:rPr lang="pl-PL" sz="3400" dirty="0" smtClean="0"/>
              <a:t>odbiorców</a:t>
            </a:r>
          </a:p>
          <a:p>
            <a:r>
              <a:rPr lang="pl-PL" sz="3400" dirty="0" smtClean="0"/>
              <a:t>4. Bezrobocie ukryte szczególnie wśród kobiet</a:t>
            </a:r>
          </a:p>
          <a:p>
            <a:r>
              <a:rPr lang="pl-PL" sz="3400" dirty="0" smtClean="0"/>
              <a:t>5. gotowość przedsiębiorców do współpracy</a:t>
            </a:r>
            <a:endParaRPr lang="pl-PL" sz="3400" dirty="0"/>
          </a:p>
        </p:txBody>
      </p:sp>
    </p:spTree>
    <p:extLst>
      <p:ext uri="{BB962C8B-B14F-4D97-AF65-F5344CB8AC3E}">
        <p14:creationId xmlns:p14="http://schemas.microsoft.com/office/powerpoint/2010/main" val="25767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INKUBATOR 2015?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Inkubator powstał w budynku, o pow. ponad 500m2, którego właścicielem jest lokalny przedsiębiorca. Historycznie budynek jest pozostałością stajni </a:t>
            </a:r>
            <a:r>
              <a:rPr lang="pl-PL" dirty="0" err="1" smtClean="0"/>
              <a:t>przydworskiej</a:t>
            </a:r>
            <a:r>
              <a:rPr lang="pl-PL" dirty="0" smtClean="0"/>
              <a:t>, która w ostatnich dziesięciu latach stała pusta. Właściciel tego obiektu Państwo </a:t>
            </a:r>
            <a:r>
              <a:rPr lang="pl-PL" b="1" dirty="0" smtClean="0"/>
              <a:t>Małgorzata i Tomasz Szeszyccy</a:t>
            </a:r>
            <a:r>
              <a:rPr lang="pl-PL" dirty="0" smtClean="0"/>
              <a:t> wydzierżawili budynek i w remont tego budynku zainwestowali 350 tys. złotych. </a:t>
            </a:r>
          </a:p>
          <a:p>
            <a:r>
              <a:rPr lang="pl-PL" dirty="0" smtClean="0"/>
              <a:t>Stowarzyszenie Światowid na inkubator przetwórstwa otrzymał pożyczkę z TISE w kwocie 100 tys. złotych oraz wyłożył swoje środki własne bowiem inwestycja ta obejmowała również zmianę siedziby organizacji.</a:t>
            </a:r>
          </a:p>
          <a:p>
            <a:r>
              <a:rPr lang="pl-PL" dirty="0"/>
              <a:t> Remont rozpoczęto w maju 2015 roku.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794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Po czynach ich poznacie!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Właściciele za swoją filantropią działalność otrzymali tytuł </a:t>
            </a:r>
            <a:r>
              <a:rPr lang="pl-PL" b="1" dirty="0"/>
              <a:t>Darczyńcy Roku 2016 w kategorii lokalne inicjatywy. </a:t>
            </a:r>
            <a:endParaRPr lang="pl-PL" b="1" dirty="0" smtClean="0"/>
          </a:p>
          <a:p>
            <a:r>
              <a:rPr lang="pl-PL" dirty="0" smtClean="0"/>
              <a:t>Działalność </a:t>
            </a:r>
            <a:r>
              <a:rPr lang="pl-PL" dirty="0"/>
              <a:t>inkubatora jest oparta o zasady PROW </a:t>
            </a:r>
            <a:r>
              <a:rPr lang="pl-PL" dirty="0" smtClean="0"/>
              <a:t>2014-2020, </a:t>
            </a:r>
            <a:r>
              <a:rPr lang="pl-PL" dirty="0"/>
              <a:t>jednak został sfinansowany z innych źródeł. </a:t>
            </a:r>
            <a:endParaRPr lang="pl-PL" dirty="0" smtClean="0"/>
          </a:p>
          <a:p>
            <a:r>
              <a:rPr lang="pl-PL" dirty="0" smtClean="0"/>
              <a:t>Pełną </a:t>
            </a:r>
            <a:r>
              <a:rPr lang="pl-PL" dirty="0"/>
              <a:t>parą działamy od maja 2016 roku</a:t>
            </a:r>
            <a:r>
              <a:rPr lang="pl-PL" dirty="0" smtClean="0"/>
              <a:t>.</a:t>
            </a:r>
          </a:p>
          <a:p>
            <a:r>
              <a:rPr lang="pl-PL" dirty="0" smtClean="0"/>
              <a:t>Obiekt uzyskał pozytywną opinię sanepidu w zakresie oceny stanu sanitarnego obiektu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15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Jak rozumiemy Leadera?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Wspieranie w sposób trwały </a:t>
            </a:r>
            <a:r>
              <a:rPr lang="pl-PL" b="1" dirty="0" smtClean="0"/>
              <a:t>rozwoju </a:t>
            </a:r>
            <a:r>
              <a:rPr lang="pl-PL" dirty="0"/>
              <a:t>na terenach </a:t>
            </a:r>
            <a:r>
              <a:rPr lang="pl-PL" dirty="0" smtClean="0"/>
              <a:t>wiejskich,  </a:t>
            </a:r>
            <a:r>
              <a:rPr lang="pl-PL" dirty="0"/>
              <a:t>zajmując  się  problematyką  </a:t>
            </a:r>
            <a:r>
              <a:rPr lang="pl-PL" b="1" dirty="0"/>
              <a:t>gospodarczą,  </a:t>
            </a:r>
            <a:r>
              <a:rPr lang="pl-PL" b="1" dirty="0" smtClean="0"/>
              <a:t>społeczną </a:t>
            </a:r>
            <a:r>
              <a:rPr lang="pl-PL" b="1" dirty="0"/>
              <a:t>i ochrony </a:t>
            </a:r>
            <a:r>
              <a:rPr lang="pl-PL" b="1" dirty="0" smtClean="0"/>
              <a:t>środowiska</a:t>
            </a:r>
          </a:p>
          <a:p>
            <a:r>
              <a:rPr lang="pl-PL" b="1" dirty="0" smtClean="0"/>
              <a:t>Zachęcanie  </a:t>
            </a:r>
            <a:r>
              <a:rPr lang="pl-PL" dirty="0" smtClean="0"/>
              <a:t>obszarów  wiejskich </a:t>
            </a:r>
            <a:r>
              <a:rPr lang="pl-PL" b="1" dirty="0" smtClean="0"/>
              <a:t> </a:t>
            </a:r>
            <a:r>
              <a:rPr lang="pl-PL" b="1" dirty="0"/>
              <a:t>do  poszukiwania  </a:t>
            </a:r>
            <a:r>
              <a:rPr lang="pl-PL" dirty="0" smtClean="0"/>
              <a:t>nowych  </a:t>
            </a:r>
            <a:r>
              <a:rPr lang="pl-PL" dirty="0"/>
              <a:t>sposobów  </a:t>
            </a:r>
            <a:r>
              <a:rPr lang="pl-PL" b="1" dirty="0"/>
              <a:t>na  </a:t>
            </a:r>
            <a:r>
              <a:rPr lang="pl-PL" dirty="0"/>
              <a:t>osiągnięcie  lub  utrzymanie </a:t>
            </a:r>
            <a:r>
              <a:rPr lang="pl-PL" b="1" dirty="0"/>
              <a:t> </a:t>
            </a:r>
            <a:r>
              <a:rPr lang="pl-PL" b="1" dirty="0" smtClean="0"/>
              <a:t>konkurencyjności</a:t>
            </a:r>
            <a:r>
              <a:rPr lang="pl-PL" b="1" dirty="0"/>
              <a:t>,  </a:t>
            </a:r>
            <a:r>
              <a:rPr lang="pl-PL" dirty="0"/>
              <a:t>do  jak  </a:t>
            </a:r>
            <a:r>
              <a:rPr lang="pl-PL" dirty="0" smtClean="0"/>
              <a:t>najefektywniejszego  </a:t>
            </a:r>
            <a:r>
              <a:rPr lang="pl-PL" b="1" dirty="0"/>
              <a:t>wykorzystania  swoich  </a:t>
            </a:r>
            <a:r>
              <a:rPr lang="pl-PL" b="1" dirty="0" smtClean="0"/>
              <a:t>atutów  </a:t>
            </a:r>
            <a:r>
              <a:rPr lang="pl-PL" dirty="0"/>
              <a:t>oraz   pokonywania   </a:t>
            </a:r>
            <a:r>
              <a:rPr lang="pl-PL" b="1" dirty="0"/>
              <a:t>potencjalnych   wyzwań,   </a:t>
            </a:r>
            <a:r>
              <a:rPr lang="pl-PL" dirty="0"/>
              <a:t>takich  </a:t>
            </a:r>
            <a:r>
              <a:rPr lang="pl-PL" dirty="0" smtClean="0"/>
              <a:t>jak  </a:t>
            </a:r>
            <a:r>
              <a:rPr lang="pl-PL" dirty="0"/>
              <a:t>starzejące  się  społeczeństwo,  niski  poziom  zaopatrzenia  </a:t>
            </a:r>
            <a:r>
              <a:rPr lang="pl-PL" dirty="0" smtClean="0"/>
              <a:t>w </a:t>
            </a:r>
            <a:r>
              <a:rPr lang="pl-PL" dirty="0"/>
              <a:t>usługi czy brak szans na zatrudnienie.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819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Dobroczyńca Roku 2016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ZDJęCIA</a:t>
            </a:r>
            <a:endParaRPr lang="pl-PL" dirty="0"/>
          </a:p>
        </p:txBody>
      </p:sp>
      <p:pic>
        <p:nvPicPr>
          <p:cNvPr id="9218" name="Picture 2" descr="E:\Praca\Z HP\Zdjęcia\2016\DOBROCZYŃCA ROKU 2016\IMG_3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3"/>
            <a:ext cx="6912768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3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Budowa to zmiana!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ZDJĘCIA Z BUDOWY</a:t>
            </a:r>
            <a:endParaRPr lang="pl-PL" dirty="0"/>
          </a:p>
        </p:txBody>
      </p:sp>
      <p:pic>
        <p:nvPicPr>
          <p:cNvPr id="11266" name="Picture 2" descr="E:\Praca\Z HP\Zdjęcia\BUDOWA MAŁACHOWO SZEMBOROWICE\Nowy folder\WP_20150218_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79285" cy="487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04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Praca\Z HP\Zdjęcia\BUDOWA MAŁACHOWO SZEMBOROWICE\Nowy folder\WP_20150306_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58873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40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E:\Praca\Z HP\Zdjęcia\BUDOWA MAŁACHOWO SZEMBOROWICE\05 15\20150516_074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0" y="838200"/>
            <a:ext cx="8638480" cy="51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99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E:\Praca\Z HP\Zdjęcia\BUDOWA MAŁACHOWO SZEMBOROWICE\05 15\20150525_1317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73" y="548680"/>
            <a:ext cx="8025862" cy="601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E:\Praca\Z HP\Zdjęcia\BUDOWA MAŁACHOWO SZEMBOROWICE\06 15\20150605_1324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7162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676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ZDJĘCIE NA ZAKONCZENIE</a:t>
            </a:r>
            <a:endParaRPr lang="pl-PL" dirty="0"/>
          </a:p>
        </p:txBody>
      </p:sp>
      <p:pic>
        <p:nvPicPr>
          <p:cNvPr id="2050" name="Picture 2" descr="C:\Users\user\Documents\Zdjecia ŚŚ\IMG_09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056784" cy="527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370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488830" cy="5616624"/>
          </a:xfrm>
        </p:spPr>
      </p:pic>
    </p:spTree>
    <p:extLst>
      <p:ext uri="{BB962C8B-B14F-4D97-AF65-F5344CB8AC3E}">
        <p14:creationId xmlns:p14="http://schemas.microsoft.com/office/powerpoint/2010/main" val="1568031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Zdjecia ŚŚ\IMG_0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279988" cy="54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209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Tak powstało nasze motto!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4800" dirty="0" smtClean="0"/>
              <a:t>„Połączenie </a:t>
            </a:r>
            <a:r>
              <a:rPr lang="pl-PL" sz="4800" dirty="0"/>
              <a:t>sił to </a:t>
            </a:r>
            <a:r>
              <a:rPr lang="pl-PL" sz="4800" dirty="0" smtClean="0"/>
              <a:t>początek,</a:t>
            </a:r>
          </a:p>
          <a:p>
            <a:pPr marL="0" indent="0" algn="ctr">
              <a:buNone/>
            </a:pPr>
            <a:r>
              <a:rPr lang="pl-PL" sz="4800" dirty="0" smtClean="0"/>
              <a:t>Pozostanie </a:t>
            </a:r>
            <a:r>
              <a:rPr lang="pl-PL" sz="4800" dirty="0"/>
              <a:t>razem to </a:t>
            </a:r>
            <a:r>
              <a:rPr lang="pl-PL" sz="4800" dirty="0" smtClean="0"/>
              <a:t>postęp,</a:t>
            </a:r>
          </a:p>
          <a:p>
            <a:pPr marL="0" indent="0" algn="ctr">
              <a:buNone/>
            </a:pPr>
            <a:r>
              <a:rPr lang="pl-PL" sz="4800" dirty="0" smtClean="0"/>
              <a:t>Wspólna </a:t>
            </a:r>
            <a:r>
              <a:rPr lang="pl-PL" sz="4800" dirty="0"/>
              <a:t>praca to sukces</a:t>
            </a:r>
            <a:r>
              <a:rPr lang="pl-PL" sz="4800" dirty="0" smtClean="0"/>
              <a:t>.”</a:t>
            </a:r>
          </a:p>
          <a:p>
            <a:pPr marL="0" indent="0" algn="ctr">
              <a:buNone/>
            </a:pPr>
            <a:r>
              <a:rPr lang="pl-PL" sz="4800" dirty="0" smtClean="0"/>
              <a:t>(</a:t>
            </a:r>
            <a:r>
              <a:rPr lang="pl-PL" sz="4800" dirty="0"/>
              <a:t>Henry Ford)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57413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Kim my jesteśmy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 smtClean="0"/>
              <a:t>Stowarzyszenie Światowid </a:t>
            </a:r>
            <a:r>
              <a:rPr lang="pl-PL" dirty="0" smtClean="0"/>
              <a:t>to organizacja non profit prowadząca działalność gospodarczą </a:t>
            </a:r>
            <a:r>
              <a:rPr lang="pl-PL" dirty="0" smtClean="0"/>
              <a:t>roku od 2004 i zrzeszająca </a:t>
            </a:r>
            <a:r>
              <a:rPr lang="pl-PL" dirty="0" smtClean="0"/>
              <a:t>przedstawicieli sektora publicznego, gospodarczego, społecznego oraz mieszkańców</a:t>
            </a:r>
          </a:p>
          <a:p>
            <a:r>
              <a:rPr lang="pl-PL" dirty="0" smtClean="0"/>
              <a:t>Aktualnie działająca na obszarze 5 gmin </a:t>
            </a:r>
            <a:r>
              <a:rPr lang="pl-PL" dirty="0" smtClean="0"/>
              <a:t>Wielkopolski: Czerniejewo, Niechanowo, Orchowo, Trzemeszno i Witkowo</a:t>
            </a:r>
          </a:p>
          <a:p>
            <a:r>
              <a:rPr lang="pl-PL" dirty="0" smtClean="0"/>
              <a:t>Zajmuje </a:t>
            </a:r>
            <a:r>
              <a:rPr lang="pl-PL" dirty="0"/>
              <a:t>powierzchnię 676 km2 </a:t>
            </a:r>
            <a:r>
              <a:rPr lang="pl-PL" dirty="0" smtClean="0"/>
              <a:t>a zamieszkuje go </a:t>
            </a:r>
            <a:r>
              <a:rPr lang="pl-PL" dirty="0"/>
              <a:t>45 154 mieszkańców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3755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Co to inkubator?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To jeden ze sposobów pomocy lokalnym producentom żywności w wejściu na drogę profesjonalnej produkcji i sprzedaży</a:t>
            </a:r>
          </a:p>
          <a:p>
            <a:r>
              <a:rPr lang="pl-PL" dirty="0" smtClean="0"/>
              <a:t>To jeden ze sposobów na rozwój lokalnej gospodarki w oparciu o przetwórstwo rolno-spożywcze</a:t>
            </a:r>
          </a:p>
          <a:p>
            <a:r>
              <a:rPr lang="pl-PL" dirty="0" smtClean="0"/>
              <a:t>To jeden ze sposobów budowania świadomości konsumentów o przewadze jakościowej żywności  produkowanej lokalnie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Zdjecia ŚŚ\IMG_0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3157"/>
            <a:ext cx="6579935" cy="491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935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INKUBATOR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WKLEIĆ PDF RZUTU INKUBATORA</a:t>
            </a:r>
            <a:endParaRPr lang="pl-PL" dirty="0"/>
          </a:p>
        </p:txBody>
      </p:sp>
      <p:pic>
        <p:nvPicPr>
          <p:cNvPr id="10242" name="Picture 2" descr="C:\Users\user\Desktop\rzut inkubatora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7"/>
            <a:ext cx="8374160" cy="498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7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200" y="6021288"/>
            <a:ext cx="5513040" cy="37951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146" name="Picture 2" descr="E:\Praca\Z HP\Zdjęcia\2015\GOTOWANIE GRUPA DLA RYBNA WIELKIEGO\DSC02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58484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84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INKUBATOR w cyfrach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Zakład przetwórstwa owoców i warzyw oraz cateringu</a:t>
            </a:r>
          </a:p>
          <a:p>
            <a:r>
              <a:rPr lang="pl-PL" dirty="0" smtClean="0"/>
              <a:t>Ilość </a:t>
            </a:r>
            <a:r>
              <a:rPr lang="pl-PL" dirty="0"/>
              <a:t>produkcyjna 50 </a:t>
            </a:r>
            <a:r>
              <a:rPr lang="pl-PL" dirty="0" smtClean="0"/>
              <a:t>ton rocznie  </a:t>
            </a:r>
          </a:p>
          <a:p>
            <a:r>
              <a:rPr lang="pl-PL" dirty="0" smtClean="0"/>
              <a:t>Powierzchnia zakładu 114 m2</a:t>
            </a:r>
          </a:p>
          <a:p>
            <a:r>
              <a:rPr lang="pl-PL" dirty="0" smtClean="0"/>
              <a:t>Wyprodukowane </a:t>
            </a:r>
            <a:r>
              <a:rPr lang="pl-PL" dirty="0" smtClean="0"/>
              <a:t>5 tys. przetworów w roku 2016</a:t>
            </a:r>
          </a:p>
          <a:p>
            <a:r>
              <a:rPr lang="pl-PL" dirty="0" smtClean="0"/>
              <a:t>Produkcja przeznaczona dla około 5% konsumentów żywności (osób z zasobnym portfelem lub chorych)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04754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Dlaczego? Mimo tak dużego potencjału tak małe zainteresowanie?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Czas jaki musza spędzić wytwórcy po za domem aby przygotować produkt. W domu w tym samym czasie wykonują inne prace np. obiad</a:t>
            </a:r>
          </a:p>
          <a:p>
            <a:r>
              <a:rPr lang="pl-PL" dirty="0" smtClean="0"/>
              <a:t>Brak motywacji finansowej i proceduralnej do podejmowania wyzwań legalizacji produkcji. Cyt. „Jak będę produkowała u was to się ujawnię a tak w gospodarstwie i tak to sprzedam turystom i nikt nic nie wie.”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0626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Dlaczego? Mimo tak dużego potencjału tak małe zainteresowanie?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Pozwolenie społeczne i prawne do wprowadzenia do obrotu żywności domowego pochodzenia </a:t>
            </a:r>
            <a:r>
              <a:rPr lang="pl-PL" dirty="0" smtClean="0"/>
              <a:t>bez produkcji kontrolowanej tzw. </a:t>
            </a:r>
            <a:r>
              <a:rPr lang="pl-PL" dirty="0" smtClean="0"/>
              <a:t>sprzedaż utajona</a:t>
            </a:r>
          </a:p>
          <a:p>
            <a:r>
              <a:rPr lang="pl-PL" dirty="0" smtClean="0"/>
              <a:t>Duża liczba targowisk, imprez w formie festiwali i konkursów kulinarnych na których sprzedawane są produkty bez kontroli produkcyjnej z sposób dowolny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0378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Dlaczego? Mimo tak dużego potencjału tak małe zainteresowanie?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Konkurencja sieci </a:t>
            </a:r>
            <a:r>
              <a:rPr lang="pl-PL" dirty="0" smtClean="0"/>
              <a:t>marketów, </a:t>
            </a:r>
            <a:r>
              <a:rPr lang="pl-PL" dirty="0" smtClean="0"/>
              <a:t>które doceniają klienta wyrafinowanego i wprowadzają produkty lokalne z całej </a:t>
            </a:r>
            <a:r>
              <a:rPr lang="pl-PL" dirty="0" smtClean="0"/>
              <a:t>UE nie koniecznie wysokiej jakości</a:t>
            </a:r>
            <a:endParaRPr lang="pl-PL" dirty="0" smtClean="0"/>
          </a:p>
          <a:p>
            <a:r>
              <a:rPr lang="pl-PL" dirty="0" smtClean="0"/>
              <a:t>Brak współpracy przy tworzeniu ogólnopolskiej marki produktów lokalnych </a:t>
            </a:r>
            <a:endParaRPr lang="pl-PL" dirty="0" smtClean="0"/>
          </a:p>
          <a:p>
            <a:r>
              <a:rPr lang="pl-PL" dirty="0" smtClean="0"/>
              <a:t>Brak </a:t>
            </a:r>
            <a:r>
              <a:rPr lang="pl-PL" dirty="0" smtClean="0"/>
              <a:t>wspólnych rynków zbytu</a:t>
            </a:r>
          </a:p>
          <a:p>
            <a:r>
              <a:rPr lang="pl-PL" dirty="0" smtClean="0"/>
              <a:t>Duża konkurencyjność w cenach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81485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Co dalej? Co w strategii, a co w życiu?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W 2015 w wyniku diagnozy społecznej zapisano w </a:t>
            </a:r>
            <a:r>
              <a:rPr lang="pl-PL" dirty="0" smtClean="0"/>
              <a:t>Strategii Rozwoju Lokalnego Kierowanego przez Społeczność </a:t>
            </a:r>
            <a:r>
              <a:rPr lang="pl-PL" b="1" dirty="0" smtClean="0"/>
              <a:t>kilka kroków rozwojowych dla naszego regionu</a:t>
            </a:r>
            <a:r>
              <a:rPr lang="pl-PL" dirty="0" smtClean="0"/>
              <a:t>:</a:t>
            </a:r>
          </a:p>
          <a:p>
            <a:pPr marL="514350" indent="-514350">
              <a:buAutoNum type="arabicPeriod"/>
            </a:pPr>
            <a:r>
              <a:rPr lang="pl-PL" dirty="0" smtClean="0"/>
              <a:t>powołanie </a:t>
            </a:r>
            <a:r>
              <a:rPr lang="pl-PL" b="1" dirty="0" smtClean="0"/>
              <a:t>3 spółdzielni socjalnych</a:t>
            </a:r>
            <a:r>
              <a:rPr lang="pl-PL" dirty="0" smtClean="0"/>
              <a:t>. Spółdzielnie </a:t>
            </a:r>
            <a:r>
              <a:rPr lang="pl-PL" dirty="0" smtClean="0"/>
              <a:t>tworzą wszystkie gminy, które wchodzą w skład LGD oraz </a:t>
            </a:r>
            <a:r>
              <a:rPr lang="pl-PL" dirty="0" smtClean="0"/>
              <a:t>Stowarzyszenie Światowid. Działają od maja 2015.</a:t>
            </a:r>
          </a:p>
          <a:p>
            <a:pPr marL="514350" indent="-514350">
              <a:buAutoNum type="arabicPeriod"/>
            </a:pPr>
            <a:r>
              <a:rPr lang="pl-PL" dirty="0"/>
              <a:t>z</a:t>
            </a:r>
            <a:r>
              <a:rPr lang="pl-PL" dirty="0" smtClean="0"/>
              <a:t>atrudnienie 15-tu osób z III profilu dostępu do rynku pracy.</a:t>
            </a:r>
            <a:endParaRPr lang="pl-PL" dirty="0" smtClean="0"/>
          </a:p>
          <a:p>
            <a:pPr marL="514350" indent="-514350">
              <a:buAutoNum type="arabicPeriod"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435862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Razem być</a:t>
            </a:r>
            <a:endParaRPr lang="pl-PL" sz="4000" dirty="0"/>
          </a:p>
        </p:txBody>
      </p:sp>
      <p:pic>
        <p:nvPicPr>
          <p:cNvPr id="5122" name="Picture 2" descr="C:\Users\user\Documents\SS Razem być\14389017_1042915782443277_1562360422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5107238" cy="286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cuments\SS Razem być\14429245_1042915709109951_128796842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00" y="404664"/>
            <a:ext cx="371930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cuments\SS Razem być\20160907_1335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0486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41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177321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459107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910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Domowe przysmaki</a:t>
            </a:r>
            <a:endParaRPr lang="pl-PL" sz="4000" dirty="0"/>
          </a:p>
        </p:txBody>
      </p:sp>
      <p:pic>
        <p:nvPicPr>
          <p:cNvPr id="6146" name="Picture 2" descr="C:\Users\user\Documents\Zdjecia ŚŚ\DSC096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3816424" cy="25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cuments\Zdjecia ŚŚ\IMG_09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18144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84984"/>
            <a:ext cx="3146053" cy="235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927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Pomocnik od zaraz</a:t>
            </a:r>
            <a:endParaRPr lang="pl-PL" sz="4000" dirty="0"/>
          </a:p>
        </p:txBody>
      </p:sp>
      <p:pic>
        <p:nvPicPr>
          <p:cNvPr id="8194" name="Picture 2" descr="C:\Users\user\Documents\SS Pomocnik od zaraz\20160919_124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4690679" cy="263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ocuments\SS Pomocnik od zaraz\20160919_124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92" y="2251341"/>
            <a:ext cx="547260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502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Co dalej? Co w strategii, a co w życiu?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/>
              <a:t>3. W kryteriach lokalnych:</a:t>
            </a:r>
          </a:p>
          <a:p>
            <a:pPr>
              <a:buFontTx/>
              <a:buChar char="-"/>
            </a:pPr>
            <a:r>
              <a:rPr lang="pl-PL" dirty="0" smtClean="0"/>
              <a:t>dodatkowe punkty </a:t>
            </a:r>
            <a:r>
              <a:rPr lang="pl-PL" dirty="0"/>
              <a:t>dla </a:t>
            </a:r>
            <a:r>
              <a:rPr lang="pl-PL" dirty="0" smtClean="0"/>
              <a:t>przedsiębiorców, którzy są </a:t>
            </a:r>
            <a:r>
              <a:rPr lang="pl-PL" dirty="0"/>
              <a:t>podmiotem ekonomii społecznej, w tym m.in. spółdzielnią socjalną lub nawiązuje współpracę z podmiotem ekonomii społecznej– 5 pkt (40 pkt maks</a:t>
            </a:r>
            <a:r>
              <a:rPr lang="pl-PL" dirty="0" smtClean="0"/>
              <a:t>.)</a:t>
            </a:r>
          </a:p>
          <a:p>
            <a:pPr>
              <a:buFontTx/>
              <a:buChar char="-"/>
            </a:pPr>
            <a:r>
              <a:rPr lang="pl-PL" dirty="0"/>
              <a:t>Preferowane będą operacje których realizacja będzie wynikała z budowania szerokiej współpracy dla osiągnięcia zamierzonego celu i łączyła możliwości i potencjały wielu </a:t>
            </a:r>
            <a:r>
              <a:rPr lang="pl-PL" dirty="0" smtClean="0"/>
              <a:t>podmiotów – 5 pkt (40 pkt. </a:t>
            </a:r>
            <a:r>
              <a:rPr lang="pl-PL" dirty="0" err="1" smtClean="0"/>
              <a:t>maks</a:t>
            </a:r>
            <a:r>
              <a:rPr lang="pl-PL" dirty="0" smtClean="0"/>
              <a:t>)</a:t>
            </a:r>
          </a:p>
          <a:p>
            <a:pPr>
              <a:buFontTx/>
              <a:buChar char="-"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1034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ln w="12700">
                  <a:solidFill>
                    <a:srgbClr val="675D59"/>
                  </a:solidFill>
                </a:ln>
                <a:solidFill>
                  <a:srgbClr val="FFFFFF"/>
                </a:solidFill>
              </a:rPr>
              <a:t>Co dalej? Co w strategii, a co w życiu?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Dla operacji rozwój przedsiębiorczości – wsparcie na poziomie 50</a:t>
            </a:r>
            <a:r>
              <a:rPr lang="pl-PL" dirty="0"/>
              <a:t>% lub 60</a:t>
            </a:r>
            <a:r>
              <a:rPr lang="pl-PL" dirty="0" smtClean="0"/>
              <a:t>% dla działań </a:t>
            </a:r>
            <a:r>
              <a:rPr lang="pl-PL" dirty="0"/>
              <a:t>bezpośrednio skierowane do rozwiązywania problemów grup </a:t>
            </a:r>
            <a:r>
              <a:rPr lang="pl-PL" dirty="0" err="1"/>
              <a:t>defaworyzowanych</a:t>
            </a:r>
            <a:r>
              <a:rPr lang="pl-PL" dirty="0"/>
              <a:t> (przedsiębiorstwo społeczne skierowane do zatrudnienia grupy </a:t>
            </a:r>
            <a:r>
              <a:rPr lang="pl-PL" dirty="0" err="1"/>
              <a:t>defaworyzowanej</a:t>
            </a:r>
            <a:r>
              <a:rPr lang="pl-PL" dirty="0"/>
              <a:t>, systemy rozwiązujące opiekę nad dziećmi, osobami starszymi, tworzenie elastycznych miejsc pracy wykorzystujących pracę w domu, wykorzystanie nowoczesnych systemów IT, wsparcie szkoleniowe pracowników dla budowania tożsamości z firmą)</a:t>
            </a:r>
          </a:p>
        </p:txBody>
      </p:sp>
    </p:spTree>
    <p:extLst>
      <p:ext uri="{BB962C8B-B14F-4D97-AF65-F5344CB8AC3E}">
        <p14:creationId xmlns:p14="http://schemas.microsoft.com/office/powerpoint/2010/main" val="3709080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Co dalej? Co w strategii, a co w życiu?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Wspieranie współpracy miedzy podmiotami wykonującymi działalność gospodarczą na obszarze wiejskim objętym LSR w ramach krótkich łańcuchów dostaw, rozwijania rynków zbytu produktów i usług lokalnych w tym </a:t>
            </a:r>
            <a:r>
              <a:rPr lang="pl-PL" dirty="0" smtClean="0"/>
              <a:t>turystycznych – wsparcie </a:t>
            </a:r>
            <a:r>
              <a:rPr lang="pl-PL" dirty="0"/>
              <a:t>na poziomie 70% </a:t>
            </a:r>
            <a:r>
              <a:rPr lang="pl-PL" dirty="0" smtClean="0"/>
              <a:t>- dla </a:t>
            </a:r>
            <a:r>
              <a:rPr lang="pl-PL" dirty="0"/>
              <a:t>wniosków przyczyniających się do rozwoju współpracy pomiędzy minimum dwoma podmiotami gospodarczymi, w tym jednym jest przedsiębiorstwo społeczne.  </a:t>
            </a:r>
          </a:p>
        </p:txBody>
      </p:sp>
    </p:spTree>
    <p:extLst>
      <p:ext uri="{BB962C8B-B14F-4D97-AF65-F5344CB8AC3E}">
        <p14:creationId xmlns:p14="http://schemas.microsoft.com/office/powerpoint/2010/main" val="24082040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2420888"/>
            <a:ext cx="7239000" cy="2367136"/>
          </a:xfrm>
        </p:spPr>
        <p:txBody>
          <a:bodyPr/>
          <a:lstStyle/>
          <a:p>
            <a:pPr algn="ctr"/>
            <a:r>
              <a:rPr lang="pl-PL" sz="4000" dirty="0" smtClean="0"/>
              <a:t>Dziękujemy i </a:t>
            </a:r>
            <a:r>
              <a:rPr lang="pl-PL" sz="4000" dirty="0" smtClean="0"/>
              <a:t>zapraszamy</a:t>
            </a:r>
            <a:br>
              <a:rPr lang="pl-PL" sz="4000" dirty="0" smtClean="0"/>
            </a:br>
            <a:r>
              <a:rPr lang="pl-PL" sz="4000" dirty="0" smtClean="0"/>
              <a:t>Katarzyna </a:t>
            </a:r>
            <a:r>
              <a:rPr lang="pl-PL" sz="4000" dirty="0" err="1" smtClean="0"/>
              <a:t>Jórga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tel. 510209483</a:t>
            </a:r>
            <a:br>
              <a:rPr lang="pl-PL" sz="4000" dirty="0" smtClean="0"/>
            </a:br>
            <a:r>
              <a:rPr lang="pl-PL" sz="2400" dirty="0" smtClean="0"/>
              <a:t>www.stowarzyszenieswiatowid.pl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593736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Jaką drogę wybrano od </a:t>
            </a:r>
            <a:r>
              <a:rPr lang="pl-PL" sz="4000" dirty="0" smtClean="0"/>
              <a:t>2004 roku?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7942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Targ wiejski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ZDJECIA</a:t>
            </a:r>
            <a:endParaRPr lang="pl-PL" dirty="0"/>
          </a:p>
        </p:txBody>
      </p:sp>
      <p:pic>
        <p:nvPicPr>
          <p:cNvPr id="7170" name="Picture 2" descr="E:\Praca\Z HP\Zdjęcia\2014\TARGI WIEJSKIE 2014\06.07.2014 r\DSC_0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533384" cy="566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48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Działania pośrednie wywodzące się z </a:t>
            </a:r>
            <a:r>
              <a:rPr lang="pl-PL" sz="4000" dirty="0" smtClean="0"/>
              <a:t>Targu </a:t>
            </a:r>
            <a:r>
              <a:rPr lang="pl-PL" sz="4000" dirty="0" smtClean="0"/>
              <a:t>Wiejskiego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Później z inicjatywy naszych wystawców oraz konsumentów organizowaliśmy inne działania poprawiające jakość produkcji, sprzedaży</a:t>
            </a:r>
          </a:p>
          <a:p>
            <a:r>
              <a:rPr lang="pl-PL" dirty="0" smtClean="0"/>
              <a:t>Druga formą działalności była praca nad świadomością klientów – jak rozróżnić dobry produkt lokalny,  dlaczego jest dla nas taki dobry i zdrowy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43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Zajęcia z sprzedaży i produkcji produktu lokalnego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Zdjęcia MAREK GĄSIOROWSKI</a:t>
            </a:r>
            <a:endParaRPr lang="pl-PL" dirty="0"/>
          </a:p>
        </p:txBody>
      </p:sp>
      <p:pic>
        <p:nvPicPr>
          <p:cNvPr id="1026" name="Picture 2" descr="E:\Praca\Z HP\Zdjęcia\gąsiorowski\IMG_5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5935761" cy="435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0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Laboratoria smaku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ZDJĘCIA</a:t>
            </a:r>
            <a:endParaRPr lang="pl-PL" dirty="0"/>
          </a:p>
        </p:txBody>
      </p:sp>
      <p:pic>
        <p:nvPicPr>
          <p:cNvPr id="8194" name="Picture 2" descr="E:\Praca\FUNKCJONOWANIE 2013\LABORATORIA SMAKU 2013\LABORATORIUM SERY I WINA KS\sery_wina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5002123" cy="333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Praca\FUNKCJONOWANIE 2013\LABORATORIA SMAKU 2013\LABORATORIUM SERY I WINA KS\sery_wina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56634"/>
            <a:ext cx="4608512" cy="306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06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TM01859868[[fn=Termiczny]]</Template>
  <TotalTime>820</TotalTime>
  <Words>1143</Words>
  <Application>Microsoft Office PowerPoint</Application>
  <PresentationFormat>Pokaz na ekranie (4:3)</PresentationFormat>
  <Paragraphs>98</Paragraphs>
  <Slides>45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6" baseType="lpstr">
      <vt:lpstr>Thermal</vt:lpstr>
      <vt:lpstr>LEADER DROGĄ DO ROZWOJU </vt:lpstr>
      <vt:lpstr>Jak rozumiemy Leadera?</vt:lpstr>
      <vt:lpstr>Kim my jesteśmy</vt:lpstr>
      <vt:lpstr>Prezentacja programu PowerPoint</vt:lpstr>
      <vt:lpstr>Jaką drogę wybrano od 2004 roku?</vt:lpstr>
      <vt:lpstr>Targ wiejski</vt:lpstr>
      <vt:lpstr>Działania pośrednie wywodzące się z Targu Wiejskiego</vt:lpstr>
      <vt:lpstr>Zajęcia z sprzedaży i produkcji produktu lokalnego</vt:lpstr>
      <vt:lpstr>Laboratoria smaku</vt:lpstr>
      <vt:lpstr>Konkursy nalewkowe i warsztaty nalewkarskie</vt:lpstr>
      <vt:lpstr>Warsztaty serowarstwa</vt:lpstr>
      <vt:lpstr>Edukacja ekologiczno-środowiskowa -  warsztaty zielarskie</vt:lpstr>
      <vt:lpstr>Ogród zielarski – Wolontariat rodzinny</vt:lpstr>
      <vt:lpstr>Sklepy internetowe</vt:lpstr>
      <vt:lpstr>Truskawisko</vt:lpstr>
      <vt:lpstr>Prezentacja programu PowerPoint</vt:lpstr>
      <vt:lpstr>Diagnoza powołania inkubatora</vt:lpstr>
      <vt:lpstr>INKUBATOR 2015?</vt:lpstr>
      <vt:lpstr>Po czynach ich poznacie!</vt:lpstr>
      <vt:lpstr>Dobroczyńca Roku 2016</vt:lpstr>
      <vt:lpstr>Budowa to zmiana!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Tak powstało nasze motto!</vt:lpstr>
      <vt:lpstr>Co to inkubator?</vt:lpstr>
      <vt:lpstr>Prezentacja programu PowerPoint</vt:lpstr>
      <vt:lpstr>INKUBATOR</vt:lpstr>
      <vt:lpstr>Prezentacja programu PowerPoint</vt:lpstr>
      <vt:lpstr>INKUBATOR w cyfrach</vt:lpstr>
      <vt:lpstr>Dlaczego? Mimo tak dużego potencjału tak małe zainteresowanie?</vt:lpstr>
      <vt:lpstr>Dlaczego? Mimo tak dużego potencjału tak małe zainteresowanie?</vt:lpstr>
      <vt:lpstr>Dlaczego? Mimo tak dużego potencjału tak małe zainteresowanie?</vt:lpstr>
      <vt:lpstr>Co dalej? Co w strategii, a co w życiu?</vt:lpstr>
      <vt:lpstr>Razem być</vt:lpstr>
      <vt:lpstr>Domowe przysmaki</vt:lpstr>
      <vt:lpstr>Pomocnik od zaraz</vt:lpstr>
      <vt:lpstr>Co dalej? Co w strategii, a co w życiu?</vt:lpstr>
      <vt:lpstr>Co dalej? Co w strategii, a co w życiu?</vt:lpstr>
      <vt:lpstr>Co dalej? Co w strategii, a co w życiu?</vt:lpstr>
      <vt:lpstr>Dziękujemy i zapraszamy Katarzyna Jórga tel. 510209483 www.stowarzyszenieswiatowid.pl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user</cp:lastModifiedBy>
  <cp:revision>38</cp:revision>
  <dcterms:created xsi:type="dcterms:W3CDTF">2016-09-05T20:06:54Z</dcterms:created>
  <dcterms:modified xsi:type="dcterms:W3CDTF">2016-09-19T11:33:22Z</dcterms:modified>
</cp:coreProperties>
</file>