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564" r:id="rId2"/>
    <p:sldId id="576" r:id="rId3"/>
    <p:sldId id="565" r:id="rId4"/>
    <p:sldId id="568" r:id="rId5"/>
    <p:sldId id="569" r:id="rId6"/>
    <p:sldId id="571" r:id="rId7"/>
    <p:sldId id="572" r:id="rId8"/>
    <p:sldId id="561" r:id="rId9"/>
    <p:sldId id="563" r:id="rId10"/>
    <p:sldId id="543" r:id="rId11"/>
    <p:sldId id="548" r:id="rId12"/>
    <p:sldId id="549" r:id="rId13"/>
    <p:sldId id="554" r:id="rId14"/>
    <p:sldId id="552" r:id="rId15"/>
    <p:sldId id="555" r:id="rId16"/>
    <p:sldId id="553" r:id="rId17"/>
    <p:sldId id="558" r:id="rId18"/>
    <p:sldId id="559" r:id="rId19"/>
    <p:sldId id="577" r:id="rId20"/>
    <p:sldId id="578" r:id="rId21"/>
    <p:sldId id="511" r:id="rId22"/>
  </p:sldIdLst>
  <p:sldSz cx="9144000" cy="6858000" type="screen4x3"/>
  <p:notesSz cx="6797675" cy="9926638"/>
  <p:defaultTextStyle>
    <a:defPPr>
      <a:defRPr lang="pl-PL"/>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ępień Jakub" initials="SJ"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3937"/>
    <a:srgbClr val="C05350"/>
    <a:srgbClr val="FF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84" autoAdjust="0"/>
    <p:restoredTop sz="80034" autoAdjust="0"/>
  </p:normalViewPr>
  <p:slideViewPr>
    <p:cSldViewPr>
      <p:cViewPr varScale="1">
        <p:scale>
          <a:sx n="89" d="100"/>
          <a:sy n="89" d="100"/>
        </p:scale>
        <p:origin x="-217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2382"/>
    </p:cViewPr>
  </p:sorterViewPr>
  <p:notesViewPr>
    <p:cSldViewPr>
      <p:cViewPr varScale="1">
        <p:scale>
          <a:sx n="79" d="100"/>
          <a:sy n="79" d="100"/>
        </p:scale>
        <p:origin x="-3924" y="-8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4958" cy="496809"/>
          </a:xfrm>
          <a:prstGeom prst="rect">
            <a:avLst/>
          </a:prstGeom>
        </p:spPr>
        <p:txBody>
          <a:bodyPr vert="horz" lIns="91440" tIns="45720" rIns="91440" bIns="45720" rtlCol="0"/>
          <a:lstStyle>
            <a:lvl1pPr algn="l">
              <a:defRPr sz="1200" b="0">
                <a:latin typeface="Arial" charset="0"/>
              </a:defRPr>
            </a:lvl1pPr>
          </a:lstStyle>
          <a:p>
            <a:pPr>
              <a:defRPr/>
            </a:pPr>
            <a:endParaRPr lang="pl-PL"/>
          </a:p>
        </p:txBody>
      </p:sp>
      <p:sp>
        <p:nvSpPr>
          <p:cNvPr id="3" name="Symbol zastępczy daty 2"/>
          <p:cNvSpPr>
            <a:spLocks noGrp="1"/>
          </p:cNvSpPr>
          <p:nvPr>
            <p:ph type="dt" sz="quarter" idx="1"/>
          </p:nvPr>
        </p:nvSpPr>
        <p:spPr>
          <a:xfrm>
            <a:off x="3851098" y="0"/>
            <a:ext cx="2944958" cy="496809"/>
          </a:xfrm>
          <a:prstGeom prst="rect">
            <a:avLst/>
          </a:prstGeom>
        </p:spPr>
        <p:txBody>
          <a:bodyPr vert="horz" lIns="91440" tIns="45720" rIns="91440" bIns="45720" rtlCol="0"/>
          <a:lstStyle>
            <a:lvl1pPr algn="r">
              <a:defRPr sz="1200" b="0">
                <a:latin typeface="Arial" charset="0"/>
              </a:defRPr>
            </a:lvl1pPr>
          </a:lstStyle>
          <a:p>
            <a:pPr>
              <a:defRPr/>
            </a:pPr>
            <a:fld id="{4C343EAC-ED66-4E31-86FF-713202AA9F04}" type="datetimeFigureOut">
              <a:rPr lang="pl-PL"/>
              <a:pPr>
                <a:defRPr/>
              </a:pPr>
              <a:t>2018-11-23</a:t>
            </a:fld>
            <a:endParaRPr lang="pl-PL"/>
          </a:p>
        </p:txBody>
      </p:sp>
      <p:sp>
        <p:nvSpPr>
          <p:cNvPr id="4" name="Symbol zastępczy stopki 3"/>
          <p:cNvSpPr>
            <a:spLocks noGrp="1"/>
          </p:cNvSpPr>
          <p:nvPr>
            <p:ph type="ftr" sz="quarter" idx="2"/>
          </p:nvPr>
        </p:nvSpPr>
        <p:spPr>
          <a:xfrm>
            <a:off x="0" y="9428242"/>
            <a:ext cx="2944958" cy="496809"/>
          </a:xfrm>
          <a:prstGeom prst="rect">
            <a:avLst/>
          </a:prstGeom>
        </p:spPr>
        <p:txBody>
          <a:bodyPr vert="horz" lIns="91440" tIns="45720" rIns="91440" bIns="45720" rtlCol="0" anchor="b"/>
          <a:lstStyle>
            <a:lvl1pPr algn="l">
              <a:defRPr sz="1200" b="0">
                <a:latin typeface="Arial" charset="0"/>
              </a:defRPr>
            </a:lvl1pPr>
          </a:lstStyle>
          <a:p>
            <a:pPr>
              <a:defRPr/>
            </a:pPr>
            <a:endParaRPr lang="pl-PL"/>
          </a:p>
        </p:txBody>
      </p:sp>
      <p:sp>
        <p:nvSpPr>
          <p:cNvPr id="5" name="Symbol zastępczy numeru slajdu 4"/>
          <p:cNvSpPr>
            <a:spLocks noGrp="1"/>
          </p:cNvSpPr>
          <p:nvPr>
            <p:ph type="sldNum" sz="quarter" idx="3"/>
          </p:nvPr>
        </p:nvSpPr>
        <p:spPr>
          <a:xfrm>
            <a:off x="3851098" y="9428242"/>
            <a:ext cx="2944958" cy="496809"/>
          </a:xfrm>
          <a:prstGeom prst="rect">
            <a:avLst/>
          </a:prstGeom>
        </p:spPr>
        <p:txBody>
          <a:bodyPr vert="horz" lIns="91440" tIns="45720" rIns="91440" bIns="45720" rtlCol="0" anchor="b"/>
          <a:lstStyle>
            <a:lvl1pPr algn="r">
              <a:defRPr sz="1200" b="0">
                <a:latin typeface="Arial" charset="0"/>
              </a:defRPr>
            </a:lvl1pPr>
          </a:lstStyle>
          <a:p>
            <a:pPr>
              <a:defRPr/>
            </a:pPr>
            <a:fld id="{E6436905-204E-4BE8-A027-980370DEB3DE}" type="slidenum">
              <a:rPr lang="pl-PL"/>
              <a:pPr>
                <a:defRPr/>
              </a:pPr>
              <a:t>‹#›</a:t>
            </a:fld>
            <a:endParaRPr lang="pl-PL"/>
          </a:p>
        </p:txBody>
      </p:sp>
    </p:spTree>
    <p:extLst>
      <p:ext uri="{BB962C8B-B14F-4D97-AF65-F5344CB8AC3E}">
        <p14:creationId xmlns:p14="http://schemas.microsoft.com/office/powerpoint/2010/main" val="539875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4958" cy="496809"/>
          </a:xfrm>
          <a:prstGeom prst="rect">
            <a:avLst/>
          </a:prstGeom>
        </p:spPr>
        <p:txBody>
          <a:bodyPr vert="horz" lIns="91440" tIns="45720" rIns="91440" bIns="45720" rtlCol="0"/>
          <a:lstStyle>
            <a:lvl1pPr algn="l">
              <a:defRPr sz="1200" b="0">
                <a:latin typeface="Arial" charset="0"/>
              </a:defRPr>
            </a:lvl1pPr>
          </a:lstStyle>
          <a:p>
            <a:pPr>
              <a:defRPr/>
            </a:pPr>
            <a:endParaRPr lang="pl-PL"/>
          </a:p>
        </p:txBody>
      </p:sp>
      <p:sp>
        <p:nvSpPr>
          <p:cNvPr id="3" name="Symbol zastępczy daty 2"/>
          <p:cNvSpPr>
            <a:spLocks noGrp="1"/>
          </p:cNvSpPr>
          <p:nvPr>
            <p:ph type="dt" idx="1"/>
          </p:nvPr>
        </p:nvSpPr>
        <p:spPr>
          <a:xfrm>
            <a:off x="3851098" y="0"/>
            <a:ext cx="2944958" cy="496809"/>
          </a:xfrm>
          <a:prstGeom prst="rect">
            <a:avLst/>
          </a:prstGeom>
        </p:spPr>
        <p:txBody>
          <a:bodyPr vert="horz" lIns="91440" tIns="45720" rIns="91440" bIns="45720" rtlCol="0"/>
          <a:lstStyle>
            <a:lvl1pPr algn="r">
              <a:defRPr sz="1200" b="0">
                <a:latin typeface="Arial" charset="0"/>
              </a:defRPr>
            </a:lvl1pPr>
          </a:lstStyle>
          <a:p>
            <a:pPr>
              <a:defRPr/>
            </a:pPr>
            <a:fld id="{6C4F105D-500A-4C1E-AD48-D90BE16A558F}" type="datetimeFigureOut">
              <a:rPr lang="pl-PL"/>
              <a:pPr>
                <a:defRPr/>
              </a:pPr>
              <a:t>2018-11-23</a:t>
            </a:fld>
            <a:endParaRPr lang="pl-PL"/>
          </a:p>
        </p:txBody>
      </p:sp>
      <p:sp>
        <p:nvSpPr>
          <p:cNvPr id="4" name="Symbol zastępczy obrazu slajdu 3"/>
          <p:cNvSpPr>
            <a:spLocks noGrp="1" noRot="1" noChangeAspect="1"/>
          </p:cNvSpPr>
          <p:nvPr>
            <p:ph type="sldImg" idx="2"/>
          </p:nvPr>
        </p:nvSpPr>
        <p:spPr>
          <a:xfrm>
            <a:off x="919163" y="744538"/>
            <a:ext cx="4962525" cy="3722687"/>
          </a:xfrm>
          <a:prstGeom prst="rect">
            <a:avLst/>
          </a:prstGeom>
          <a:noFill/>
          <a:ln w="12700">
            <a:solidFill>
              <a:prstClr val="black"/>
            </a:solidFill>
          </a:ln>
        </p:spPr>
        <p:txBody>
          <a:bodyPr vert="horz" lIns="91440" tIns="45720" rIns="91440" bIns="45720" rtlCol="0" anchor="ctr"/>
          <a:lstStyle/>
          <a:p>
            <a:pPr lvl="0"/>
            <a:endParaRPr lang="pl-PL" noProof="0" smtClean="0"/>
          </a:p>
        </p:txBody>
      </p:sp>
      <p:sp>
        <p:nvSpPr>
          <p:cNvPr id="5" name="Symbol zastępczy notatek 4"/>
          <p:cNvSpPr>
            <a:spLocks noGrp="1"/>
          </p:cNvSpPr>
          <p:nvPr>
            <p:ph type="body" sz="quarter" idx="3"/>
          </p:nvPr>
        </p:nvSpPr>
        <p:spPr>
          <a:xfrm>
            <a:off x="679606" y="4714122"/>
            <a:ext cx="5438464" cy="4468099"/>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6" name="Symbol zastępczy stopki 5"/>
          <p:cNvSpPr>
            <a:spLocks noGrp="1"/>
          </p:cNvSpPr>
          <p:nvPr>
            <p:ph type="ftr" sz="quarter" idx="4"/>
          </p:nvPr>
        </p:nvSpPr>
        <p:spPr>
          <a:xfrm>
            <a:off x="0" y="9428242"/>
            <a:ext cx="2944958" cy="496809"/>
          </a:xfrm>
          <a:prstGeom prst="rect">
            <a:avLst/>
          </a:prstGeom>
        </p:spPr>
        <p:txBody>
          <a:bodyPr vert="horz" lIns="91440" tIns="45720" rIns="91440" bIns="45720" rtlCol="0" anchor="b"/>
          <a:lstStyle>
            <a:lvl1pPr algn="l">
              <a:defRPr sz="1200" b="0">
                <a:latin typeface="Arial" charset="0"/>
              </a:defRPr>
            </a:lvl1pPr>
          </a:lstStyle>
          <a:p>
            <a:pPr>
              <a:defRPr/>
            </a:pPr>
            <a:endParaRPr lang="pl-PL"/>
          </a:p>
        </p:txBody>
      </p:sp>
      <p:sp>
        <p:nvSpPr>
          <p:cNvPr id="7" name="Symbol zastępczy numeru slajdu 6"/>
          <p:cNvSpPr>
            <a:spLocks noGrp="1"/>
          </p:cNvSpPr>
          <p:nvPr>
            <p:ph type="sldNum" sz="quarter" idx="5"/>
          </p:nvPr>
        </p:nvSpPr>
        <p:spPr>
          <a:xfrm>
            <a:off x="3851098" y="9428242"/>
            <a:ext cx="2944958" cy="496809"/>
          </a:xfrm>
          <a:prstGeom prst="rect">
            <a:avLst/>
          </a:prstGeom>
        </p:spPr>
        <p:txBody>
          <a:bodyPr vert="horz" lIns="91440" tIns="45720" rIns="91440" bIns="45720" rtlCol="0" anchor="b"/>
          <a:lstStyle>
            <a:lvl1pPr algn="r">
              <a:defRPr sz="1200" b="0">
                <a:latin typeface="Arial" charset="0"/>
              </a:defRPr>
            </a:lvl1pPr>
          </a:lstStyle>
          <a:p>
            <a:pPr>
              <a:defRPr/>
            </a:pPr>
            <a:fld id="{9E88C8EF-9FD2-44B3-B863-1B77502882A5}" type="slidenum">
              <a:rPr lang="pl-PL"/>
              <a:pPr>
                <a:defRPr/>
              </a:pPr>
              <a:t>‹#›</a:t>
            </a:fld>
            <a:endParaRPr lang="pl-PL"/>
          </a:p>
        </p:txBody>
      </p:sp>
    </p:spTree>
    <p:extLst>
      <p:ext uri="{BB962C8B-B14F-4D97-AF65-F5344CB8AC3E}">
        <p14:creationId xmlns:p14="http://schemas.microsoft.com/office/powerpoint/2010/main" val="9398572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85000" lnSpcReduction="10000"/>
          </a:bodyPr>
          <a:lstStyle/>
          <a:p>
            <a:pPr lvl="0"/>
            <a:r>
              <a:rPr lang="pl-PL" sz="1200" kern="1200" dirty="0" smtClean="0">
                <a:solidFill>
                  <a:schemeClr val="tx1"/>
                </a:solidFill>
                <a:effectLst/>
                <a:latin typeface="+mn-lt"/>
                <a:ea typeface="+mn-ea"/>
                <a:cs typeface="+mn-cs"/>
              </a:rPr>
              <a:t>„Wkład</a:t>
            </a:r>
            <a:r>
              <a:rPr lang="pl-PL" sz="1200" kern="1200" baseline="0" dirty="0" smtClean="0">
                <a:solidFill>
                  <a:schemeClr val="tx1"/>
                </a:solidFill>
                <a:effectLst/>
                <a:latin typeface="+mn-lt"/>
                <a:ea typeface="+mn-ea"/>
                <a:cs typeface="+mn-cs"/>
              </a:rPr>
              <a:t> do Instrukcji 15.06 F03”</a:t>
            </a:r>
          </a:p>
          <a:p>
            <a:pPr lvl="0"/>
            <a:endParaRPr lang="pl-PL" sz="1200" kern="1200" dirty="0" smtClean="0">
              <a:solidFill>
                <a:schemeClr val="tx1"/>
              </a:solidFill>
              <a:effectLst/>
              <a:latin typeface="+mn-lt"/>
              <a:ea typeface="+mn-ea"/>
              <a:cs typeface="+mn-cs"/>
            </a:endParaRPr>
          </a:p>
          <a:p>
            <a:pPr lvl="0"/>
            <a:r>
              <a:rPr lang="pl-PL" sz="1200" kern="1200" dirty="0" smtClean="0">
                <a:solidFill>
                  <a:schemeClr val="tx1"/>
                </a:solidFill>
                <a:effectLst/>
                <a:latin typeface="+mn-lt"/>
                <a:ea typeface="+mn-ea"/>
                <a:cs typeface="+mn-cs"/>
              </a:rPr>
              <a:t>Nie jest jasne jaka jest relacja pomiędzy projektem rozporządzenia w sprawie CAP Strategic </a:t>
            </a:r>
            <a:r>
              <a:rPr lang="pl-PL" sz="1200" kern="1200" dirty="0" err="1" smtClean="0">
                <a:solidFill>
                  <a:schemeClr val="tx1"/>
                </a:solidFill>
                <a:effectLst/>
                <a:latin typeface="+mn-lt"/>
                <a:ea typeface="+mn-ea"/>
                <a:cs typeface="+mn-cs"/>
              </a:rPr>
              <a:t>Plans</a:t>
            </a:r>
            <a:r>
              <a:rPr lang="pl-PL" sz="1200" kern="1200" dirty="0" smtClean="0">
                <a:solidFill>
                  <a:schemeClr val="tx1"/>
                </a:solidFill>
                <a:effectLst/>
                <a:latin typeface="+mn-lt"/>
                <a:ea typeface="+mn-ea"/>
                <a:cs typeface="+mn-cs"/>
              </a:rPr>
              <a:t> (WPR) a projektem rozporządzenia w sprawie wspólnych przepisów dla funduszy strukturalnych (polityka spójności). Przepisy rozporządzenia dla polityki spójności wyłącza funduszu EFRROW – odmiennie od tego jak jest obecnie w </a:t>
            </a:r>
            <a:r>
              <a:rPr lang="pl-PL" sz="1200" kern="1200" dirty="0" err="1" smtClean="0">
                <a:solidFill>
                  <a:schemeClr val="tx1"/>
                </a:solidFill>
                <a:effectLst/>
                <a:latin typeface="+mn-lt"/>
                <a:ea typeface="+mn-ea"/>
                <a:cs typeface="+mn-cs"/>
              </a:rPr>
              <a:t>rozp</a:t>
            </a:r>
            <a:r>
              <a:rPr lang="pl-PL" sz="1200" kern="1200" dirty="0" smtClean="0">
                <a:solidFill>
                  <a:schemeClr val="tx1"/>
                </a:solidFill>
                <a:effectLst/>
                <a:latin typeface="+mn-lt"/>
                <a:ea typeface="+mn-ea"/>
                <a:cs typeface="+mn-cs"/>
              </a:rPr>
              <a:t>. 1303/2013. Jednocześnie projekt rozporządzenia WPR wskazuje w art. 2 że część przepisów </a:t>
            </a:r>
            <a:r>
              <a:rPr lang="pl-PL" sz="1200" kern="1200" dirty="0" err="1" smtClean="0">
                <a:solidFill>
                  <a:schemeClr val="tx1"/>
                </a:solidFill>
                <a:effectLst/>
                <a:latin typeface="+mn-lt"/>
                <a:ea typeface="+mn-ea"/>
                <a:cs typeface="+mn-cs"/>
              </a:rPr>
              <a:t>rozp</a:t>
            </a:r>
            <a:r>
              <a:rPr lang="pl-PL" sz="1200" kern="1200" dirty="0" smtClean="0">
                <a:solidFill>
                  <a:schemeClr val="tx1"/>
                </a:solidFill>
                <a:effectLst/>
                <a:latin typeface="+mn-lt"/>
                <a:ea typeface="+mn-ea"/>
                <a:cs typeface="+mn-cs"/>
              </a:rPr>
              <a:t>. dla polityki spójności ma zastosowanie do EFRROW. W szczególności dotyczy to części rozporządzenia o polityce spójności dotyczącej CLLD – rozwoju lokalnego kierowanego przez społeczność. W przepisach </a:t>
            </a:r>
            <a:r>
              <a:rPr lang="pl-PL" sz="1200" kern="1200" dirty="0" err="1" smtClean="0">
                <a:solidFill>
                  <a:schemeClr val="tx1"/>
                </a:solidFill>
                <a:effectLst/>
                <a:latin typeface="+mn-lt"/>
                <a:ea typeface="+mn-ea"/>
                <a:cs typeface="+mn-cs"/>
              </a:rPr>
              <a:t>rozp</a:t>
            </a:r>
            <a:r>
              <a:rPr lang="pl-PL" sz="1200" kern="1200" dirty="0" smtClean="0">
                <a:solidFill>
                  <a:schemeClr val="tx1"/>
                </a:solidFill>
                <a:effectLst/>
                <a:latin typeface="+mn-lt"/>
                <a:ea typeface="+mn-ea"/>
                <a:cs typeface="+mn-cs"/>
              </a:rPr>
              <a:t>. o polityce spójności nie ma żadnej wzmianki o tym że CLLD może być realizowane w ramach EFRROW – wymienione są jedynie EFS+, EFRR i EFMR. Jednocześnie w przepisach tych mowa jest o funduszu wiodącym.</a:t>
            </a:r>
          </a:p>
          <a:p>
            <a:pPr lvl="0"/>
            <a:r>
              <a:rPr lang="pl-PL" sz="1200" kern="1200" dirty="0" smtClean="0">
                <a:solidFill>
                  <a:schemeClr val="tx1"/>
                </a:solidFill>
                <a:effectLst/>
                <a:latin typeface="+mn-lt"/>
                <a:ea typeface="+mn-ea"/>
                <a:cs typeface="+mn-cs"/>
              </a:rPr>
              <a:t>Nie jest jasne czy EFRROW może być funduszem wiodącym w rozumieniu przepisów o CLLD. Nie jest też jasne czy EFRROW respektować będzie wybór innego funduszu (EFS+, EFRR i EFMR) na fundusz wiodący w przypadku wielofunduszowych strategii CLLD.</a:t>
            </a:r>
          </a:p>
          <a:p>
            <a:pPr lvl="0"/>
            <a:r>
              <a:rPr lang="pl-PL" sz="1200" kern="1200" dirty="0" smtClean="0">
                <a:solidFill>
                  <a:schemeClr val="tx1"/>
                </a:solidFill>
                <a:effectLst/>
                <a:latin typeface="+mn-lt"/>
                <a:ea typeface="+mn-ea"/>
                <a:cs typeface="+mn-cs"/>
              </a:rPr>
              <a:t>Ponadto art. 2 ust. 2 odsyła do całego podrozdziału „</a:t>
            </a:r>
            <a:r>
              <a:rPr lang="pl-PL" sz="1200" kern="1200" dirty="0" err="1" smtClean="0">
                <a:solidFill>
                  <a:schemeClr val="tx1"/>
                </a:solidFill>
                <a:effectLst/>
                <a:latin typeface="+mn-lt"/>
                <a:ea typeface="+mn-ea"/>
                <a:cs typeface="+mn-cs"/>
              </a:rPr>
              <a:t>Teritorial</a:t>
            </a:r>
            <a:r>
              <a:rPr lang="pl-PL" sz="1200" kern="1200" dirty="0" smtClean="0">
                <a:solidFill>
                  <a:schemeClr val="tx1"/>
                </a:solidFill>
                <a:effectLst/>
                <a:latin typeface="+mn-lt"/>
                <a:ea typeface="+mn-ea"/>
                <a:cs typeface="+mn-cs"/>
              </a:rPr>
              <a:t> Development” (</a:t>
            </a:r>
            <a:r>
              <a:rPr lang="pl-PL" sz="1200" kern="1200" dirty="0" err="1" smtClean="0">
                <a:solidFill>
                  <a:schemeClr val="tx1"/>
                </a:solidFill>
                <a:effectLst/>
                <a:latin typeface="+mn-lt"/>
                <a:ea typeface="+mn-ea"/>
                <a:cs typeface="+mn-cs"/>
              </a:rPr>
              <a:t>Title</a:t>
            </a:r>
            <a:r>
              <a:rPr lang="pl-PL" sz="1200" kern="1200" dirty="0" smtClean="0">
                <a:solidFill>
                  <a:schemeClr val="tx1"/>
                </a:solidFill>
                <a:effectLst/>
                <a:latin typeface="+mn-lt"/>
                <a:ea typeface="+mn-ea"/>
                <a:cs typeface="+mn-cs"/>
              </a:rPr>
              <a:t> III, </a:t>
            </a:r>
            <a:r>
              <a:rPr lang="pl-PL" sz="1200" kern="1200" dirty="0" err="1" smtClean="0">
                <a:solidFill>
                  <a:schemeClr val="tx1"/>
                </a:solidFill>
                <a:effectLst/>
                <a:latin typeface="+mn-lt"/>
                <a:ea typeface="+mn-ea"/>
                <a:cs typeface="+mn-cs"/>
              </a:rPr>
              <a:t>Chapter</a:t>
            </a:r>
            <a:r>
              <a:rPr lang="pl-PL" sz="1200" kern="1200" dirty="0" smtClean="0">
                <a:solidFill>
                  <a:schemeClr val="tx1"/>
                </a:solidFill>
                <a:effectLst/>
                <a:latin typeface="+mn-lt"/>
                <a:ea typeface="+mn-ea"/>
                <a:cs typeface="+mn-cs"/>
              </a:rPr>
              <a:t> II), który obok CLLD (art. 22 pkt b) obejmuje ITI (Zintegrowane inwestycje terytorialne – art. 22 pkt a) oraz „Inne narzędzia terytorialne (…)” (art. 22 pkt c).</a:t>
            </a:r>
          </a:p>
          <a:p>
            <a:pPr lvl="0"/>
            <a:r>
              <a:rPr lang="pl-PL" sz="1200" kern="1200" dirty="0" smtClean="0">
                <a:solidFill>
                  <a:schemeClr val="tx1"/>
                </a:solidFill>
                <a:effectLst/>
                <a:latin typeface="+mn-lt"/>
                <a:ea typeface="+mn-ea"/>
                <a:cs typeface="+mn-cs"/>
              </a:rPr>
              <a:t>Analizując pozostałe projekty rozporządzeń dot. polityki spójności, w szczególności projekt dotyczący INTERREG (COM(2018) 374) okazuje się że tymi „Innymi narzędziami (…)” jest m.in. „Fundusze małych projektów” (art. 24), którego konstrukcja jest bardzo podobna do „projektów grantowych”, które są realizowane w ramach podejścia LEADER w obecnej perspektywie. PL prosi o potwierdzenie, że instrument „Fundusz małych projektów” może mieć zastosowanie także w ramach LEADER/CLLD w ramach EFRROW.</a:t>
            </a:r>
          </a:p>
          <a:p>
            <a:r>
              <a:rPr lang="pl-PL" sz="1200" kern="1200" dirty="0" smtClean="0">
                <a:solidFill>
                  <a:schemeClr val="tx1"/>
                </a:solidFill>
                <a:effectLst/>
                <a:latin typeface="+mn-lt"/>
                <a:ea typeface="+mn-ea"/>
                <a:cs typeface="+mn-cs"/>
              </a:rPr>
              <a:t> </a:t>
            </a:r>
          </a:p>
          <a:p>
            <a:r>
              <a:rPr lang="pl-PL" sz="1200" kern="1200" dirty="0" smtClean="0">
                <a:solidFill>
                  <a:schemeClr val="tx1"/>
                </a:solidFill>
                <a:effectLst/>
                <a:latin typeface="+mn-lt"/>
                <a:ea typeface="+mn-ea"/>
                <a:cs typeface="+mn-cs"/>
              </a:rPr>
              <a:t>Z drugiej strony do części przepisów projektu rozporządzenia dla polityki spójności jest przywoływana dopiero w dalszej części rozporządzenia WPR – dotyczy to przede wszystkim instrumentów finansowych.</a:t>
            </a:r>
          </a:p>
          <a:p>
            <a:r>
              <a:rPr lang="pl-PL" sz="1200" kern="1200" dirty="0" smtClean="0">
                <a:solidFill>
                  <a:schemeClr val="tx1"/>
                </a:solidFill>
                <a:effectLst/>
                <a:latin typeface="+mn-lt"/>
                <a:ea typeface="+mn-ea"/>
                <a:cs typeface="+mn-cs"/>
              </a:rPr>
              <a:t>W związku z powyższym nie jest jasne czy definicje określone w rozporządzeniu dla polityki spójności będą miały zastosowanie do WPR w związku z tymi odesłaniami (CLLD i inne instrumenty terytorialne oraz  instrumenty finansowe).</a:t>
            </a:r>
          </a:p>
          <a:p>
            <a:r>
              <a:rPr lang="pl-PL" sz="1200" kern="1200" dirty="0" smtClean="0">
                <a:solidFill>
                  <a:schemeClr val="tx1"/>
                </a:solidFill>
                <a:effectLst/>
                <a:latin typeface="+mn-lt"/>
                <a:ea typeface="+mn-ea"/>
                <a:cs typeface="+mn-cs"/>
              </a:rPr>
              <a:t>Dotyczy to w szczególności definicji „ostatecznego odbiorcy”, czy „funduszu małych projektów”.</a:t>
            </a:r>
          </a:p>
          <a:p>
            <a:endParaRPr lang="pl-PL" dirty="0"/>
          </a:p>
        </p:txBody>
      </p:sp>
      <p:sp>
        <p:nvSpPr>
          <p:cNvPr id="4" name="Symbol zastępczy numeru slajdu 3"/>
          <p:cNvSpPr>
            <a:spLocks noGrp="1"/>
          </p:cNvSpPr>
          <p:nvPr>
            <p:ph type="sldNum" sz="quarter" idx="10"/>
          </p:nvPr>
        </p:nvSpPr>
        <p:spPr/>
        <p:txBody>
          <a:bodyPr/>
          <a:lstStyle/>
          <a:p>
            <a:pPr>
              <a:defRPr/>
            </a:pPr>
            <a:fld id="{9E88C8EF-9FD2-44B3-B863-1B77502882A5}" type="slidenum">
              <a:rPr lang="pl-PL" smtClean="0"/>
              <a:pPr>
                <a:defRPr/>
              </a:pPr>
              <a:t>8</a:t>
            </a:fld>
            <a:endParaRPr lang="pl-PL"/>
          </a:p>
        </p:txBody>
      </p:sp>
    </p:spTree>
    <p:extLst>
      <p:ext uri="{BB962C8B-B14F-4D97-AF65-F5344CB8AC3E}">
        <p14:creationId xmlns:p14="http://schemas.microsoft.com/office/powerpoint/2010/main" val="2858853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lnSpcReduction="10000"/>
          </a:bodyPr>
          <a:lstStyle/>
          <a:p>
            <a:r>
              <a:rPr lang="pl-PL" sz="1200" b="1" i="0" kern="1200" dirty="0" smtClean="0">
                <a:solidFill>
                  <a:schemeClr val="tx1"/>
                </a:solidFill>
                <a:effectLst/>
                <a:latin typeface="+mn-lt"/>
                <a:ea typeface="+mn-ea"/>
                <a:cs typeface="+mn-cs"/>
              </a:rPr>
              <a:t>Wkład</a:t>
            </a:r>
            <a:r>
              <a:rPr lang="pl-PL" sz="1200" b="1" i="0" kern="1200" baseline="0" dirty="0" smtClean="0">
                <a:solidFill>
                  <a:schemeClr val="tx1"/>
                </a:solidFill>
                <a:effectLst/>
                <a:latin typeface="+mn-lt"/>
                <a:ea typeface="+mn-ea"/>
                <a:cs typeface="+mn-cs"/>
              </a:rPr>
              <a:t> do instrukcji F03 na 22-23.11 z poprawkami</a:t>
            </a:r>
          </a:p>
          <a:p>
            <a:endParaRPr lang="pl-PL" sz="1200" b="0" i="0" kern="1200" baseline="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pl-PL" sz="1200" kern="1200" dirty="0" smtClean="0">
                <a:solidFill>
                  <a:schemeClr val="tx1"/>
                </a:solidFill>
                <a:effectLst/>
                <a:latin typeface="+mn-lt"/>
                <a:ea typeface="+mn-ea"/>
                <a:cs typeface="+mn-cs"/>
              </a:rPr>
              <a:t>Treść projektu rozporządzenia wskazuje na wyłączenie wsparcia w odniesieniu do niektórych rodzajów interwencji, chyba że są one realizowane w ramach lokalnej strategii rozwoju (np. zakładanie działalności pozarolniczej, duża infrastruktura). Polska proponuje usunięcie lit g) w Art. 68 ust. 3.</a:t>
            </a:r>
          </a:p>
          <a:p>
            <a:endParaRPr lang="pl-PL" sz="1200" b="0" i="0" kern="1200" dirty="0" smtClean="0">
              <a:solidFill>
                <a:schemeClr val="tx1"/>
              </a:solidFill>
              <a:effectLst/>
              <a:latin typeface="+mn-lt"/>
              <a:ea typeface="+mn-ea"/>
              <a:cs typeface="+mn-cs"/>
            </a:endParaRPr>
          </a:p>
          <a:p>
            <a:endParaRPr lang="pl-PL" sz="1200" b="0" i="0" kern="1200" dirty="0" smtClean="0">
              <a:solidFill>
                <a:schemeClr val="tx1"/>
              </a:solidFill>
              <a:effectLst/>
              <a:latin typeface="+mn-lt"/>
              <a:ea typeface="+mn-ea"/>
              <a:cs typeface="+mn-cs"/>
            </a:endParaRPr>
          </a:p>
          <a:p>
            <a:r>
              <a:rPr lang="pl-PL" sz="1200" b="1" i="0" kern="1200" dirty="0" smtClean="0">
                <a:solidFill>
                  <a:schemeClr val="tx1"/>
                </a:solidFill>
                <a:effectLst/>
                <a:latin typeface="+mn-lt"/>
                <a:ea typeface="+mn-ea"/>
                <a:cs typeface="+mn-cs"/>
              </a:rPr>
              <a:t>Instrukcja-</a:t>
            </a:r>
            <a:r>
              <a:rPr lang="pl-PL" sz="1200" b="1" i="0" kern="1200" baseline="0" dirty="0" smtClean="0">
                <a:solidFill>
                  <a:schemeClr val="tx1"/>
                </a:solidFill>
                <a:effectLst/>
                <a:latin typeface="+mn-lt"/>
                <a:ea typeface="+mn-ea"/>
                <a:cs typeface="+mn-cs"/>
              </a:rPr>
              <a:t> Grupa F.03 reforma WPR – 5-6.09.2018r.-projekt3 (</a:t>
            </a:r>
            <a:r>
              <a:rPr lang="pl-PL" sz="1200" b="1" i="0" kern="1200" baseline="0" dirty="0" err="1" smtClean="0">
                <a:solidFill>
                  <a:schemeClr val="tx1"/>
                </a:solidFill>
                <a:effectLst/>
                <a:latin typeface="+mn-lt"/>
                <a:ea typeface="+mn-ea"/>
                <a:cs typeface="+mn-cs"/>
              </a:rPr>
              <a:t>final</a:t>
            </a:r>
            <a:r>
              <a:rPr lang="pl-PL" sz="1200" b="1" i="0" kern="1200" baseline="0" dirty="0" smtClean="0">
                <a:solidFill>
                  <a:schemeClr val="tx1"/>
                </a:solidFill>
                <a:effectLst/>
                <a:latin typeface="+mn-lt"/>
                <a:ea typeface="+mn-ea"/>
                <a:cs typeface="+mn-cs"/>
              </a:rPr>
              <a:t>)</a:t>
            </a:r>
            <a:endParaRPr lang="pl-PL" sz="1200" b="1" i="0" kern="1200" dirty="0" smtClean="0">
              <a:solidFill>
                <a:schemeClr val="tx1"/>
              </a:solidFill>
              <a:effectLst/>
              <a:latin typeface="+mn-lt"/>
              <a:ea typeface="+mn-ea"/>
              <a:cs typeface="+mn-cs"/>
            </a:endParaRPr>
          </a:p>
          <a:p>
            <a:endParaRPr lang="pl-PL" sz="1200" b="1" i="0" kern="1200" dirty="0" smtClean="0">
              <a:solidFill>
                <a:schemeClr val="tx1"/>
              </a:solidFill>
              <a:effectLst/>
              <a:latin typeface="+mn-lt"/>
              <a:ea typeface="+mn-ea"/>
              <a:cs typeface="+mn-cs"/>
            </a:endParaRPr>
          </a:p>
          <a:p>
            <a:r>
              <a:rPr lang="pl-PL" sz="1200" b="1" i="0" kern="1200" dirty="0" smtClean="0">
                <a:solidFill>
                  <a:schemeClr val="tx1"/>
                </a:solidFill>
                <a:effectLst/>
                <a:latin typeface="+mn-lt"/>
                <a:ea typeface="+mn-ea"/>
                <a:cs typeface="+mn-cs"/>
              </a:rPr>
              <a:t>Dodatkowe informacje dla przedstawiciela Polski</a:t>
            </a:r>
            <a:endParaRPr lang="pl-PL" sz="1200" i="0" kern="1200" dirty="0" smtClean="0">
              <a:solidFill>
                <a:schemeClr val="tx1"/>
              </a:solidFill>
              <a:effectLst/>
              <a:latin typeface="+mn-lt"/>
              <a:ea typeface="+mn-ea"/>
              <a:cs typeface="+mn-cs"/>
            </a:endParaRPr>
          </a:p>
          <a:p>
            <a:r>
              <a:rPr lang="pl-PL" sz="1200" i="0" kern="1200" dirty="0" smtClean="0">
                <a:solidFill>
                  <a:schemeClr val="tx1"/>
                </a:solidFill>
                <a:effectLst/>
                <a:latin typeface="+mn-lt"/>
                <a:ea typeface="+mn-ea"/>
                <a:cs typeface="+mn-cs"/>
              </a:rPr>
              <a:t>Z projektowanego przepisu wynika, iż można przyznawać dofinansowanie na inwestycje przyczyniające się do osiągnięcia celów określonych w art. 6. Pojawia się zatem pytanie czy w tym zakresie może być również dofinansowany sektor pozarolniczy (zarówno tworzenie jak i rozwój) działający na obszarach wiejskich, co wpisywałoby się w cel określony w art. 6 lit. g) i h). Należy bowiem zauważyć, iż instrumenty ukierunkowane na działalność pozarolniczą wdrażane na szczeblu krajowym, a nie lokalnym (LEADER), mają również istotny wpływ na promowanie zatrudnienia i rozwoju lokalnego na obszarach wiejskich. Obecne przepisy wskazują, że tworzenie działalności pozarolniczej może być wspierane na obszarach strategii rozwoju lokalnego, natomiast brak jest bezpośredniego odniesienia do możliwości wspierania rozwoju istniejącej już działalności pozarolniczej.</a:t>
            </a:r>
          </a:p>
          <a:p>
            <a:endParaRPr lang="pl-PL" dirty="0"/>
          </a:p>
        </p:txBody>
      </p:sp>
      <p:sp>
        <p:nvSpPr>
          <p:cNvPr id="4" name="Symbol zastępczy numeru slajdu 3"/>
          <p:cNvSpPr>
            <a:spLocks noGrp="1"/>
          </p:cNvSpPr>
          <p:nvPr>
            <p:ph type="sldNum" sz="quarter" idx="10"/>
          </p:nvPr>
        </p:nvSpPr>
        <p:spPr/>
        <p:txBody>
          <a:bodyPr/>
          <a:lstStyle/>
          <a:p>
            <a:pPr>
              <a:defRPr/>
            </a:pPr>
            <a:fld id="{9E88C8EF-9FD2-44B3-B863-1B77502882A5}" type="slidenum">
              <a:rPr lang="pl-PL" smtClean="0"/>
              <a:pPr>
                <a:defRPr/>
              </a:pPr>
              <a:t>10</a:t>
            </a:fld>
            <a:endParaRPr lang="pl-PL"/>
          </a:p>
        </p:txBody>
      </p:sp>
    </p:spTree>
    <p:extLst>
      <p:ext uri="{BB962C8B-B14F-4D97-AF65-F5344CB8AC3E}">
        <p14:creationId xmlns:p14="http://schemas.microsoft.com/office/powerpoint/2010/main" val="3749228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kern="1200" dirty="0" smtClean="0">
                <a:solidFill>
                  <a:schemeClr val="tx1"/>
                </a:solidFill>
                <a:effectLst/>
                <a:latin typeface="+mn-lt"/>
                <a:ea typeface="+mn-ea"/>
                <a:cs typeface="+mn-cs"/>
              </a:rPr>
              <a:t>Polska prosi o potwierdzenie, że wymóg zaangażowania co najmniej dwóch podmiotów w odniesieniu do podejścia LEADER spełniony jest już przez sam fakt, że podejście LEADER wymaga współpracy podmiotów na poziomie LGD (warunek spełniony na poziomie „interwencji”), i warunek ten nie musi być spełniony na poziomie poszczególnych operacji/projektów.</a:t>
            </a:r>
            <a:endParaRPr lang="pl-PL" dirty="0"/>
          </a:p>
        </p:txBody>
      </p:sp>
      <p:sp>
        <p:nvSpPr>
          <p:cNvPr id="4" name="Symbol zastępczy numeru slajdu 3"/>
          <p:cNvSpPr>
            <a:spLocks noGrp="1"/>
          </p:cNvSpPr>
          <p:nvPr>
            <p:ph type="sldNum" sz="quarter" idx="10"/>
          </p:nvPr>
        </p:nvSpPr>
        <p:spPr/>
        <p:txBody>
          <a:bodyPr/>
          <a:lstStyle/>
          <a:p>
            <a:pPr>
              <a:defRPr/>
            </a:pPr>
            <a:fld id="{9E88C8EF-9FD2-44B3-B863-1B77502882A5}" type="slidenum">
              <a:rPr lang="pl-PL" smtClean="0"/>
              <a:pPr>
                <a:defRPr/>
              </a:pPr>
              <a:t>15</a:t>
            </a:fld>
            <a:endParaRPr lang="pl-PL"/>
          </a:p>
        </p:txBody>
      </p:sp>
    </p:spTree>
    <p:extLst>
      <p:ext uri="{BB962C8B-B14F-4D97-AF65-F5344CB8AC3E}">
        <p14:creationId xmlns:p14="http://schemas.microsoft.com/office/powerpoint/2010/main" val="2646459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i="1" dirty="0" smtClean="0"/>
              <a:t>PL ma nadzieję, że KE wspiera ten kierunek uproszczeń, co znalazło odzwierciedlenie w zmianie rozporządzenia 809/2014 dokonanej rozporządzeniem 2017/1242 (rozporządzenie wykonawcze).</a:t>
            </a:r>
            <a:endParaRPr lang="pl-PL" dirty="0" smtClean="0"/>
          </a:p>
          <a:p>
            <a:r>
              <a:rPr lang="pl-PL" i="1" dirty="0" smtClean="0"/>
              <a:t>PL prosi o potwierdzenie, że w ramach CLLD, a w szczególności w ramach LEADER, w związku z art. 27 ust. 5 CPR, pozwalającym aby beneficjentem była LGD, możliwe było udzielanie wsparcia na zasadach analogicznych jak jest to opisane w „Funduszu małych projektów” w rozporządzeniu dla </a:t>
            </a:r>
            <a:r>
              <a:rPr lang="pl-PL" i="1" dirty="0" err="1" smtClean="0"/>
              <a:t>Interreg</a:t>
            </a:r>
            <a:r>
              <a:rPr lang="pl-PL" i="1" dirty="0" smtClean="0"/>
              <a:t> (COM(2018) 374). W szczególności chodzi o możliwość potraktowania korzystających ze wsparcia nie jako beneficjentów, ale jako finalnych odbiorców („</a:t>
            </a:r>
            <a:r>
              <a:rPr lang="pl-PL" i="1" dirty="0" err="1" smtClean="0"/>
              <a:t>final</a:t>
            </a:r>
            <a:r>
              <a:rPr lang="pl-PL" i="1" dirty="0" smtClean="0"/>
              <a:t> </a:t>
            </a:r>
            <a:r>
              <a:rPr lang="pl-PL" i="1" dirty="0" err="1" smtClean="0"/>
              <a:t>recipients</a:t>
            </a:r>
            <a:r>
              <a:rPr lang="pl-PL" i="1" dirty="0" smtClean="0"/>
              <a:t>”), co byłoby realnym uproszczeniem, redukcją obciążeń administracyjnych dla odbiorców pomocy, ale także i dla LGD, które byłyby beneficjentem i dystrybuowałyby wsparcie do finalnych odbiorców koncentrując się na wynikach i efektach a nie na wymogach – zgodnie z podstawową wytyczną którą KE kierowała się proponując nowy pakiet legislacyjny dla WPR.</a:t>
            </a:r>
            <a:endParaRPr lang="pl-PL" dirty="0"/>
          </a:p>
        </p:txBody>
      </p:sp>
      <p:sp>
        <p:nvSpPr>
          <p:cNvPr id="4" name="Symbol zastępczy numeru slajdu 3"/>
          <p:cNvSpPr>
            <a:spLocks noGrp="1"/>
          </p:cNvSpPr>
          <p:nvPr>
            <p:ph type="sldNum" sz="quarter" idx="10"/>
          </p:nvPr>
        </p:nvSpPr>
        <p:spPr/>
        <p:txBody>
          <a:bodyPr/>
          <a:lstStyle/>
          <a:p>
            <a:pPr>
              <a:defRPr/>
            </a:pPr>
            <a:fld id="{9E88C8EF-9FD2-44B3-B863-1B77502882A5}" type="slidenum">
              <a:rPr lang="pl-PL" smtClean="0"/>
              <a:pPr>
                <a:defRPr/>
              </a:pPr>
              <a:t>17</a:t>
            </a:fld>
            <a:endParaRPr lang="pl-PL"/>
          </a:p>
        </p:txBody>
      </p:sp>
    </p:spTree>
    <p:extLst>
      <p:ext uri="{BB962C8B-B14F-4D97-AF65-F5344CB8AC3E}">
        <p14:creationId xmlns:p14="http://schemas.microsoft.com/office/powerpoint/2010/main" val="200922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l-PL" sz="1200" b="1" i="0" kern="1200" dirty="0" smtClean="0">
                <a:solidFill>
                  <a:schemeClr val="tx1"/>
                </a:solidFill>
                <a:effectLst/>
                <a:latin typeface="+mn-lt"/>
                <a:ea typeface="+mn-ea"/>
                <a:cs typeface="+mn-cs"/>
              </a:rPr>
              <a:t>Wkład</a:t>
            </a:r>
            <a:r>
              <a:rPr lang="pl-PL" sz="1200" b="1" i="0" kern="1200" baseline="0" dirty="0" smtClean="0">
                <a:solidFill>
                  <a:schemeClr val="tx1"/>
                </a:solidFill>
                <a:effectLst/>
                <a:latin typeface="+mn-lt"/>
                <a:ea typeface="+mn-ea"/>
                <a:cs typeface="+mn-cs"/>
              </a:rPr>
              <a:t> do instrukcji F03 na 22-23.11 z poprawkami</a:t>
            </a:r>
          </a:p>
          <a:p>
            <a:endParaRPr lang="pl-PL"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Niepokój budzi wykreślenie z ust. 5 drugiego zdania. Wykreślenie możliwości nie stosowania przepisów ust. 5 w przypadku LEADER/CLLD będzie powodowało ograniczenie elastyczności tego instrumentu. Polska opowiada się za pozostawieniem tego przepisu w ust. 5.</a:t>
            </a:r>
            <a:endParaRPr lang="pl-PL" dirty="0"/>
          </a:p>
        </p:txBody>
      </p:sp>
      <p:sp>
        <p:nvSpPr>
          <p:cNvPr id="4" name="Symbol zastępczy numeru slajdu 3"/>
          <p:cNvSpPr>
            <a:spLocks noGrp="1"/>
          </p:cNvSpPr>
          <p:nvPr>
            <p:ph type="sldNum" sz="quarter" idx="10"/>
          </p:nvPr>
        </p:nvSpPr>
        <p:spPr/>
        <p:txBody>
          <a:bodyPr/>
          <a:lstStyle/>
          <a:p>
            <a:pPr>
              <a:defRPr/>
            </a:pPr>
            <a:fld id="{9E88C8EF-9FD2-44B3-B863-1B77502882A5}" type="slidenum">
              <a:rPr lang="pl-PL" smtClean="0"/>
              <a:pPr>
                <a:defRPr/>
              </a:pPr>
              <a:t>19</a:t>
            </a:fld>
            <a:endParaRPr lang="pl-PL"/>
          </a:p>
        </p:txBody>
      </p:sp>
    </p:spTree>
    <p:extLst>
      <p:ext uri="{BB962C8B-B14F-4D97-AF65-F5344CB8AC3E}">
        <p14:creationId xmlns:p14="http://schemas.microsoft.com/office/powerpoint/2010/main" val="200922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9E88C8EF-9FD2-44B3-B863-1B77502882A5}" type="slidenum">
              <a:rPr lang="pl-PL" smtClean="0"/>
              <a:pPr>
                <a:defRPr/>
              </a:pPr>
              <a:t>20</a:t>
            </a:fld>
            <a:endParaRPr lang="pl-PL"/>
          </a:p>
        </p:txBody>
      </p:sp>
    </p:spTree>
    <p:extLst>
      <p:ext uri="{BB962C8B-B14F-4D97-AF65-F5344CB8AC3E}">
        <p14:creationId xmlns:p14="http://schemas.microsoft.com/office/powerpoint/2010/main" val="742153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gi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gi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pic>
        <p:nvPicPr>
          <p:cNvPr id="5" name="Obraz 6" descr="Kasia z wysypką.JPG"/>
          <p:cNvPicPr>
            <a:picLocks noChangeAspect="1"/>
          </p:cNvPicPr>
          <p:nvPr/>
        </p:nvPicPr>
        <p:blipFill>
          <a:blip r:embed="rId2" cstate="print"/>
          <a:srcRect/>
          <a:stretch>
            <a:fillRect/>
          </a:stretch>
        </p:blipFill>
        <p:spPr bwMode="auto">
          <a:xfrm>
            <a:off x="0" y="0"/>
            <a:ext cx="9144000" cy="1357313"/>
          </a:xfrm>
          <a:prstGeom prst="rect">
            <a:avLst/>
          </a:prstGeom>
          <a:noFill/>
          <a:ln w="9525">
            <a:noFill/>
            <a:miter lim="800000"/>
            <a:headEnd/>
            <a:tailEnd/>
          </a:ln>
        </p:spPr>
      </p:pic>
      <p:pic>
        <p:nvPicPr>
          <p:cNvPr id="6" name="Obraz 7" descr="Leader 07-13.jpg"/>
          <p:cNvPicPr>
            <a:picLocks noChangeAspect="1"/>
          </p:cNvPicPr>
          <p:nvPr/>
        </p:nvPicPr>
        <p:blipFill>
          <a:blip r:embed="rId3" cstate="print"/>
          <a:srcRect/>
          <a:stretch>
            <a:fillRect/>
          </a:stretch>
        </p:blipFill>
        <p:spPr bwMode="auto">
          <a:xfrm>
            <a:off x="4100513" y="5224463"/>
            <a:ext cx="942975" cy="928687"/>
          </a:xfrm>
          <a:prstGeom prst="rect">
            <a:avLst/>
          </a:prstGeom>
          <a:noFill/>
          <a:ln w="9525">
            <a:noFill/>
            <a:miter lim="800000"/>
            <a:headEnd/>
            <a:tailEnd/>
          </a:ln>
        </p:spPr>
      </p:pic>
      <p:pic>
        <p:nvPicPr>
          <p:cNvPr id="7" name="Obraz 8" descr="MRiRW[1].jpg"/>
          <p:cNvPicPr>
            <a:picLocks noChangeAspect="1"/>
          </p:cNvPicPr>
          <p:nvPr userDrawn="1"/>
        </p:nvPicPr>
        <p:blipFill>
          <a:blip r:embed="rId4" cstate="print"/>
          <a:srcRect/>
          <a:stretch>
            <a:fillRect/>
          </a:stretch>
        </p:blipFill>
        <p:spPr bwMode="auto">
          <a:xfrm>
            <a:off x="6443663" y="5259388"/>
            <a:ext cx="987425" cy="928687"/>
          </a:xfrm>
          <a:prstGeom prst="rect">
            <a:avLst/>
          </a:prstGeom>
          <a:noFill/>
          <a:ln w="9525">
            <a:noFill/>
            <a:miter lim="800000"/>
            <a:headEnd/>
            <a:tailEnd/>
          </a:ln>
        </p:spPr>
      </p:pic>
      <p:pic>
        <p:nvPicPr>
          <p:cNvPr id="8" name="Picture 3" descr="E:\Moje obrazy\Logotypy\Europe.jpg"/>
          <p:cNvPicPr>
            <a:picLocks noChangeAspect="1" noChangeArrowheads="1"/>
          </p:cNvPicPr>
          <p:nvPr userDrawn="1"/>
        </p:nvPicPr>
        <p:blipFill>
          <a:blip r:embed="rId5" cstate="print"/>
          <a:srcRect/>
          <a:stretch>
            <a:fillRect/>
          </a:stretch>
        </p:blipFill>
        <p:spPr bwMode="auto">
          <a:xfrm>
            <a:off x="1403350" y="5259388"/>
            <a:ext cx="1325563" cy="857250"/>
          </a:xfrm>
          <a:prstGeom prst="rect">
            <a:avLst/>
          </a:prstGeom>
          <a:noFill/>
          <a:ln w="9525">
            <a:noFill/>
            <a:miter lim="800000"/>
            <a:headEnd/>
            <a:tailEnd/>
          </a:ln>
        </p:spPr>
      </p:pic>
      <p:sp>
        <p:nvSpPr>
          <p:cNvPr id="2" name="Tytuł 1"/>
          <p:cNvSpPr>
            <a:spLocks noGrp="1"/>
          </p:cNvSpPr>
          <p:nvPr>
            <p:ph type="ctrTitle"/>
          </p:nvPr>
        </p:nvSpPr>
        <p:spPr>
          <a:xfrm>
            <a:off x="142844" y="1357298"/>
            <a:ext cx="8858312" cy="2286016"/>
          </a:xfrm>
        </p:spPr>
        <p:txBody>
          <a:bodyPr>
            <a:normAutofit/>
          </a:bodyPr>
          <a:lstStyle>
            <a:lvl1pPr>
              <a:defRPr sz="4800" b="1"/>
            </a:lvl1pPr>
          </a:lstStyle>
          <a:p>
            <a:r>
              <a:rPr lang="pl-PL" dirty="0" smtClean="0"/>
              <a:t>Kliknij, aby edytować styl</a:t>
            </a:r>
            <a:endParaRPr lang="pl-PL" dirty="0"/>
          </a:p>
        </p:txBody>
      </p:sp>
      <p:sp>
        <p:nvSpPr>
          <p:cNvPr id="3" name="Podtytuł 2"/>
          <p:cNvSpPr>
            <a:spLocks noGrp="1"/>
          </p:cNvSpPr>
          <p:nvPr>
            <p:ph type="subTitle" idx="1"/>
          </p:nvPr>
        </p:nvSpPr>
        <p:spPr>
          <a:xfrm>
            <a:off x="1357290" y="5715016"/>
            <a:ext cx="6400800" cy="609592"/>
          </a:xfrm>
        </p:spPr>
        <p:txBody>
          <a:bodyPr>
            <a:normAutofit/>
          </a:bodyPr>
          <a:lstStyle>
            <a:lvl1pPr marL="0" indent="0" algn="ctr">
              <a:buNone/>
              <a:defRPr sz="240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smtClean="0"/>
              <a:t>Kliknij, aby edytować styl wzorca podtytułu</a:t>
            </a:r>
            <a:endParaRPr lang="pl-PL" dirty="0"/>
          </a:p>
        </p:txBody>
      </p:sp>
      <p:sp>
        <p:nvSpPr>
          <p:cNvPr id="13" name="Symbol zastępczy tekstu 12"/>
          <p:cNvSpPr>
            <a:spLocks noGrp="1"/>
          </p:cNvSpPr>
          <p:nvPr>
            <p:ph type="body" sz="quarter" idx="13"/>
          </p:nvPr>
        </p:nvSpPr>
        <p:spPr>
          <a:xfrm>
            <a:off x="142844" y="3786190"/>
            <a:ext cx="8858312" cy="1000132"/>
          </a:xfrm>
        </p:spPr>
        <p:txBody>
          <a:bodyPr/>
          <a:lstStyle>
            <a:lvl1pPr algn="ctr">
              <a:buNone/>
              <a:defRPr sz="2000"/>
            </a:lvl1pPr>
            <a:lvl5pPr>
              <a:buNone/>
              <a:defRPr/>
            </a:lvl5pPr>
          </a:lstStyle>
          <a:p>
            <a:pPr lvl="0"/>
            <a:r>
              <a:rPr lang="pl-PL" dirty="0" smtClean="0"/>
              <a:t>Kliknij, aby edytować style wzorca tekstu</a:t>
            </a:r>
          </a:p>
        </p:txBody>
      </p:sp>
      <p:sp>
        <p:nvSpPr>
          <p:cNvPr id="9" name="Symbol zastępczy daty 3"/>
          <p:cNvSpPr>
            <a:spLocks noGrp="1"/>
          </p:cNvSpPr>
          <p:nvPr>
            <p:ph type="dt" sz="half" idx="14"/>
          </p:nvPr>
        </p:nvSpPr>
        <p:spPr/>
        <p:txBody>
          <a:bodyPr/>
          <a:lstStyle>
            <a:lvl1pPr>
              <a:defRPr/>
            </a:lvl1pPr>
          </a:lstStyle>
          <a:p>
            <a:pPr>
              <a:defRPr/>
            </a:pPr>
            <a:fld id="{C5B30A78-E5E0-432A-A125-09A09E9CD3A9}" type="datetimeFigureOut">
              <a:rPr lang="pl-PL"/>
              <a:pPr>
                <a:defRPr/>
              </a:pPr>
              <a:t>2018-11-23</a:t>
            </a:fld>
            <a:endParaRPr lang="pl-PL"/>
          </a:p>
        </p:txBody>
      </p:sp>
      <p:sp>
        <p:nvSpPr>
          <p:cNvPr id="10" name="Symbol zastępczy stopki 4"/>
          <p:cNvSpPr>
            <a:spLocks noGrp="1"/>
          </p:cNvSpPr>
          <p:nvPr>
            <p:ph type="ftr" sz="quarter" idx="15"/>
          </p:nvPr>
        </p:nvSpPr>
        <p:spPr/>
        <p:txBody>
          <a:bodyPr/>
          <a:lstStyle>
            <a:lvl1pPr>
              <a:defRPr/>
            </a:lvl1pPr>
          </a:lstStyle>
          <a:p>
            <a:pPr>
              <a:defRPr/>
            </a:pPr>
            <a:endParaRPr lang="pl-PL"/>
          </a:p>
        </p:txBody>
      </p:sp>
      <p:sp>
        <p:nvSpPr>
          <p:cNvPr id="11" name="Symbol zastępczy numeru slajdu 5"/>
          <p:cNvSpPr>
            <a:spLocks noGrp="1"/>
          </p:cNvSpPr>
          <p:nvPr>
            <p:ph type="sldNum" sz="quarter" idx="16"/>
          </p:nvPr>
        </p:nvSpPr>
        <p:spPr/>
        <p:txBody>
          <a:bodyPr/>
          <a:lstStyle>
            <a:lvl1pPr>
              <a:defRPr/>
            </a:lvl1pPr>
          </a:lstStyle>
          <a:p>
            <a:pPr>
              <a:defRPr/>
            </a:pPr>
            <a:fld id="{76B4B182-A512-4CFE-B7FA-88676D724840}"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EB53EFCB-6C6A-4B8C-8B19-2101C4722830}" type="datetimeFigureOut">
              <a:rPr lang="pl-PL"/>
              <a:pPr>
                <a:defRPr/>
              </a:pPr>
              <a:t>2018-11-23</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C8B693B2-BF85-4863-B949-264EF9E4EA83}"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AEBCD74C-6A4F-4A2C-8173-1E260840316A}" type="datetimeFigureOut">
              <a:rPr lang="pl-PL"/>
              <a:pPr>
                <a:defRPr/>
              </a:pPr>
              <a:t>2018-11-23</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498F4E26-6D2E-4C4E-9903-CFDD9A28B24F}" type="slidenum">
              <a:rPr lang="pl-PL"/>
              <a:pPr>
                <a:defRPr/>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7A50CC1E-5B61-4B7E-B01B-336649133A87}" type="datetimeFigureOut">
              <a:rPr lang="pl-PL"/>
              <a:pPr>
                <a:defRPr/>
              </a:pPr>
              <a:t>2018-11-23</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3B70BE03-8137-40B7-B4C3-59EEE04283CD}" type="slidenum">
              <a:rPr lang="pl-PL"/>
              <a:pPr>
                <a:defRPr/>
              </a:pPr>
              <a:t>‹#›</a:t>
            </a:fld>
            <a:endParaRPr lang="pl-P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367F0046-A155-4927-B72C-01B2004813C7}" type="datetimeFigureOut">
              <a:rPr lang="pl-PL"/>
              <a:pPr>
                <a:defRPr/>
              </a:pPr>
              <a:t>2018-11-23</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EB87034E-339C-4FE5-A99B-ACCD1CFBB432}" type="slidenum">
              <a:rPr lang="pl-PL"/>
              <a:pPr>
                <a:defRPr/>
              </a:pPr>
              <a:t>‹#›</a:t>
            </a:fld>
            <a:endParaRPr lang="pl-P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Slajd tytułowy">
    <p:spTree>
      <p:nvGrpSpPr>
        <p:cNvPr id="1" name=""/>
        <p:cNvGrpSpPr/>
        <p:nvPr/>
      </p:nvGrpSpPr>
      <p:grpSpPr>
        <a:xfrm>
          <a:off x="0" y="0"/>
          <a:ext cx="0" cy="0"/>
          <a:chOff x="0" y="0"/>
          <a:chExt cx="0" cy="0"/>
        </a:xfrm>
      </p:grpSpPr>
      <p:pic>
        <p:nvPicPr>
          <p:cNvPr id="4" name="Obraz 6" descr="end.JPG"/>
          <p:cNvPicPr>
            <a:picLocks noChangeAspect="1"/>
          </p:cNvPicPr>
          <p:nvPr userDrawn="1"/>
        </p:nvPicPr>
        <p:blipFill>
          <a:blip r:embed="rId2" cstate="print"/>
          <a:srcRect r="6667"/>
          <a:stretch>
            <a:fillRect/>
          </a:stretch>
        </p:blipFill>
        <p:spPr bwMode="auto">
          <a:xfrm>
            <a:off x="0" y="0"/>
            <a:ext cx="1000125" cy="6858000"/>
          </a:xfrm>
          <a:prstGeom prst="rect">
            <a:avLst/>
          </a:prstGeom>
          <a:noFill/>
          <a:ln w="9525">
            <a:noFill/>
            <a:miter lim="800000"/>
            <a:headEnd/>
            <a:tailEnd/>
          </a:ln>
        </p:spPr>
      </p:pic>
      <p:sp>
        <p:nvSpPr>
          <p:cNvPr id="15362" name="Rectangle 2"/>
          <p:cNvSpPr>
            <a:spLocks noGrp="1" noChangeArrowheads="1"/>
          </p:cNvSpPr>
          <p:nvPr>
            <p:ph type="subTitle" idx="1"/>
          </p:nvPr>
        </p:nvSpPr>
        <p:spPr>
          <a:xfrm>
            <a:off x="1371600" y="2895600"/>
            <a:ext cx="6400800" cy="1752600"/>
          </a:xfrm>
        </p:spPr>
        <p:txBody>
          <a:bodyPr/>
          <a:lstStyle>
            <a:lvl1pPr marL="0" indent="0" algn="ctr">
              <a:buFont typeface="Wingdings" pitchFamily="8" charset="2"/>
              <a:buNone/>
              <a:defRPr>
                <a:solidFill>
                  <a:srgbClr val="006666"/>
                </a:solidFill>
              </a:defRPr>
            </a:lvl1pPr>
          </a:lstStyle>
          <a:p>
            <a:r>
              <a:rPr lang="en-US"/>
              <a:t>Click to edit Master subtitle style</a:t>
            </a:r>
          </a:p>
        </p:txBody>
      </p:sp>
      <p:sp>
        <p:nvSpPr>
          <p:cNvPr id="15363" name="Rectangle 3"/>
          <p:cNvSpPr>
            <a:spLocks noGrp="1" noChangeArrowheads="1"/>
          </p:cNvSpPr>
          <p:nvPr>
            <p:ph type="ctrTitle"/>
          </p:nvPr>
        </p:nvSpPr>
        <p:spPr>
          <a:xfrm>
            <a:off x="863600" y="1393825"/>
            <a:ext cx="7594600" cy="1044575"/>
          </a:xfrm>
        </p:spPr>
        <p:txBody>
          <a:bodyPr/>
          <a:lstStyle>
            <a:lvl1pPr>
              <a:defRPr>
                <a:solidFill>
                  <a:srgbClr val="006666"/>
                </a:solidFill>
              </a:defRPr>
            </a:lvl1p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oniec/Podziękowania">
    <p:spTree>
      <p:nvGrpSpPr>
        <p:cNvPr id="1" name=""/>
        <p:cNvGrpSpPr/>
        <p:nvPr/>
      </p:nvGrpSpPr>
      <p:grpSpPr>
        <a:xfrm>
          <a:off x="0" y="0"/>
          <a:ext cx="0" cy="0"/>
          <a:chOff x="0" y="0"/>
          <a:chExt cx="0" cy="0"/>
        </a:xfrm>
      </p:grpSpPr>
      <p:pic>
        <p:nvPicPr>
          <p:cNvPr id="4" name="Obraz 6" descr="Leader baner.jpg"/>
          <p:cNvPicPr>
            <a:picLocks noChangeAspect="1"/>
          </p:cNvPicPr>
          <p:nvPr userDrawn="1"/>
        </p:nvPicPr>
        <p:blipFill>
          <a:blip r:embed="rId2" cstate="print"/>
          <a:srcRect r="1657"/>
          <a:stretch>
            <a:fillRect/>
          </a:stretch>
        </p:blipFill>
        <p:spPr bwMode="auto">
          <a:xfrm>
            <a:off x="0" y="0"/>
            <a:ext cx="1143000" cy="6858000"/>
          </a:xfrm>
          <a:prstGeom prst="rect">
            <a:avLst/>
          </a:prstGeom>
          <a:noFill/>
          <a:ln w="9525">
            <a:noFill/>
            <a:miter lim="800000"/>
            <a:headEnd/>
            <a:tailEnd/>
          </a:ln>
        </p:spPr>
      </p:pic>
      <p:sp>
        <p:nvSpPr>
          <p:cNvPr id="2" name="Tytuł 1"/>
          <p:cNvSpPr>
            <a:spLocks noGrp="1"/>
          </p:cNvSpPr>
          <p:nvPr>
            <p:ph type="ctrTitle"/>
          </p:nvPr>
        </p:nvSpPr>
        <p:spPr>
          <a:xfrm>
            <a:off x="1285852" y="5572140"/>
            <a:ext cx="7534620" cy="785818"/>
          </a:xfrm>
        </p:spPr>
        <p:txBody>
          <a:bodyPr>
            <a:normAutofit/>
          </a:bodyPr>
          <a:lstStyle>
            <a:lvl1pPr>
              <a:defRPr sz="4800" b="1"/>
            </a:lvl1pPr>
          </a:lstStyle>
          <a:p>
            <a:r>
              <a:rPr lang="pl-PL" dirty="0" smtClean="0"/>
              <a:t>Kliknij, aby edytować styl</a:t>
            </a:r>
            <a:endParaRPr lang="pl-PL" dirty="0"/>
          </a:p>
        </p:txBody>
      </p:sp>
      <p:sp>
        <p:nvSpPr>
          <p:cNvPr id="12" name="Symbol zastępczy obrazu 11"/>
          <p:cNvSpPr>
            <a:spLocks noGrp="1"/>
          </p:cNvSpPr>
          <p:nvPr>
            <p:ph type="pic" sz="quarter" idx="13"/>
          </p:nvPr>
        </p:nvSpPr>
        <p:spPr>
          <a:xfrm>
            <a:off x="1428728" y="285728"/>
            <a:ext cx="7429552" cy="5072098"/>
          </a:xfrm>
        </p:spPr>
        <p:txBody>
          <a:bodyPr/>
          <a:lstStyle/>
          <a:p>
            <a:pPr lvl="0"/>
            <a:endParaRPr lang="pl-PL" noProof="0"/>
          </a:p>
        </p:txBody>
      </p:sp>
      <p:sp>
        <p:nvSpPr>
          <p:cNvPr id="5" name="Symbol zastępczy daty 3"/>
          <p:cNvSpPr>
            <a:spLocks noGrp="1"/>
          </p:cNvSpPr>
          <p:nvPr>
            <p:ph type="dt" sz="half" idx="14"/>
          </p:nvPr>
        </p:nvSpPr>
        <p:spPr/>
        <p:txBody>
          <a:bodyPr/>
          <a:lstStyle>
            <a:lvl1pPr>
              <a:defRPr/>
            </a:lvl1pPr>
          </a:lstStyle>
          <a:p>
            <a:pPr>
              <a:defRPr/>
            </a:pPr>
            <a:fld id="{FB85EBAF-63FA-4226-A9CB-400CB51A1D1F}" type="datetimeFigureOut">
              <a:rPr lang="pl-PL"/>
              <a:pPr>
                <a:defRPr/>
              </a:pPr>
              <a:t>2018-11-23</a:t>
            </a:fld>
            <a:endParaRPr lang="pl-PL"/>
          </a:p>
        </p:txBody>
      </p:sp>
      <p:sp>
        <p:nvSpPr>
          <p:cNvPr id="6" name="Symbol zastępczy stopki 4"/>
          <p:cNvSpPr>
            <a:spLocks noGrp="1"/>
          </p:cNvSpPr>
          <p:nvPr>
            <p:ph type="ftr" sz="quarter" idx="15"/>
          </p:nvPr>
        </p:nvSpPr>
        <p:spPr/>
        <p:txBody>
          <a:bodyPr/>
          <a:lstStyle>
            <a:lvl1pPr>
              <a:defRPr/>
            </a:lvl1pPr>
          </a:lstStyle>
          <a:p>
            <a:pPr>
              <a:defRPr/>
            </a:pPr>
            <a:endParaRPr lang="pl-PL"/>
          </a:p>
        </p:txBody>
      </p:sp>
      <p:sp>
        <p:nvSpPr>
          <p:cNvPr id="7" name="Symbol zastępczy numeru slajdu 5"/>
          <p:cNvSpPr>
            <a:spLocks noGrp="1"/>
          </p:cNvSpPr>
          <p:nvPr>
            <p:ph type="sldNum" sz="quarter" idx="16"/>
          </p:nvPr>
        </p:nvSpPr>
        <p:spPr/>
        <p:txBody>
          <a:bodyPr/>
          <a:lstStyle>
            <a:lvl1pPr>
              <a:defRPr/>
            </a:lvl1pPr>
          </a:lstStyle>
          <a:p>
            <a:pPr>
              <a:defRPr/>
            </a:pPr>
            <a:fld id="{7F29550D-2CBB-4C93-B703-D10B784E7734}"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6" descr="Leader baner.jpg"/>
          <p:cNvPicPr>
            <a:picLocks noChangeAspect="1"/>
          </p:cNvPicPr>
          <p:nvPr/>
        </p:nvPicPr>
        <p:blipFill>
          <a:blip r:embed="rId2" cstate="print"/>
          <a:srcRect r="1657"/>
          <a:stretch>
            <a:fillRect/>
          </a:stretch>
        </p:blipFill>
        <p:spPr bwMode="auto">
          <a:xfrm>
            <a:off x="0" y="0"/>
            <a:ext cx="1143000" cy="6858000"/>
          </a:xfrm>
          <a:prstGeom prst="rect">
            <a:avLst/>
          </a:prstGeom>
          <a:noFill/>
          <a:ln w="9525">
            <a:noFill/>
            <a:miter lim="800000"/>
            <a:headEnd/>
            <a:tailEnd/>
          </a:ln>
        </p:spPr>
      </p:pic>
      <p:sp>
        <p:nvSpPr>
          <p:cNvPr id="2" name="Tytuł 1"/>
          <p:cNvSpPr>
            <a:spLocks noGrp="1"/>
          </p:cNvSpPr>
          <p:nvPr>
            <p:ph type="title"/>
          </p:nvPr>
        </p:nvSpPr>
        <p:spPr>
          <a:xfrm>
            <a:off x="1214414" y="71414"/>
            <a:ext cx="7858180" cy="1346224"/>
          </a:xfrm>
        </p:spPr>
        <p:txBody>
          <a:bodyPr>
            <a:normAutofit/>
          </a:bodyPr>
          <a:lstStyle>
            <a:lvl1pPr>
              <a:defRPr sz="3600" b="1"/>
            </a:lvl1pPr>
          </a:lstStyle>
          <a:p>
            <a:r>
              <a:rPr lang="pl-PL" dirty="0" smtClean="0"/>
              <a:t>Kliknij, aby edytować styl</a:t>
            </a:r>
            <a:endParaRPr lang="pl-PL" dirty="0"/>
          </a:p>
        </p:txBody>
      </p:sp>
      <p:sp>
        <p:nvSpPr>
          <p:cNvPr id="3" name="Symbol zastępczy zawartości 2"/>
          <p:cNvSpPr>
            <a:spLocks noGrp="1"/>
          </p:cNvSpPr>
          <p:nvPr>
            <p:ph idx="1"/>
          </p:nvPr>
        </p:nvSpPr>
        <p:spPr>
          <a:xfrm>
            <a:off x="1285852" y="1571612"/>
            <a:ext cx="7678636" cy="4786346"/>
          </a:xfrm>
        </p:spPr>
        <p:txBody>
          <a:bodyPr>
            <a:normAutofit/>
          </a:bodyPr>
          <a:lstStyle>
            <a:lvl1pPr>
              <a:buFontTx/>
              <a:buBlip>
                <a:blip r:embed="rId3"/>
              </a:buBlip>
              <a:defRPr/>
            </a:lvl1pPr>
            <a:lvl2pPr>
              <a:buFontTx/>
              <a:buBlip>
                <a:blip r:embed="rId4"/>
              </a:buBlip>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5" name="Symbol zastępczy daty 3"/>
          <p:cNvSpPr>
            <a:spLocks noGrp="1"/>
          </p:cNvSpPr>
          <p:nvPr>
            <p:ph type="dt" sz="half" idx="10"/>
          </p:nvPr>
        </p:nvSpPr>
        <p:spPr/>
        <p:txBody>
          <a:bodyPr/>
          <a:lstStyle>
            <a:lvl1pPr>
              <a:defRPr/>
            </a:lvl1pPr>
          </a:lstStyle>
          <a:p>
            <a:pPr>
              <a:defRPr/>
            </a:pPr>
            <a:fld id="{18B6AAC4-C988-4139-BA49-63CE92B8F485}" type="datetimeFigureOut">
              <a:rPr lang="pl-PL"/>
              <a:pPr>
                <a:defRPr/>
              </a:pPr>
              <a:t>2018-11-23</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82F2A1AA-4719-4106-B266-0998100D3F5E}"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bez LOGO">
    <p:spTree>
      <p:nvGrpSpPr>
        <p:cNvPr id="1" name=""/>
        <p:cNvGrpSpPr/>
        <p:nvPr/>
      </p:nvGrpSpPr>
      <p:grpSpPr>
        <a:xfrm>
          <a:off x="0" y="0"/>
          <a:ext cx="0" cy="0"/>
          <a:chOff x="0" y="0"/>
          <a:chExt cx="0" cy="0"/>
        </a:xfrm>
      </p:grpSpPr>
      <p:pic>
        <p:nvPicPr>
          <p:cNvPr id="4" name="Obraz 6" descr="Leader baner.jpg"/>
          <p:cNvPicPr>
            <a:picLocks noChangeAspect="1"/>
          </p:cNvPicPr>
          <p:nvPr/>
        </p:nvPicPr>
        <p:blipFill>
          <a:blip r:embed="rId2" cstate="print"/>
          <a:srcRect r="1657"/>
          <a:stretch>
            <a:fillRect/>
          </a:stretch>
        </p:blipFill>
        <p:spPr bwMode="auto">
          <a:xfrm>
            <a:off x="0" y="0"/>
            <a:ext cx="1143000" cy="6858000"/>
          </a:xfrm>
          <a:prstGeom prst="rect">
            <a:avLst/>
          </a:prstGeom>
          <a:noFill/>
          <a:ln w="9525">
            <a:noFill/>
            <a:miter lim="800000"/>
            <a:headEnd/>
            <a:tailEnd/>
          </a:ln>
        </p:spPr>
      </p:pic>
      <p:sp>
        <p:nvSpPr>
          <p:cNvPr id="2" name="Tytuł 1"/>
          <p:cNvSpPr>
            <a:spLocks noGrp="1"/>
          </p:cNvSpPr>
          <p:nvPr>
            <p:ph type="title"/>
          </p:nvPr>
        </p:nvSpPr>
        <p:spPr>
          <a:xfrm>
            <a:off x="1214414" y="71414"/>
            <a:ext cx="7858180" cy="1346224"/>
          </a:xfrm>
        </p:spPr>
        <p:txBody>
          <a:bodyPr>
            <a:normAutofit/>
          </a:bodyPr>
          <a:lstStyle>
            <a:lvl1pPr>
              <a:defRPr sz="3600" b="1"/>
            </a:lvl1pPr>
          </a:lstStyle>
          <a:p>
            <a:r>
              <a:rPr lang="pl-PL" dirty="0" smtClean="0"/>
              <a:t>Kliknij, aby edytować styl</a:t>
            </a:r>
            <a:endParaRPr lang="pl-PL" dirty="0"/>
          </a:p>
        </p:txBody>
      </p:sp>
      <p:sp>
        <p:nvSpPr>
          <p:cNvPr id="3" name="Symbol zastępczy zawartości 2"/>
          <p:cNvSpPr>
            <a:spLocks noGrp="1"/>
          </p:cNvSpPr>
          <p:nvPr>
            <p:ph idx="1"/>
          </p:nvPr>
        </p:nvSpPr>
        <p:spPr>
          <a:xfrm>
            <a:off x="1285852" y="1571612"/>
            <a:ext cx="7643866" cy="4786346"/>
          </a:xfrm>
        </p:spPr>
        <p:txBody>
          <a:bodyPr>
            <a:normAutofit/>
          </a:bodyPr>
          <a:lstStyle>
            <a:lvl1pPr>
              <a:buFontTx/>
              <a:buBlip>
                <a:blip r:embed="rId3"/>
              </a:buBlip>
              <a:defRPr/>
            </a:lvl1pPr>
            <a:lvl2pPr>
              <a:buFontTx/>
              <a:buBlip>
                <a:blip r:embed="rId4"/>
              </a:buBlip>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5" name="Symbol zastępczy daty 3"/>
          <p:cNvSpPr>
            <a:spLocks noGrp="1"/>
          </p:cNvSpPr>
          <p:nvPr>
            <p:ph type="dt" sz="half" idx="10"/>
          </p:nvPr>
        </p:nvSpPr>
        <p:spPr/>
        <p:txBody>
          <a:bodyPr/>
          <a:lstStyle>
            <a:lvl1pPr>
              <a:defRPr/>
            </a:lvl1pPr>
          </a:lstStyle>
          <a:p>
            <a:pPr>
              <a:defRPr/>
            </a:pPr>
            <a:fld id="{16CBECD2-39C7-411E-9183-0800A2E38CA1}" type="datetimeFigureOut">
              <a:rPr lang="pl-PL"/>
              <a:pPr>
                <a:defRPr/>
              </a:pPr>
              <a:t>2018-11-23</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37056F38-1C97-42B7-AC53-534819A2F601}"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główek sekcji">
    <p:spTree>
      <p:nvGrpSpPr>
        <p:cNvPr id="1" name=""/>
        <p:cNvGrpSpPr/>
        <p:nvPr/>
      </p:nvGrpSpPr>
      <p:grpSpPr>
        <a:xfrm>
          <a:off x="0" y="0"/>
          <a:ext cx="0" cy="0"/>
          <a:chOff x="0" y="0"/>
          <a:chExt cx="0" cy="0"/>
        </a:xfrm>
      </p:grpSpPr>
      <p:pic>
        <p:nvPicPr>
          <p:cNvPr id="5" name="Obraz 6" descr="Leader baner.jpg"/>
          <p:cNvPicPr>
            <a:picLocks noChangeAspect="1"/>
          </p:cNvPicPr>
          <p:nvPr userDrawn="1"/>
        </p:nvPicPr>
        <p:blipFill>
          <a:blip r:embed="rId2" cstate="print"/>
          <a:srcRect r="1657"/>
          <a:stretch>
            <a:fillRect/>
          </a:stretch>
        </p:blipFill>
        <p:spPr bwMode="auto">
          <a:xfrm>
            <a:off x="0" y="0"/>
            <a:ext cx="1143000" cy="6858000"/>
          </a:xfrm>
          <a:prstGeom prst="rect">
            <a:avLst/>
          </a:prstGeom>
          <a:noFill/>
          <a:ln w="9525">
            <a:noFill/>
            <a:miter lim="800000"/>
            <a:headEnd/>
            <a:tailEnd/>
          </a:ln>
        </p:spPr>
      </p:pic>
      <p:sp>
        <p:nvSpPr>
          <p:cNvPr id="2" name="Tytuł 1"/>
          <p:cNvSpPr>
            <a:spLocks noGrp="1"/>
          </p:cNvSpPr>
          <p:nvPr>
            <p:ph type="title"/>
          </p:nvPr>
        </p:nvSpPr>
        <p:spPr>
          <a:xfrm>
            <a:off x="1214414" y="142852"/>
            <a:ext cx="7772400" cy="707886"/>
          </a:xfrm>
        </p:spPr>
        <p:txBody>
          <a:bodyPr anchor="b">
            <a:normAutofit/>
          </a:bodyPr>
          <a:lstStyle>
            <a:lvl1pPr algn="ctr">
              <a:defRPr sz="4000" b="1" cap="all">
                <a:solidFill>
                  <a:srgbClr val="0070C0"/>
                </a:solidFill>
              </a:defRPr>
            </a:lvl1pPr>
          </a:lstStyle>
          <a:p>
            <a:r>
              <a:rPr lang="pl-PL" dirty="0" smtClean="0"/>
              <a:t>Kliknij, aby edytować styl</a:t>
            </a:r>
            <a:endParaRPr lang="pl-PL" dirty="0"/>
          </a:p>
        </p:txBody>
      </p:sp>
      <p:sp>
        <p:nvSpPr>
          <p:cNvPr id="3" name="Symbol zastępczy tekstu 2"/>
          <p:cNvSpPr>
            <a:spLocks noGrp="1"/>
          </p:cNvSpPr>
          <p:nvPr>
            <p:ph type="body" idx="1"/>
          </p:nvPr>
        </p:nvSpPr>
        <p:spPr>
          <a:xfrm>
            <a:off x="1214414" y="1857364"/>
            <a:ext cx="7772400" cy="857256"/>
          </a:xfrm>
        </p:spPr>
        <p:txBody>
          <a:bodyPr/>
          <a:lstStyle>
            <a:lvl1pPr marL="0" indent="0" algn="ctr">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dirty="0" smtClean="0"/>
              <a:t>Kliknij, aby edytować style wzorca tekstu</a:t>
            </a:r>
          </a:p>
        </p:txBody>
      </p:sp>
      <p:sp>
        <p:nvSpPr>
          <p:cNvPr id="10" name="Symbol zastępczy obrazu 9"/>
          <p:cNvSpPr>
            <a:spLocks noGrp="1"/>
          </p:cNvSpPr>
          <p:nvPr>
            <p:ph type="pic" sz="quarter" idx="13"/>
          </p:nvPr>
        </p:nvSpPr>
        <p:spPr>
          <a:xfrm>
            <a:off x="1214414" y="2786058"/>
            <a:ext cx="7786742" cy="3571900"/>
          </a:xfrm>
        </p:spPr>
        <p:txBody>
          <a:bodyPr/>
          <a:lstStyle/>
          <a:p>
            <a:pPr lvl="0"/>
            <a:endParaRPr lang="pl-PL" noProof="0" dirty="0"/>
          </a:p>
        </p:txBody>
      </p:sp>
      <p:sp>
        <p:nvSpPr>
          <p:cNvPr id="6" name="Symbol zastępczy daty 3"/>
          <p:cNvSpPr>
            <a:spLocks noGrp="1"/>
          </p:cNvSpPr>
          <p:nvPr>
            <p:ph type="dt" sz="half" idx="14"/>
          </p:nvPr>
        </p:nvSpPr>
        <p:spPr/>
        <p:txBody>
          <a:bodyPr/>
          <a:lstStyle>
            <a:lvl1pPr>
              <a:defRPr/>
            </a:lvl1pPr>
          </a:lstStyle>
          <a:p>
            <a:pPr>
              <a:defRPr/>
            </a:pPr>
            <a:fld id="{045A9284-A911-43BD-8F67-37E812E91A48}" type="datetimeFigureOut">
              <a:rPr lang="pl-PL"/>
              <a:pPr>
                <a:defRPr/>
              </a:pPr>
              <a:t>2018-11-23</a:t>
            </a:fld>
            <a:endParaRPr lang="pl-PL"/>
          </a:p>
        </p:txBody>
      </p:sp>
      <p:sp>
        <p:nvSpPr>
          <p:cNvPr id="7" name="Symbol zastępczy stopki 4"/>
          <p:cNvSpPr>
            <a:spLocks noGrp="1"/>
          </p:cNvSpPr>
          <p:nvPr>
            <p:ph type="ftr" sz="quarter" idx="15"/>
          </p:nvPr>
        </p:nvSpPr>
        <p:spPr/>
        <p:txBody>
          <a:bodyPr/>
          <a:lstStyle>
            <a:lvl1pPr>
              <a:defRPr/>
            </a:lvl1pPr>
          </a:lstStyle>
          <a:p>
            <a:pPr>
              <a:defRPr/>
            </a:pPr>
            <a:endParaRPr lang="pl-PL"/>
          </a:p>
        </p:txBody>
      </p:sp>
      <p:sp>
        <p:nvSpPr>
          <p:cNvPr id="8" name="Symbol zastępczy numeru slajdu 5"/>
          <p:cNvSpPr>
            <a:spLocks noGrp="1"/>
          </p:cNvSpPr>
          <p:nvPr>
            <p:ph type="sldNum" sz="quarter" idx="16"/>
          </p:nvPr>
        </p:nvSpPr>
        <p:spPr/>
        <p:txBody>
          <a:bodyPr/>
          <a:lstStyle>
            <a:lvl1pPr>
              <a:defRPr/>
            </a:lvl1pPr>
          </a:lstStyle>
          <a:p>
            <a:pPr>
              <a:defRPr/>
            </a:pPr>
            <a:fld id="{A26A362C-6F43-4313-90FF-0C2718F1AF44}"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wa elementy zawartości">
    <p:spTree>
      <p:nvGrpSpPr>
        <p:cNvPr id="1" name=""/>
        <p:cNvGrpSpPr/>
        <p:nvPr/>
      </p:nvGrpSpPr>
      <p:grpSpPr>
        <a:xfrm>
          <a:off x="0" y="0"/>
          <a:ext cx="0" cy="0"/>
          <a:chOff x="0" y="0"/>
          <a:chExt cx="0" cy="0"/>
        </a:xfrm>
      </p:grpSpPr>
      <p:pic>
        <p:nvPicPr>
          <p:cNvPr id="5" name="Obraz 6" descr="Leader baner.jpg"/>
          <p:cNvPicPr>
            <a:picLocks noChangeAspect="1"/>
          </p:cNvPicPr>
          <p:nvPr userDrawn="1"/>
        </p:nvPicPr>
        <p:blipFill>
          <a:blip r:embed="rId2" cstate="print"/>
          <a:srcRect r="1657"/>
          <a:stretch>
            <a:fillRect/>
          </a:stretch>
        </p:blipFill>
        <p:spPr bwMode="auto">
          <a:xfrm>
            <a:off x="0" y="0"/>
            <a:ext cx="1143000" cy="6858000"/>
          </a:xfrm>
          <a:prstGeom prst="rect">
            <a:avLst/>
          </a:prstGeom>
          <a:noFill/>
          <a:ln w="9525">
            <a:noFill/>
            <a:miter lim="800000"/>
            <a:headEnd/>
            <a:tailEnd/>
          </a:ln>
        </p:spPr>
      </p:pic>
      <p:sp>
        <p:nvSpPr>
          <p:cNvPr id="3" name="Symbol zastępczy zawartości 2"/>
          <p:cNvSpPr>
            <a:spLocks noGrp="1"/>
          </p:cNvSpPr>
          <p:nvPr>
            <p:ph sz="half" idx="1"/>
          </p:nvPr>
        </p:nvSpPr>
        <p:spPr>
          <a:xfrm>
            <a:off x="1285852" y="1571612"/>
            <a:ext cx="3714776" cy="4786346"/>
          </a:xfrm>
          <a:ln w="25400">
            <a:solidFill>
              <a:schemeClr val="accent1"/>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zawartości 3"/>
          <p:cNvSpPr>
            <a:spLocks noGrp="1"/>
          </p:cNvSpPr>
          <p:nvPr>
            <p:ph sz="half" idx="2"/>
          </p:nvPr>
        </p:nvSpPr>
        <p:spPr>
          <a:xfrm>
            <a:off x="5143504" y="1571612"/>
            <a:ext cx="3714776" cy="4786346"/>
          </a:xfrm>
          <a:ln w="25400">
            <a:solidFill>
              <a:schemeClr val="accent1"/>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9" name="Tytuł 1"/>
          <p:cNvSpPr>
            <a:spLocks noGrp="1"/>
          </p:cNvSpPr>
          <p:nvPr>
            <p:ph type="title"/>
          </p:nvPr>
        </p:nvSpPr>
        <p:spPr>
          <a:xfrm>
            <a:off x="1214414" y="71414"/>
            <a:ext cx="7858180" cy="1346224"/>
          </a:xfrm>
        </p:spPr>
        <p:txBody>
          <a:bodyPr>
            <a:normAutofit/>
          </a:bodyPr>
          <a:lstStyle>
            <a:lvl1pPr>
              <a:defRPr sz="3600" b="1"/>
            </a:lvl1pPr>
          </a:lstStyle>
          <a:p>
            <a:r>
              <a:rPr lang="pl-PL" dirty="0" smtClean="0"/>
              <a:t>Kliknij, aby edytować styl</a:t>
            </a:r>
            <a:endParaRPr lang="pl-PL" dirty="0"/>
          </a:p>
        </p:txBody>
      </p:sp>
      <p:sp>
        <p:nvSpPr>
          <p:cNvPr id="6" name="Symbol zastępczy daty 3"/>
          <p:cNvSpPr>
            <a:spLocks noGrp="1"/>
          </p:cNvSpPr>
          <p:nvPr>
            <p:ph type="dt" sz="half" idx="10"/>
          </p:nvPr>
        </p:nvSpPr>
        <p:spPr/>
        <p:txBody>
          <a:bodyPr/>
          <a:lstStyle>
            <a:lvl1pPr>
              <a:defRPr/>
            </a:lvl1pPr>
          </a:lstStyle>
          <a:p>
            <a:pPr>
              <a:defRPr/>
            </a:pPr>
            <a:fld id="{5BA15133-3EB0-40A4-9218-45D0852EBE10}" type="datetimeFigureOut">
              <a:rPr lang="pl-PL"/>
              <a:pPr>
                <a:defRPr/>
              </a:pPr>
              <a:t>2018-11-23</a:t>
            </a:fld>
            <a:endParaRPr lang="pl-PL"/>
          </a:p>
        </p:txBody>
      </p:sp>
      <p:sp>
        <p:nvSpPr>
          <p:cNvPr id="7" name="Symbol zastępczy stopki 4"/>
          <p:cNvSpPr>
            <a:spLocks noGrp="1"/>
          </p:cNvSpPr>
          <p:nvPr>
            <p:ph type="ftr" sz="quarter" idx="11"/>
          </p:nvPr>
        </p:nvSpPr>
        <p:spPr/>
        <p:txBody>
          <a:bodyPr/>
          <a:lstStyle>
            <a:lvl1pPr>
              <a:defRPr/>
            </a:lvl1pPr>
          </a:lstStyle>
          <a:p>
            <a:pPr>
              <a:defRPr/>
            </a:pPr>
            <a:endParaRPr lang="pl-PL"/>
          </a:p>
        </p:txBody>
      </p:sp>
      <p:sp>
        <p:nvSpPr>
          <p:cNvPr id="8" name="Symbol zastępczy numeru slajdu 5"/>
          <p:cNvSpPr>
            <a:spLocks noGrp="1"/>
          </p:cNvSpPr>
          <p:nvPr>
            <p:ph type="sldNum" sz="quarter" idx="12"/>
          </p:nvPr>
        </p:nvSpPr>
        <p:spPr/>
        <p:txBody>
          <a:bodyPr/>
          <a:lstStyle>
            <a:lvl1pPr>
              <a:defRPr/>
            </a:lvl1pPr>
          </a:lstStyle>
          <a:p>
            <a:pPr>
              <a:defRPr/>
            </a:pPr>
            <a:fld id="{A6A6B68F-352E-4AEC-87C7-831C72F13390}"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b="1"/>
            </a:lvl1pPr>
          </a:lstStyle>
          <a:p>
            <a:r>
              <a:rPr lang="pl-PL" dirty="0" smtClean="0"/>
              <a:t>Kliknij, aby edytować styl</a:t>
            </a:r>
            <a:endParaRPr lang="pl-PL" dirty="0"/>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8B392B09-74A7-47EA-821C-9C0C4C0589CC}" type="datetimeFigureOut">
              <a:rPr lang="pl-PL"/>
              <a:pPr>
                <a:defRPr/>
              </a:pPr>
              <a:t>2018-11-23</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5459E863-25C4-4D78-8490-35B078F57818}"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ylko tytuł">
    <p:spTree>
      <p:nvGrpSpPr>
        <p:cNvPr id="1" name=""/>
        <p:cNvGrpSpPr/>
        <p:nvPr/>
      </p:nvGrpSpPr>
      <p:grpSpPr>
        <a:xfrm>
          <a:off x="0" y="0"/>
          <a:ext cx="0" cy="0"/>
          <a:chOff x="0" y="0"/>
          <a:chExt cx="0" cy="0"/>
        </a:xfrm>
      </p:grpSpPr>
      <p:pic>
        <p:nvPicPr>
          <p:cNvPr id="3" name="Obraz 6" descr="Leader baner.jpg"/>
          <p:cNvPicPr>
            <a:picLocks noChangeAspect="1"/>
          </p:cNvPicPr>
          <p:nvPr userDrawn="1"/>
        </p:nvPicPr>
        <p:blipFill>
          <a:blip r:embed="rId2" cstate="print"/>
          <a:srcRect r="1657"/>
          <a:stretch>
            <a:fillRect/>
          </a:stretch>
        </p:blipFill>
        <p:spPr bwMode="auto">
          <a:xfrm>
            <a:off x="0" y="0"/>
            <a:ext cx="1143000" cy="6858000"/>
          </a:xfrm>
          <a:prstGeom prst="rect">
            <a:avLst/>
          </a:prstGeom>
          <a:noFill/>
          <a:ln w="9525">
            <a:noFill/>
            <a:miter lim="800000"/>
            <a:headEnd/>
            <a:tailEnd/>
          </a:ln>
        </p:spPr>
      </p:pic>
      <p:sp>
        <p:nvSpPr>
          <p:cNvPr id="8" name="Tytuł 1"/>
          <p:cNvSpPr>
            <a:spLocks noGrp="1"/>
          </p:cNvSpPr>
          <p:nvPr>
            <p:ph type="title"/>
          </p:nvPr>
        </p:nvSpPr>
        <p:spPr>
          <a:xfrm>
            <a:off x="1214414" y="71414"/>
            <a:ext cx="7858180" cy="1346224"/>
          </a:xfrm>
        </p:spPr>
        <p:txBody>
          <a:bodyPr>
            <a:normAutofit/>
          </a:bodyPr>
          <a:lstStyle>
            <a:lvl1pPr>
              <a:defRPr sz="3600" b="1"/>
            </a:lvl1pPr>
          </a:lstStyle>
          <a:p>
            <a:r>
              <a:rPr lang="pl-PL" dirty="0" smtClean="0"/>
              <a:t>Kliknij, aby edytować styl</a:t>
            </a:r>
            <a:endParaRPr lang="pl-PL" dirty="0"/>
          </a:p>
        </p:txBody>
      </p:sp>
      <p:sp>
        <p:nvSpPr>
          <p:cNvPr id="4" name="Symbol zastępczy daty 3"/>
          <p:cNvSpPr>
            <a:spLocks noGrp="1"/>
          </p:cNvSpPr>
          <p:nvPr>
            <p:ph type="dt" sz="half" idx="10"/>
          </p:nvPr>
        </p:nvSpPr>
        <p:spPr/>
        <p:txBody>
          <a:bodyPr/>
          <a:lstStyle>
            <a:lvl1pPr>
              <a:defRPr/>
            </a:lvl1pPr>
          </a:lstStyle>
          <a:p>
            <a:pPr>
              <a:defRPr/>
            </a:pPr>
            <a:fld id="{2965DCBA-0EFE-479F-9040-12ECA7641ABC}" type="datetimeFigureOut">
              <a:rPr lang="pl-PL"/>
              <a:pPr>
                <a:defRPr/>
              </a:pPr>
              <a:t>2018-11-23</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BA5184D3-374F-41B6-901D-F486214CC7D4}"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0943A79E-810F-4F56-9F1C-80303CE3184C}" type="datetimeFigureOut">
              <a:rPr lang="pl-PL"/>
              <a:pPr>
                <a:defRPr/>
              </a:pPr>
              <a:t>2018-11-23</a:t>
            </a:fld>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194E100D-2B49-444E-B401-C053A8D0F0E7}"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1428750" y="274638"/>
            <a:ext cx="72580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dirty="0" smtClean="0"/>
              <a:t>Kliknij, aby edytować styl</a:t>
            </a:r>
          </a:p>
        </p:txBody>
      </p:sp>
      <p:sp>
        <p:nvSpPr>
          <p:cNvPr id="1027" name="Symbol zastępczy tekstu 2"/>
          <p:cNvSpPr>
            <a:spLocks noGrp="1"/>
          </p:cNvSpPr>
          <p:nvPr>
            <p:ph type="body" idx="1"/>
          </p:nvPr>
        </p:nvSpPr>
        <p:spPr bwMode="auto">
          <a:xfrm>
            <a:off x="1500188" y="1600200"/>
            <a:ext cx="71866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defRPr>
            </a:lvl1pPr>
          </a:lstStyle>
          <a:p>
            <a:pPr>
              <a:defRPr/>
            </a:pPr>
            <a:fld id="{E34021A2-64C3-4960-A329-3E5BE1F4B0A9}" type="datetimeFigureOut">
              <a:rPr lang="pl-PL"/>
              <a:pPr>
                <a:defRPr/>
              </a:pPr>
              <a:t>2018-11-23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defRPr>
            </a:lvl1pPr>
          </a:lstStyle>
          <a:p>
            <a:pPr>
              <a:defRPr/>
            </a:pPr>
            <a:fld id="{514D18D3-CE40-479C-98F2-BB182C5B85B2}"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5301" r:id="rId1"/>
    <p:sldLayoutId id="2147485302" r:id="rId2"/>
    <p:sldLayoutId id="2147485303" r:id="rId3"/>
    <p:sldLayoutId id="2147485304" r:id="rId4"/>
    <p:sldLayoutId id="2147485305" r:id="rId5"/>
    <p:sldLayoutId id="2147485306" r:id="rId6"/>
    <p:sldLayoutId id="2147485295" r:id="rId7"/>
    <p:sldLayoutId id="2147485307" r:id="rId8"/>
    <p:sldLayoutId id="2147485296" r:id="rId9"/>
    <p:sldLayoutId id="2147485297" r:id="rId10"/>
    <p:sldLayoutId id="2147485298" r:id="rId11"/>
    <p:sldLayoutId id="2147485299" r:id="rId12"/>
    <p:sldLayoutId id="2147485300" r:id="rId13"/>
    <p:sldLayoutId id="2147485308" r:id="rId14"/>
  </p:sldLayoutIdLst>
  <p:txStyles>
    <p:title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rgbClr val="C00000"/>
          </a:solidFill>
          <a:latin typeface="Calibri" pitchFamily="34" charset="0"/>
        </a:defRPr>
      </a:lvl6pPr>
      <a:lvl7pPr marL="914400" algn="ctr" rtl="0" fontAlgn="base">
        <a:spcBef>
          <a:spcPct val="0"/>
        </a:spcBef>
        <a:spcAft>
          <a:spcPct val="0"/>
        </a:spcAft>
        <a:defRPr sz="4400">
          <a:solidFill>
            <a:srgbClr val="C00000"/>
          </a:solidFill>
          <a:latin typeface="Calibri" pitchFamily="34" charset="0"/>
        </a:defRPr>
      </a:lvl7pPr>
      <a:lvl8pPr marL="1371600" algn="ctr" rtl="0" fontAlgn="base">
        <a:spcBef>
          <a:spcPct val="0"/>
        </a:spcBef>
        <a:spcAft>
          <a:spcPct val="0"/>
        </a:spcAft>
        <a:defRPr sz="4400">
          <a:solidFill>
            <a:srgbClr val="C00000"/>
          </a:solidFill>
          <a:latin typeface="Calibri" pitchFamily="34" charset="0"/>
        </a:defRPr>
      </a:lvl8pPr>
      <a:lvl9pPr marL="1828800" algn="ctr" rtl="0" fontAlgn="base">
        <a:spcBef>
          <a:spcPct val="0"/>
        </a:spcBef>
        <a:spcAft>
          <a:spcPct val="0"/>
        </a:spcAft>
        <a:defRPr sz="4400">
          <a:solidFill>
            <a:srgbClr val="C00000"/>
          </a:solidFill>
          <a:latin typeface="Calibri" pitchFamily="34" charset="0"/>
        </a:defRPr>
      </a:lvl9pPr>
    </p:titleStyle>
    <p:bodyStyle>
      <a:lvl1pPr marL="342900" indent="-342900" algn="l" rtl="0" eaLnBrk="0" fontAlgn="base" hangingPunct="0">
        <a:spcBef>
          <a:spcPct val="20000"/>
        </a:spcBef>
        <a:spcAft>
          <a:spcPct val="0"/>
        </a:spcAft>
        <a:buBlip>
          <a:blip r:embed="rId16"/>
        </a:buBlip>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7"/>
        </a:buBlip>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Blip>
          <a:blip r:embed="rId18"/>
        </a:buBlip>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Blip>
          <a:blip r:embed="rId19"/>
        </a:buBlip>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Blip>
          <a:blip r:embed="rId20"/>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p:cNvSpPr>
            <a:spLocks noGrp="1"/>
          </p:cNvSpPr>
          <p:nvPr>
            <p:ph type="ctrTitle"/>
          </p:nvPr>
        </p:nvSpPr>
        <p:spPr>
          <a:xfrm>
            <a:off x="159027" y="1484784"/>
            <a:ext cx="8858312" cy="2880320"/>
          </a:xfrm>
        </p:spPr>
        <p:txBody>
          <a:bodyPr>
            <a:normAutofit/>
          </a:bodyPr>
          <a:lstStyle/>
          <a:p>
            <a:r>
              <a:rPr lang="pl-PL" sz="3200" i="1" dirty="0">
                <a:solidFill>
                  <a:schemeClr val="tx1"/>
                </a:solidFill>
              </a:rPr>
              <a:t>Informacje o pracach dotyczących okresu programowania 2021-2027 w grupach roboczych działających na poziomie europejskim</a:t>
            </a:r>
            <a:endParaRPr lang="pl-PL" sz="3200" dirty="0" smtClean="0">
              <a:solidFill>
                <a:schemeClr val="tx1"/>
              </a:solidFill>
              <a:latin typeface="+mn-lt"/>
            </a:endParaRPr>
          </a:p>
        </p:txBody>
      </p:sp>
      <p:sp>
        <p:nvSpPr>
          <p:cNvPr id="2" name="Podtytuł 1"/>
          <p:cNvSpPr>
            <a:spLocks noGrp="1"/>
          </p:cNvSpPr>
          <p:nvPr>
            <p:ph type="subTitle" idx="1"/>
          </p:nvPr>
        </p:nvSpPr>
        <p:spPr>
          <a:xfrm>
            <a:off x="5220072" y="6309320"/>
            <a:ext cx="3592488" cy="375328"/>
          </a:xfrm>
        </p:spPr>
        <p:txBody>
          <a:bodyPr>
            <a:normAutofit fontScale="92500" lnSpcReduction="10000"/>
          </a:bodyPr>
          <a:lstStyle/>
          <a:p>
            <a:r>
              <a:rPr lang="pl-PL" altLang="pl-PL" sz="2200" dirty="0" smtClean="0">
                <a:solidFill>
                  <a:schemeClr val="tx1"/>
                </a:solidFill>
              </a:rPr>
              <a:t>26.11.2018 r.</a:t>
            </a:r>
            <a:endParaRPr lang="pl-PL" altLang="pl-PL" sz="2200" dirty="0">
              <a:solidFill>
                <a:schemeClr val="tx1"/>
              </a:solidFill>
            </a:endParaRPr>
          </a:p>
          <a:p>
            <a:endParaRPr lang="pl-PL" dirty="0"/>
          </a:p>
        </p:txBody>
      </p:sp>
      <p:sp>
        <p:nvSpPr>
          <p:cNvPr id="10244" name="Symbol zastępczy tekstu 7"/>
          <p:cNvSpPr>
            <a:spLocks noGrp="1"/>
          </p:cNvSpPr>
          <p:nvPr>
            <p:ph type="body" sz="quarter" idx="13"/>
          </p:nvPr>
        </p:nvSpPr>
        <p:spPr>
          <a:xfrm>
            <a:off x="159027" y="4149080"/>
            <a:ext cx="8858312" cy="1043261"/>
          </a:xfrm>
        </p:spPr>
        <p:txBody>
          <a:bodyPr/>
          <a:lstStyle/>
          <a:p>
            <a:endParaRPr lang="pl-PL" b="1" dirty="0" smtClean="0"/>
          </a:p>
          <a:p>
            <a:r>
              <a:rPr lang="pl-PL" b="1" dirty="0" smtClean="0"/>
              <a:t>Ministerstwo Rolnictwa i Rozwoju Wsi</a:t>
            </a:r>
          </a:p>
        </p:txBody>
      </p:sp>
    </p:spTree>
    <p:extLst>
      <p:ext uri="{BB962C8B-B14F-4D97-AF65-F5344CB8AC3E}">
        <p14:creationId xmlns:p14="http://schemas.microsoft.com/office/powerpoint/2010/main" val="3380258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85852" y="1412776"/>
            <a:ext cx="7678636" cy="4945182"/>
          </a:xfrm>
        </p:spPr>
        <p:txBody>
          <a:bodyPr>
            <a:normAutofit lnSpcReduction="10000"/>
          </a:bodyPr>
          <a:lstStyle/>
          <a:p>
            <a:pPr marL="0" indent="0">
              <a:spcAft>
                <a:spcPts val="600"/>
              </a:spcAft>
              <a:buNone/>
            </a:pPr>
            <a:r>
              <a:rPr lang="pl-PL" b="1" dirty="0" smtClean="0"/>
              <a:t>Art</a:t>
            </a:r>
            <a:r>
              <a:rPr lang="pl-PL" b="1" dirty="0"/>
              <a:t>. 68, ust. 3 lit. </a:t>
            </a:r>
            <a:r>
              <a:rPr lang="pl-PL" b="1" dirty="0" smtClean="0"/>
              <a:t>g - </a:t>
            </a:r>
            <a:r>
              <a:rPr lang="pl-PL" b="1" u="sng" dirty="0" smtClean="0"/>
              <a:t>Inwestycje</a:t>
            </a:r>
          </a:p>
          <a:p>
            <a:pPr marL="450850" indent="-450850" algn="just">
              <a:buFont typeface="Wingdings" panose="05000000000000000000" pitchFamily="2" charset="2"/>
              <a:buChar char="Ø"/>
            </a:pPr>
            <a:r>
              <a:rPr lang="pl-PL" dirty="0" smtClean="0"/>
              <a:t>wątpliwości dotyczące </a:t>
            </a:r>
            <a:r>
              <a:rPr lang="pl-PL" dirty="0"/>
              <a:t>definicji strategii rozwoju lokalnego </a:t>
            </a:r>
            <a:r>
              <a:rPr lang="pl-PL" dirty="0" smtClean="0"/>
              <a:t>(obecne </a:t>
            </a:r>
            <a:r>
              <a:rPr lang="pl-PL" dirty="0"/>
              <a:t>przepisy wskazują, że tworzenie działalności pozarolniczej może być wspierane na obszarach strategii rozwoju </a:t>
            </a:r>
            <a:r>
              <a:rPr lang="pl-PL" dirty="0" smtClean="0"/>
              <a:t>lokalnego</a:t>
            </a:r>
            <a:r>
              <a:rPr lang="pl-PL" i="1" dirty="0" smtClean="0">
                <a:solidFill>
                  <a:srgbClr val="FF0000"/>
                </a:solidFill>
              </a:rPr>
              <a:t> </a:t>
            </a:r>
            <a:br>
              <a:rPr lang="pl-PL" i="1" dirty="0" smtClean="0">
                <a:solidFill>
                  <a:srgbClr val="FF0000"/>
                </a:solidFill>
              </a:rPr>
            </a:br>
            <a:r>
              <a:rPr lang="pl-PL" i="1" dirty="0" smtClean="0"/>
              <a:t>- brak </a:t>
            </a:r>
            <a:r>
              <a:rPr lang="pl-PL" i="1" dirty="0"/>
              <a:t>jest bezpośredniego odniesienia do możliwości wspierania rozwoju istniejącej już działalności </a:t>
            </a:r>
            <a:r>
              <a:rPr lang="pl-PL" i="1" dirty="0" smtClean="0"/>
              <a:t>pozarolniczej);</a:t>
            </a:r>
          </a:p>
          <a:p>
            <a:pPr marL="450850" indent="-450850" algn="just">
              <a:buFont typeface="Wingdings" panose="05000000000000000000" pitchFamily="2" charset="2"/>
              <a:buChar char="Ø"/>
            </a:pPr>
            <a:r>
              <a:rPr lang="pl-PL" i="1" dirty="0" smtClean="0"/>
              <a:t>Jaka jest definicja „dużej infrastruktury”?</a:t>
            </a:r>
            <a:endParaRPr lang="pl-PL" i="1" dirty="0"/>
          </a:p>
          <a:p>
            <a:pPr>
              <a:buFont typeface="Arial" panose="020B0604020202020204" pitchFamily="34" charset="0"/>
              <a:buChar char="•"/>
            </a:pPr>
            <a:endParaRPr lang="pl-PL" b="1" dirty="0"/>
          </a:p>
        </p:txBody>
      </p:sp>
      <p:sp>
        <p:nvSpPr>
          <p:cNvPr id="4" name="Tytuł 1"/>
          <p:cNvSpPr>
            <a:spLocks noGrp="1"/>
          </p:cNvSpPr>
          <p:nvPr>
            <p:ph type="title"/>
          </p:nvPr>
        </p:nvSpPr>
        <p:spPr>
          <a:xfrm>
            <a:off x="1214414" y="71414"/>
            <a:ext cx="7858180" cy="1346224"/>
          </a:xfrm>
        </p:spPr>
        <p:txBody>
          <a:bodyPr/>
          <a:lstStyle/>
          <a:p>
            <a:r>
              <a:rPr lang="pl-PL" dirty="0">
                <a:solidFill>
                  <a:srgbClr val="00B0F0"/>
                </a:solidFill>
              </a:rPr>
              <a:t>Uwagi  zgłoszone do </a:t>
            </a:r>
            <a:br>
              <a:rPr lang="pl-PL" dirty="0">
                <a:solidFill>
                  <a:srgbClr val="00B0F0"/>
                </a:solidFill>
              </a:rPr>
            </a:br>
            <a:r>
              <a:rPr lang="pl-PL" dirty="0">
                <a:solidFill>
                  <a:srgbClr val="00B0F0"/>
                </a:solidFill>
              </a:rPr>
              <a:t>„nowego </a:t>
            </a:r>
            <a:r>
              <a:rPr lang="pl-PL" dirty="0" err="1">
                <a:solidFill>
                  <a:srgbClr val="00B0F0"/>
                </a:solidFill>
              </a:rPr>
              <a:t>rozp</a:t>
            </a:r>
            <a:r>
              <a:rPr lang="pl-PL" dirty="0">
                <a:solidFill>
                  <a:srgbClr val="00B0F0"/>
                </a:solidFill>
              </a:rPr>
              <a:t>. 1305”</a:t>
            </a:r>
          </a:p>
        </p:txBody>
      </p:sp>
    </p:spTree>
    <p:extLst>
      <p:ext uri="{BB962C8B-B14F-4D97-AF65-F5344CB8AC3E}">
        <p14:creationId xmlns:p14="http://schemas.microsoft.com/office/powerpoint/2010/main" val="3619449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1196080" y="116632"/>
            <a:ext cx="7858180" cy="1053330"/>
          </a:xfrm>
        </p:spPr>
        <p:txBody>
          <a:bodyPr>
            <a:noAutofit/>
          </a:bodyPr>
          <a:lstStyle/>
          <a:p>
            <a:r>
              <a:rPr lang="pl-PL" sz="2800" dirty="0" smtClean="0">
                <a:solidFill>
                  <a:srgbClr val="00B0F0"/>
                </a:solidFill>
              </a:rPr>
              <a:t>art. 68 Inwestycje</a:t>
            </a:r>
            <a:r>
              <a:rPr lang="pl-PL" sz="2800" dirty="0">
                <a:solidFill>
                  <a:srgbClr val="00B0F0"/>
                </a:solidFill>
              </a:rPr>
              <a:t/>
            </a:r>
            <a:br>
              <a:rPr lang="pl-PL" sz="2800" dirty="0">
                <a:solidFill>
                  <a:srgbClr val="00B0F0"/>
                </a:solidFill>
              </a:rPr>
            </a:br>
            <a:r>
              <a:rPr lang="pl-PL" sz="2800" dirty="0">
                <a:solidFill>
                  <a:srgbClr val="00B0F0"/>
                </a:solidFill>
              </a:rPr>
              <a:t>Aktualna propozycja tekstu kompromisowego</a:t>
            </a:r>
          </a:p>
        </p:txBody>
      </p:sp>
      <p:sp>
        <p:nvSpPr>
          <p:cNvPr id="5" name="Symbol zastępczy zawartości 4"/>
          <p:cNvSpPr>
            <a:spLocks noGrp="1"/>
          </p:cNvSpPr>
          <p:nvPr>
            <p:ph idx="1"/>
          </p:nvPr>
        </p:nvSpPr>
        <p:spPr>
          <a:xfrm>
            <a:off x="1285852" y="1268760"/>
            <a:ext cx="7678636" cy="5472608"/>
          </a:xfrm>
        </p:spPr>
        <p:txBody>
          <a:bodyPr>
            <a:normAutofit fontScale="77500" lnSpcReduction="20000"/>
          </a:bodyPr>
          <a:lstStyle/>
          <a:p>
            <a:pPr>
              <a:spcAft>
                <a:spcPts val="600"/>
              </a:spcAft>
              <a:buFont typeface="Wingdings" panose="05000000000000000000" pitchFamily="2" charset="2"/>
              <a:buChar char="Ø"/>
            </a:pPr>
            <a:r>
              <a:rPr lang="en-US" sz="3500" dirty="0"/>
              <a:t>3. Member States shall establish a list of ineligible investments and categories of expenditure, including at least the following: </a:t>
            </a:r>
          </a:p>
          <a:p>
            <a:pPr>
              <a:spcAft>
                <a:spcPts val="600"/>
              </a:spcAft>
              <a:buFont typeface="Wingdings" panose="05000000000000000000" pitchFamily="2" charset="2"/>
              <a:buChar char="Ø"/>
            </a:pPr>
            <a:r>
              <a:rPr lang="pl-PL" sz="3500" dirty="0" smtClean="0"/>
              <a:t>…</a:t>
            </a:r>
          </a:p>
          <a:p>
            <a:pPr>
              <a:spcAft>
                <a:spcPts val="600"/>
              </a:spcAft>
              <a:buFont typeface="Wingdings" panose="05000000000000000000" pitchFamily="2" charset="2"/>
              <a:buChar char="Ø"/>
            </a:pPr>
            <a:r>
              <a:rPr lang="en-US" sz="3500" dirty="0" smtClean="0"/>
              <a:t>(</a:t>
            </a:r>
            <a:r>
              <a:rPr lang="en-US" sz="3500" dirty="0"/>
              <a:t>g) investments in large infrastructures not being part of </a:t>
            </a:r>
            <a:r>
              <a:rPr lang="en-US" sz="3500" b="1" dirty="0">
                <a:solidFill>
                  <a:srgbClr val="00B050"/>
                </a:solidFill>
              </a:rPr>
              <a:t>community-led</a:t>
            </a:r>
            <a:r>
              <a:rPr lang="en-US" sz="3500" b="1" dirty="0"/>
              <a:t> </a:t>
            </a:r>
            <a:r>
              <a:rPr lang="en-US" sz="3500" dirty="0"/>
              <a:t>local development strategies </a:t>
            </a:r>
            <a:r>
              <a:rPr lang="en-US" sz="3500" b="1" dirty="0">
                <a:solidFill>
                  <a:srgbClr val="00B050"/>
                </a:solidFill>
              </a:rPr>
              <a:t>set out in Article 26 of Regulation [CPR], except for broadband, renewable energy and flood and coastal protection</a:t>
            </a:r>
            <a:r>
              <a:rPr lang="en-US" sz="3500" dirty="0"/>
              <a:t>; </a:t>
            </a:r>
          </a:p>
          <a:p>
            <a:pPr>
              <a:spcAft>
                <a:spcPts val="600"/>
              </a:spcAft>
              <a:buFont typeface="Wingdings" panose="05000000000000000000" pitchFamily="2" charset="2"/>
              <a:buChar char="Ø"/>
            </a:pPr>
            <a:r>
              <a:rPr lang="pl-PL" sz="3500" dirty="0" smtClean="0"/>
              <a:t>…</a:t>
            </a:r>
            <a:endParaRPr lang="en-US" sz="3500" dirty="0"/>
          </a:p>
          <a:p>
            <a:pPr>
              <a:spcAft>
                <a:spcPts val="600"/>
              </a:spcAft>
              <a:buFont typeface="Wingdings" panose="05000000000000000000" pitchFamily="2" charset="2"/>
              <a:buChar char="Ø"/>
            </a:pPr>
            <a:r>
              <a:rPr lang="en-US" sz="3500" dirty="0"/>
              <a:t>Points (a), (b), (d) and (g) of the first subparagraph shall not apply where support is provided through financial instruments. 41 </a:t>
            </a:r>
          </a:p>
          <a:p>
            <a:pPr marL="0" indent="0">
              <a:buNone/>
            </a:pPr>
            <a:endParaRPr lang="pl-PL" dirty="0"/>
          </a:p>
        </p:txBody>
      </p:sp>
    </p:spTree>
    <p:extLst>
      <p:ext uri="{BB962C8B-B14F-4D97-AF65-F5344CB8AC3E}">
        <p14:creationId xmlns:p14="http://schemas.microsoft.com/office/powerpoint/2010/main" val="3446164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1196080" y="188640"/>
            <a:ext cx="7858180" cy="921037"/>
          </a:xfrm>
        </p:spPr>
        <p:txBody>
          <a:bodyPr>
            <a:noAutofit/>
          </a:bodyPr>
          <a:lstStyle/>
          <a:p>
            <a:r>
              <a:rPr lang="pl-PL" sz="2800" dirty="0" smtClean="0">
                <a:solidFill>
                  <a:srgbClr val="00B0F0"/>
                </a:solidFill>
              </a:rPr>
              <a:t>art. 68 Inwestycje</a:t>
            </a:r>
            <a:br>
              <a:rPr lang="pl-PL" sz="2800" dirty="0" smtClean="0">
                <a:solidFill>
                  <a:srgbClr val="00B0F0"/>
                </a:solidFill>
              </a:rPr>
            </a:br>
            <a:r>
              <a:rPr lang="pl-PL" sz="2800" dirty="0">
                <a:solidFill>
                  <a:srgbClr val="00B0F0"/>
                </a:solidFill>
              </a:rPr>
              <a:t>Aktualna propozycja tekstu kompromisowego</a:t>
            </a:r>
          </a:p>
        </p:txBody>
      </p:sp>
      <p:sp>
        <p:nvSpPr>
          <p:cNvPr id="5" name="Symbol zastępczy zawartości 4"/>
          <p:cNvSpPr>
            <a:spLocks noGrp="1"/>
          </p:cNvSpPr>
          <p:nvPr>
            <p:ph idx="1"/>
          </p:nvPr>
        </p:nvSpPr>
        <p:spPr>
          <a:xfrm>
            <a:off x="1285852" y="1268760"/>
            <a:ext cx="7678636" cy="5472608"/>
          </a:xfrm>
        </p:spPr>
        <p:txBody>
          <a:bodyPr>
            <a:normAutofit fontScale="62500" lnSpcReduction="20000"/>
          </a:bodyPr>
          <a:lstStyle/>
          <a:p>
            <a:pPr>
              <a:spcAft>
                <a:spcPts val="600"/>
              </a:spcAft>
              <a:buFont typeface="Wingdings" panose="05000000000000000000" pitchFamily="2" charset="2"/>
              <a:buChar char="Ø"/>
            </a:pPr>
            <a:r>
              <a:rPr lang="en-US" sz="3600" dirty="0"/>
              <a:t>4. Member States shall limit the support to the maximum rate of </a:t>
            </a:r>
            <a:r>
              <a:rPr lang="en-US" sz="3600" strike="sngStrike" dirty="0">
                <a:solidFill>
                  <a:srgbClr val="FF0000"/>
                </a:solidFill>
              </a:rPr>
              <a:t>75</a:t>
            </a:r>
            <a:r>
              <a:rPr lang="en-US" sz="3600" b="1" dirty="0">
                <a:solidFill>
                  <a:srgbClr val="00B050"/>
                </a:solidFill>
              </a:rPr>
              <a:t>40</a:t>
            </a:r>
            <a:r>
              <a:rPr lang="en-US" sz="3600" dirty="0"/>
              <a:t>% of the eligible costs </a:t>
            </a:r>
            <a:r>
              <a:rPr lang="en-US" sz="3600" b="1" dirty="0">
                <a:solidFill>
                  <a:srgbClr val="00B050"/>
                </a:solidFill>
              </a:rPr>
              <a:t>for productive investments and 75% for other investments**</a:t>
            </a:r>
            <a:r>
              <a:rPr lang="en-US" sz="3600" dirty="0">
                <a:solidFill>
                  <a:srgbClr val="00B050"/>
                </a:solidFill>
              </a:rPr>
              <a:t>. </a:t>
            </a:r>
          </a:p>
          <a:p>
            <a:pPr>
              <a:spcAft>
                <a:spcPts val="600"/>
              </a:spcAft>
              <a:buFont typeface="Wingdings" panose="05000000000000000000" pitchFamily="2" charset="2"/>
              <a:buChar char="Ø"/>
            </a:pPr>
            <a:r>
              <a:rPr lang="en-US" sz="3600" dirty="0"/>
              <a:t>The maximum support rate may be increased </a:t>
            </a:r>
            <a:r>
              <a:rPr lang="en-US" sz="3600" b="1" dirty="0">
                <a:solidFill>
                  <a:srgbClr val="00B050"/>
                </a:solidFill>
              </a:rPr>
              <a:t>up to 100% </a:t>
            </a:r>
            <a:r>
              <a:rPr lang="en-US" sz="3600" dirty="0"/>
              <a:t>for the following investments: </a:t>
            </a:r>
          </a:p>
          <a:p>
            <a:pPr>
              <a:spcAft>
                <a:spcPts val="600"/>
              </a:spcAft>
              <a:buFont typeface="Wingdings" panose="05000000000000000000" pitchFamily="2" charset="2"/>
              <a:buChar char="Ø"/>
            </a:pPr>
            <a:r>
              <a:rPr lang="en-US" sz="3600" dirty="0"/>
              <a:t>(a) afforestation and non-productive investments linked to the specific environmental- and climate-related objectives set out in points (d), (e) and (f) of Article 6(1); </a:t>
            </a:r>
          </a:p>
          <a:p>
            <a:pPr>
              <a:spcAft>
                <a:spcPts val="600"/>
              </a:spcAft>
              <a:buFont typeface="Wingdings" panose="05000000000000000000" pitchFamily="2" charset="2"/>
              <a:buChar char="Ø"/>
            </a:pPr>
            <a:r>
              <a:rPr lang="en-US" sz="3600" dirty="0"/>
              <a:t>(b) investments in basic services in rural areas; </a:t>
            </a:r>
          </a:p>
          <a:p>
            <a:pPr>
              <a:spcAft>
                <a:spcPts val="600"/>
              </a:spcAft>
              <a:buFont typeface="Wingdings" panose="05000000000000000000" pitchFamily="2" charset="2"/>
              <a:buChar char="Ø"/>
            </a:pPr>
            <a:r>
              <a:rPr lang="en-US" sz="3600" dirty="0"/>
              <a:t>(c) investments in the restoration of agricultural or forestry potential following natural disasters or catastrophic events and investments in appropriate preventive actions in forests and in the rural environment</a:t>
            </a:r>
            <a:r>
              <a:rPr lang="en-US" sz="3600" b="1" dirty="0"/>
              <a:t>; </a:t>
            </a:r>
            <a:endParaRPr lang="en-US" sz="3600" dirty="0"/>
          </a:p>
          <a:p>
            <a:pPr>
              <a:spcAft>
                <a:spcPts val="600"/>
              </a:spcAft>
              <a:buFont typeface="Wingdings" panose="05000000000000000000" pitchFamily="2" charset="2"/>
              <a:buChar char="Ø"/>
            </a:pPr>
            <a:r>
              <a:rPr lang="en-US" sz="3600" b="1" dirty="0">
                <a:solidFill>
                  <a:srgbClr val="00B050"/>
                </a:solidFill>
              </a:rPr>
              <a:t>(d) investments supported through community-led local development strategies defined in Article 26 [CPR]</a:t>
            </a:r>
            <a:r>
              <a:rPr lang="en-US" sz="3600" dirty="0">
                <a:solidFill>
                  <a:srgbClr val="00B050"/>
                </a:solidFill>
              </a:rPr>
              <a:t>.</a:t>
            </a:r>
            <a:r>
              <a:rPr lang="en-US" sz="3600" dirty="0"/>
              <a:t> </a:t>
            </a:r>
            <a:endParaRPr lang="pl-PL" sz="3600" dirty="0"/>
          </a:p>
          <a:p>
            <a:pPr>
              <a:spcAft>
                <a:spcPts val="600"/>
              </a:spcAft>
              <a:buFont typeface="Wingdings" panose="05000000000000000000" pitchFamily="2" charset="2"/>
              <a:buChar char="Ø"/>
            </a:pPr>
            <a:endParaRPr lang="pl-PL" dirty="0"/>
          </a:p>
        </p:txBody>
      </p:sp>
    </p:spTree>
    <p:extLst>
      <p:ext uri="{BB962C8B-B14F-4D97-AF65-F5344CB8AC3E}">
        <p14:creationId xmlns:p14="http://schemas.microsoft.com/office/powerpoint/2010/main" val="3198207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85852" y="1412776"/>
            <a:ext cx="7678636" cy="4945182"/>
          </a:xfrm>
        </p:spPr>
        <p:txBody>
          <a:bodyPr>
            <a:normAutofit/>
          </a:bodyPr>
          <a:lstStyle/>
          <a:p>
            <a:pPr marL="0" indent="0">
              <a:spcAft>
                <a:spcPts val="1200"/>
              </a:spcAft>
              <a:buNone/>
            </a:pPr>
            <a:r>
              <a:rPr lang="pl-PL" b="1" dirty="0" smtClean="0"/>
              <a:t>Art</a:t>
            </a:r>
            <a:r>
              <a:rPr lang="pl-PL" b="1" dirty="0"/>
              <a:t>. </a:t>
            </a:r>
            <a:r>
              <a:rPr lang="pl-PL" b="1" dirty="0" smtClean="0"/>
              <a:t>69 ust. 2 </a:t>
            </a:r>
            <a:r>
              <a:rPr lang="pl-PL" sz="2000" b="1" u="sng" dirty="0" smtClean="0"/>
              <a:t>- Rozpoczęcie </a:t>
            </a:r>
            <a:r>
              <a:rPr lang="pl-PL" sz="2000" b="1" u="sng" dirty="0"/>
              <a:t>działalności przez młodych rolników i zakładanie przedsiębiorstw wiejskich</a:t>
            </a:r>
            <a:endParaRPr lang="pl-PL" b="1" u="sng" dirty="0" smtClean="0"/>
          </a:p>
          <a:p>
            <a:pPr algn="just">
              <a:buFont typeface="Wingdings" panose="05000000000000000000" pitchFamily="2" charset="2"/>
              <a:buChar char="Ø"/>
            </a:pPr>
            <a:r>
              <a:rPr lang="pl-PL" dirty="0" smtClean="0"/>
              <a:t>Czy w projektowanym </a:t>
            </a:r>
            <a:r>
              <a:rPr lang="pl-PL" dirty="0"/>
              <a:t>przepisie mowa jest o strategii rozwoju lokalnego wdrażanej przez LGD czy strategii lokalnej </a:t>
            </a:r>
            <a:r>
              <a:rPr lang="pl-PL" dirty="0" smtClean="0"/>
              <a:t>szerzej?</a:t>
            </a:r>
            <a:endParaRPr lang="pl-PL" dirty="0"/>
          </a:p>
          <a:p>
            <a:pPr>
              <a:buFont typeface="Arial" panose="020B0604020202020204" pitchFamily="34" charset="0"/>
              <a:buChar char="•"/>
            </a:pPr>
            <a:endParaRPr lang="pl-PL" b="1" dirty="0"/>
          </a:p>
        </p:txBody>
      </p:sp>
      <p:sp>
        <p:nvSpPr>
          <p:cNvPr id="4" name="Tytuł 1"/>
          <p:cNvSpPr>
            <a:spLocks noGrp="1"/>
          </p:cNvSpPr>
          <p:nvPr>
            <p:ph type="title"/>
          </p:nvPr>
        </p:nvSpPr>
        <p:spPr>
          <a:xfrm>
            <a:off x="1214414" y="71414"/>
            <a:ext cx="7858180" cy="1346224"/>
          </a:xfrm>
        </p:spPr>
        <p:txBody>
          <a:bodyPr/>
          <a:lstStyle/>
          <a:p>
            <a:r>
              <a:rPr lang="pl-PL" dirty="0">
                <a:solidFill>
                  <a:srgbClr val="00B0F0"/>
                </a:solidFill>
              </a:rPr>
              <a:t>Uwagi  zgłoszone do </a:t>
            </a:r>
            <a:br>
              <a:rPr lang="pl-PL" dirty="0">
                <a:solidFill>
                  <a:srgbClr val="00B0F0"/>
                </a:solidFill>
              </a:rPr>
            </a:br>
            <a:r>
              <a:rPr lang="pl-PL" dirty="0">
                <a:solidFill>
                  <a:srgbClr val="00B0F0"/>
                </a:solidFill>
              </a:rPr>
              <a:t>„nowego </a:t>
            </a:r>
            <a:r>
              <a:rPr lang="pl-PL" dirty="0" err="1">
                <a:solidFill>
                  <a:srgbClr val="00B0F0"/>
                </a:solidFill>
              </a:rPr>
              <a:t>rozp</a:t>
            </a:r>
            <a:r>
              <a:rPr lang="pl-PL" dirty="0">
                <a:solidFill>
                  <a:srgbClr val="00B0F0"/>
                </a:solidFill>
              </a:rPr>
              <a:t>. 1305”</a:t>
            </a:r>
          </a:p>
        </p:txBody>
      </p:sp>
    </p:spTree>
    <p:extLst>
      <p:ext uri="{BB962C8B-B14F-4D97-AF65-F5344CB8AC3E}">
        <p14:creationId xmlns:p14="http://schemas.microsoft.com/office/powerpoint/2010/main" val="106396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1196080" y="116632"/>
            <a:ext cx="7858180" cy="1125338"/>
          </a:xfrm>
        </p:spPr>
        <p:txBody>
          <a:bodyPr>
            <a:normAutofit fontScale="90000"/>
          </a:bodyPr>
          <a:lstStyle/>
          <a:p>
            <a:r>
              <a:rPr lang="pl-PL" dirty="0" smtClean="0">
                <a:solidFill>
                  <a:srgbClr val="00B0F0"/>
                </a:solidFill>
              </a:rPr>
              <a:t>art. 69 ust. 2 lit. c </a:t>
            </a:r>
            <a:r>
              <a:rPr lang="pl-PL" sz="2200" dirty="0" smtClean="0">
                <a:solidFill>
                  <a:srgbClr val="00B0F0"/>
                </a:solidFill>
              </a:rPr>
              <a:t>(Rozpoczęcie </a:t>
            </a:r>
            <a:r>
              <a:rPr lang="pl-PL" sz="2200" dirty="0">
                <a:solidFill>
                  <a:srgbClr val="00B0F0"/>
                </a:solidFill>
              </a:rPr>
              <a:t>działalności przez młodych rolników i zakładanie przedsiębiorstw </a:t>
            </a:r>
            <a:r>
              <a:rPr lang="pl-PL" sz="2200" dirty="0" smtClean="0">
                <a:solidFill>
                  <a:srgbClr val="00B0F0"/>
                </a:solidFill>
              </a:rPr>
              <a:t>wiejskich) </a:t>
            </a:r>
            <a:br>
              <a:rPr lang="pl-PL" sz="2200" dirty="0" smtClean="0">
                <a:solidFill>
                  <a:srgbClr val="00B0F0"/>
                </a:solidFill>
              </a:rPr>
            </a:br>
            <a:r>
              <a:rPr lang="pl-PL" sz="3200" dirty="0">
                <a:solidFill>
                  <a:srgbClr val="00B0F0"/>
                </a:solidFill>
              </a:rPr>
              <a:t>Aktualna propozycja tekstu kompromisowego</a:t>
            </a:r>
            <a:endParaRPr lang="pl-PL" sz="3100" dirty="0">
              <a:solidFill>
                <a:srgbClr val="00B0F0"/>
              </a:solidFill>
            </a:endParaRPr>
          </a:p>
        </p:txBody>
      </p:sp>
      <p:sp>
        <p:nvSpPr>
          <p:cNvPr id="5" name="Symbol zastępczy zawartości 4"/>
          <p:cNvSpPr>
            <a:spLocks noGrp="1"/>
          </p:cNvSpPr>
          <p:nvPr>
            <p:ph idx="1"/>
          </p:nvPr>
        </p:nvSpPr>
        <p:spPr>
          <a:xfrm>
            <a:off x="1285852" y="1556792"/>
            <a:ext cx="7678636" cy="5184576"/>
          </a:xfrm>
        </p:spPr>
        <p:txBody>
          <a:bodyPr>
            <a:normAutofit/>
          </a:bodyPr>
          <a:lstStyle/>
          <a:p>
            <a:pPr>
              <a:spcAft>
                <a:spcPts val="600"/>
              </a:spcAft>
              <a:buFont typeface="Wingdings" panose="05000000000000000000" pitchFamily="2" charset="2"/>
              <a:buChar char="Ø"/>
            </a:pPr>
            <a:r>
              <a:rPr lang="en-US" sz="2400" dirty="0"/>
              <a:t>2. Member States may only grant support under this </a:t>
            </a:r>
            <a:r>
              <a:rPr lang="en-US" sz="2400" strike="sngStrike" dirty="0">
                <a:solidFill>
                  <a:srgbClr val="FF0000"/>
                </a:solidFill>
              </a:rPr>
              <a:t>type of interventions</a:t>
            </a:r>
            <a:r>
              <a:rPr lang="en-US" sz="2400" dirty="0"/>
              <a:t> </a:t>
            </a:r>
            <a:r>
              <a:rPr lang="en-US" sz="2400" b="1" dirty="0">
                <a:solidFill>
                  <a:srgbClr val="00B050"/>
                </a:solidFill>
              </a:rPr>
              <a:t>Article</a:t>
            </a:r>
            <a:r>
              <a:rPr lang="en-US" sz="2400" b="1" dirty="0"/>
              <a:t> </a:t>
            </a:r>
            <a:r>
              <a:rPr lang="en-US" sz="2400" dirty="0"/>
              <a:t>to help: </a:t>
            </a:r>
            <a:r>
              <a:rPr lang="pl-PL" sz="2400" dirty="0" smtClean="0"/>
              <a:t/>
            </a:r>
            <a:br>
              <a:rPr lang="pl-PL" sz="2400" dirty="0" smtClean="0"/>
            </a:br>
            <a:r>
              <a:rPr lang="pl-PL" sz="2400" dirty="0" smtClean="0"/>
              <a:t>…</a:t>
            </a:r>
            <a:endParaRPr lang="en-US" sz="2400" dirty="0"/>
          </a:p>
          <a:p>
            <a:pPr>
              <a:spcAft>
                <a:spcPts val="600"/>
              </a:spcAft>
              <a:buFont typeface="Wingdings" panose="05000000000000000000" pitchFamily="2" charset="2"/>
              <a:buChar char="Ø"/>
            </a:pPr>
            <a:r>
              <a:rPr lang="en-US" sz="2400" dirty="0"/>
              <a:t>(c) the business start-up of non-agricultural activities in rural areas </a:t>
            </a:r>
            <a:r>
              <a:rPr lang="en-US" sz="2400" strike="sngStrike" dirty="0">
                <a:solidFill>
                  <a:srgbClr val="FF0000"/>
                </a:solidFill>
              </a:rPr>
              <a:t>being part of local development strategies</a:t>
            </a:r>
            <a:r>
              <a:rPr lang="en-US" sz="2400" dirty="0"/>
              <a:t>. </a:t>
            </a:r>
          </a:p>
        </p:txBody>
      </p:sp>
    </p:spTree>
    <p:extLst>
      <p:ext uri="{BB962C8B-B14F-4D97-AF65-F5344CB8AC3E}">
        <p14:creationId xmlns:p14="http://schemas.microsoft.com/office/powerpoint/2010/main" val="3507604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85852" y="1700808"/>
            <a:ext cx="7678636" cy="4657150"/>
          </a:xfrm>
        </p:spPr>
        <p:txBody>
          <a:bodyPr>
            <a:normAutofit/>
          </a:bodyPr>
          <a:lstStyle/>
          <a:p>
            <a:pPr marL="0" indent="0">
              <a:spcAft>
                <a:spcPts val="1200"/>
              </a:spcAft>
              <a:buNone/>
            </a:pPr>
            <a:r>
              <a:rPr lang="pl-PL" b="1" dirty="0"/>
              <a:t>Art. 71, ust. </a:t>
            </a:r>
            <a:r>
              <a:rPr lang="pl-PL" b="1" dirty="0" smtClean="0"/>
              <a:t>2 - </a:t>
            </a:r>
            <a:r>
              <a:rPr lang="pl-PL" b="1" u="sng" dirty="0"/>
              <a:t>Współpraca</a:t>
            </a:r>
            <a:endParaRPr lang="pl-PL" b="1" u="sng" dirty="0" smtClean="0"/>
          </a:p>
          <a:p>
            <a:pPr marL="450850" indent="-450850" algn="just">
              <a:buFont typeface="Wingdings" panose="05000000000000000000" pitchFamily="2" charset="2"/>
              <a:buChar char="Ø"/>
            </a:pPr>
            <a:r>
              <a:rPr lang="pl-PL" dirty="0" smtClean="0"/>
              <a:t>Czy LEADER spełnia wymóg </a:t>
            </a:r>
            <a:r>
              <a:rPr lang="pl-PL" dirty="0"/>
              <a:t>zaangażowania co najmniej dwóch podmiotów </a:t>
            </a:r>
            <a:r>
              <a:rPr lang="pl-PL" dirty="0" smtClean="0"/>
              <a:t>(podejście </a:t>
            </a:r>
            <a:r>
              <a:rPr lang="pl-PL" dirty="0"/>
              <a:t>LEADER wymaga współpracy podmiotów na poziomie </a:t>
            </a:r>
            <a:r>
              <a:rPr lang="pl-PL" dirty="0" smtClean="0"/>
              <a:t>LGD)?</a:t>
            </a:r>
            <a:endParaRPr lang="pl-PL" b="1" dirty="0"/>
          </a:p>
        </p:txBody>
      </p:sp>
      <p:sp>
        <p:nvSpPr>
          <p:cNvPr id="4" name="Tytuł 1"/>
          <p:cNvSpPr>
            <a:spLocks noGrp="1"/>
          </p:cNvSpPr>
          <p:nvPr>
            <p:ph type="title"/>
          </p:nvPr>
        </p:nvSpPr>
        <p:spPr>
          <a:xfrm>
            <a:off x="1214414" y="71414"/>
            <a:ext cx="7858180" cy="1346224"/>
          </a:xfrm>
        </p:spPr>
        <p:txBody>
          <a:bodyPr/>
          <a:lstStyle/>
          <a:p>
            <a:r>
              <a:rPr lang="pl-PL" dirty="0">
                <a:solidFill>
                  <a:srgbClr val="00B0F0"/>
                </a:solidFill>
              </a:rPr>
              <a:t>Uwagi  zgłoszone do </a:t>
            </a:r>
            <a:br>
              <a:rPr lang="pl-PL" dirty="0">
                <a:solidFill>
                  <a:srgbClr val="00B0F0"/>
                </a:solidFill>
              </a:rPr>
            </a:br>
            <a:r>
              <a:rPr lang="pl-PL" dirty="0">
                <a:solidFill>
                  <a:srgbClr val="00B0F0"/>
                </a:solidFill>
              </a:rPr>
              <a:t>„nowego </a:t>
            </a:r>
            <a:r>
              <a:rPr lang="pl-PL" dirty="0" err="1">
                <a:solidFill>
                  <a:srgbClr val="00B0F0"/>
                </a:solidFill>
              </a:rPr>
              <a:t>rozp</a:t>
            </a:r>
            <a:r>
              <a:rPr lang="pl-PL" dirty="0">
                <a:solidFill>
                  <a:srgbClr val="00B0F0"/>
                </a:solidFill>
              </a:rPr>
              <a:t>. 1305”</a:t>
            </a:r>
          </a:p>
        </p:txBody>
      </p:sp>
    </p:spTree>
    <p:extLst>
      <p:ext uri="{BB962C8B-B14F-4D97-AF65-F5344CB8AC3E}">
        <p14:creationId xmlns:p14="http://schemas.microsoft.com/office/powerpoint/2010/main" val="3922107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1196080" y="260648"/>
            <a:ext cx="7858180" cy="837306"/>
          </a:xfrm>
        </p:spPr>
        <p:txBody>
          <a:bodyPr>
            <a:normAutofit fontScale="90000"/>
          </a:bodyPr>
          <a:lstStyle/>
          <a:p>
            <a:r>
              <a:rPr lang="pl-PL" dirty="0" smtClean="0">
                <a:solidFill>
                  <a:srgbClr val="00B0F0"/>
                </a:solidFill>
              </a:rPr>
              <a:t>art. 71 Współpraca</a:t>
            </a:r>
            <a:br>
              <a:rPr lang="pl-PL" dirty="0" smtClean="0">
                <a:solidFill>
                  <a:srgbClr val="00B0F0"/>
                </a:solidFill>
              </a:rPr>
            </a:br>
            <a:r>
              <a:rPr lang="pl-PL" sz="3200" dirty="0">
                <a:solidFill>
                  <a:srgbClr val="00B0F0"/>
                </a:solidFill>
              </a:rPr>
              <a:t>Aktualna propozycja tekstu kompromisowego</a:t>
            </a:r>
            <a:endParaRPr lang="pl-PL" dirty="0">
              <a:solidFill>
                <a:srgbClr val="00B0F0"/>
              </a:solidFill>
            </a:endParaRPr>
          </a:p>
        </p:txBody>
      </p:sp>
      <p:sp>
        <p:nvSpPr>
          <p:cNvPr id="5" name="Symbol zastępczy zawartości 4"/>
          <p:cNvSpPr>
            <a:spLocks noGrp="1"/>
          </p:cNvSpPr>
          <p:nvPr>
            <p:ph idx="1"/>
          </p:nvPr>
        </p:nvSpPr>
        <p:spPr>
          <a:xfrm>
            <a:off x="1285852" y="1268760"/>
            <a:ext cx="7678636" cy="5472608"/>
          </a:xfrm>
        </p:spPr>
        <p:txBody>
          <a:bodyPr>
            <a:normAutofit fontScale="77500" lnSpcReduction="20000"/>
          </a:bodyPr>
          <a:lstStyle/>
          <a:p>
            <a:pPr>
              <a:spcAft>
                <a:spcPts val="600"/>
              </a:spcAft>
              <a:buFont typeface="Wingdings" panose="05000000000000000000" pitchFamily="2" charset="2"/>
              <a:buChar char="Ø"/>
            </a:pPr>
            <a:r>
              <a:rPr lang="en-US" sz="2400" dirty="0"/>
              <a:t>1. Member States may grant support for cooperation under the conditions set out in this Article and as further specified in their CAP Strategic Plans to</a:t>
            </a:r>
            <a:r>
              <a:rPr lang="en-US" sz="2400" b="1" dirty="0">
                <a:solidFill>
                  <a:srgbClr val="00B050"/>
                </a:solidFill>
              </a:rPr>
              <a:t>:</a:t>
            </a:r>
            <a:r>
              <a:rPr lang="en-US" sz="2400" b="1" dirty="0"/>
              <a:t> </a:t>
            </a:r>
            <a:endParaRPr lang="en-US" sz="2400" dirty="0"/>
          </a:p>
          <a:p>
            <a:pPr>
              <a:spcAft>
                <a:spcPts val="600"/>
              </a:spcAft>
              <a:buFont typeface="Wingdings" panose="05000000000000000000" pitchFamily="2" charset="2"/>
              <a:buChar char="Ø"/>
            </a:pPr>
            <a:r>
              <a:rPr lang="en-US" sz="2400" b="1" dirty="0">
                <a:solidFill>
                  <a:srgbClr val="00B050"/>
                </a:solidFill>
              </a:rPr>
              <a:t>(a)</a:t>
            </a:r>
            <a:r>
              <a:rPr lang="en-US" sz="2400" b="1" dirty="0"/>
              <a:t> </a:t>
            </a:r>
            <a:r>
              <a:rPr lang="en-US" sz="2400" dirty="0"/>
              <a:t>prepare and </a:t>
            </a:r>
            <a:r>
              <a:rPr lang="en-US" sz="2400" strike="sngStrike" dirty="0"/>
              <a:t>to</a:t>
            </a:r>
            <a:r>
              <a:rPr lang="en-US" sz="2400" dirty="0"/>
              <a:t> implement Operational Group </a:t>
            </a:r>
            <a:r>
              <a:rPr lang="en-US" sz="2400" strike="sngStrike" dirty="0">
                <a:solidFill>
                  <a:srgbClr val="FF0000"/>
                </a:solidFill>
              </a:rPr>
              <a:t>projects</a:t>
            </a:r>
            <a:r>
              <a:rPr lang="en-US" sz="2400" dirty="0"/>
              <a:t> </a:t>
            </a:r>
            <a:r>
              <a:rPr lang="en-US" sz="2400" b="1" dirty="0">
                <a:solidFill>
                  <a:srgbClr val="00B050"/>
                </a:solidFill>
              </a:rPr>
              <a:t>operations</a:t>
            </a:r>
            <a:r>
              <a:rPr lang="en-US" sz="2400" b="1" dirty="0"/>
              <a:t> </a:t>
            </a:r>
            <a:r>
              <a:rPr lang="en-US" sz="2400" dirty="0"/>
              <a:t>of the European Innovation Partnership for agricultural productivity and sustainability as referred to in Article 114 and </a:t>
            </a:r>
            <a:r>
              <a:rPr lang="en-US" sz="2400" b="1" dirty="0">
                <a:solidFill>
                  <a:srgbClr val="00B050"/>
                </a:solidFill>
              </a:rPr>
              <a:t>prepare and implement</a:t>
            </a:r>
            <a:r>
              <a:rPr lang="en-US" sz="2400" b="1" dirty="0"/>
              <a:t> </a:t>
            </a:r>
            <a:r>
              <a:rPr lang="en-US" sz="2400" dirty="0"/>
              <a:t>LEADER, referred to </a:t>
            </a:r>
            <a:r>
              <a:rPr lang="en-US" sz="2400" dirty="0" smtClean="0"/>
              <a:t>as </a:t>
            </a:r>
            <a:r>
              <a:rPr lang="en-US" sz="2400" dirty="0"/>
              <a:t>community-led local development in Article </a:t>
            </a:r>
            <a:r>
              <a:rPr lang="en-US" sz="2400" strike="sngStrike" dirty="0">
                <a:solidFill>
                  <a:srgbClr val="FF0000"/>
                </a:solidFill>
              </a:rPr>
              <a:t>25</a:t>
            </a:r>
            <a:r>
              <a:rPr lang="en-US" sz="2400" b="1" dirty="0">
                <a:solidFill>
                  <a:srgbClr val="00B050"/>
                </a:solidFill>
              </a:rPr>
              <a:t>26</a:t>
            </a:r>
            <a:r>
              <a:rPr lang="en-US" sz="2400" b="1" dirty="0"/>
              <a:t> </a:t>
            </a:r>
            <a:r>
              <a:rPr lang="en-US" sz="2400" dirty="0"/>
              <a:t>of Regulation (EU) [CPR]</a:t>
            </a:r>
            <a:r>
              <a:rPr lang="en-US" sz="2400" b="1" dirty="0"/>
              <a:t>*</a:t>
            </a:r>
            <a:r>
              <a:rPr lang="en-US" sz="2400" dirty="0"/>
              <a:t>,</a:t>
            </a:r>
            <a:r>
              <a:rPr lang="en-US" sz="2400" b="1" dirty="0"/>
              <a:t>; </a:t>
            </a:r>
            <a:endParaRPr lang="en-US" sz="2400" dirty="0"/>
          </a:p>
          <a:p>
            <a:pPr>
              <a:spcAft>
                <a:spcPts val="600"/>
              </a:spcAft>
              <a:buFont typeface="Wingdings" panose="05000000000000000000" pitchFamily="2" charset="2"/>
              <a:buChar char="Ø"/>
            </a:pPr>
            <a:r>
              <a:rPr lang="en-US" sz="2400" b="1" dirty="0">
                <a:solidFill>
                  <a:srgbClr val="00B050"/>
                </a:solidFill>
              </a:rPr>
              <a:t>(b)</a:t>
            </a:r>
            <a:r>
              <a:rPr lang="en-US" sz="2400" b="1" dirty="0"/>
              <a:t> </a:t>
            </a:r>
            <a:r>
              <a:rPr lang="en-US" sz="2400" strike="sngStrike" dirty="0">
                <a:solidFill>
                  <a:srgbClr val="FF0000"/>
                </a:solidFill>
              </a:rPr>
              <a:t>and to</a:t>
            </a:r>
            <a:r>
              <a:rPr lang="en-US" sz="2400" strike="sngStrike" dirty="0"/>
              <a:t> </a:t>
            </a:r>
            <a:r>
              <a:rPr lang="en-US" sz="2400" dirty="0"/>
              <a:t>promote quality schemes </a:t>
            </a:r>
            <a:r>
              <a:rPr lang="en-US" sz="2400" b="1" dirty="0">
                <a:solidFill>
                  <a:srgbClr val="00B050"/>
                </a:solidFill>
              </a:rPr>
              <a:t>and their use by farmers</a:t>
            </a:r>
            <a:r>
              <a:rPr lang="en-US" sz="2400" dirty="0"/>
              <a:t>,</a:t>
            </a:r>
            <a:r>
              <a:rPr lang="en-US" sz="2400" b="1" dirty="0"/>
              <a:t>; </a:t>
            </a:r>
            <a:endParaRPr lang="en-US" sz="2400" dirty="0"/>
          </a:p>
          <a:p>
            <a:pPr>
              <a:spcAft>
                <a:spcPts val="600"/>
              </a:spcAft>
              <a:buFont typeface="Wingdings" panose="05000000000000000000" pitchFamily="2" charset="2"/>
              <a:buChar char="Ø"/>
            </a:pPr>
            <a:r>
              <a:rPr lang="pl-PL" sz="2400" b="1" dirty="0">
                <a:solidFill>
                  <a:srgbClr val="00B050"/>
                </a:solidFill>
              </a:rPr>
              <a:t>(c) </a:t>
            </a:r>
            <a:r>
              <a:rPr lang="pl-PL" sz="2400" b="1" dirty="0" err="1">
                <a:solidFill>
                  <a:srgbClr val="00B050"/>
                </a:solidFill>
              </a:rPr>
              <a:t>promote</a:t>
            </a:r>
            <a:r>
              <a:rPr lang="pl-PL" sz="2400" b="1" dirty="0">
                <a:solidFill>
                  <a:srgbClr val="00B050"/>
                </a:solidFill>
              </a:rPr>
              <a:t> </a:t>
            </a:r>
            <a:r>
              <a:rPr lang="pl-PL" sz="2400" dirty="0" err="1"/>
              <a:t>producer</a:t>
            </a:r>
            <a:r>
              <a:rPr lang="pl-PL" sz="2400" dirty="0"/>
              <a:t> </a:t>
            </a:r>
            <a:r>
              <a:rPr lang="pl-PL" sz="2400" dirty="0" err="1"/>
              <a:t>organisations</a:t>
            </a:r>
            <a:r>
              <a:rPr lang="pl-PL" sz="2400" dirty="0"/>
              <a:t> </a:t>
            </a:r>
            <a:r>
              <a:rPr lang="pl-PL" sz="2400" dirty="0" err="1"/>
              <a:t>or</a:t>
            </a:r>
            <a:r>
              <a:rPr lang="pl-PL" sz="2400" dirty="0"/>
              <a:t> </a:t>
            </a:r>
            <a:r>
              <a:rPr lang="pl-PL" sz="2400" dirty="0" err="1"/>
              <a:t>producer</a:t>
            </a:r>
            <a:r>
              <a:rPr lang="pl-PL" sz="2400" dirty="0"/>
              <a:t> </a:t>
            </a:r>
            <a:r>
              <a:rPr lang="pl-PL" sz="2400" dirty="0" err="1"/>
              <a:t>groups</a:t>
            </a:r>
            <a:r>
              <a:rPr lang="pl-PL" sz="2400" b="1" dirty="0"/>
              <a:t>; </a:t>
            </a:r>
            <a:endParaRPr lang="pl-PL" sz="2400" dirty="0"/>
          </a:p>
          <a:p>
            <a:pPr>
              <a:spcAft>
                <a:spcPts val="600"/>
              </a:spcAft>
              <a:buFont typeface="Wingdings" panose="05000000000000000000" pitchFamily="2" charset="2"/>
              <a:buChar char="Ø"/>
            </a:pPr>
            <a:r>
              <a:rPr lang="en-US" sz="2400" b="1" dirty="0">
                <a:solidFill>
                  <a:srgbClr val="00B050"/>
                </a:solidFill>
              </a:rPr>
              <a:t>(d)</a:t>
            </a:r>
            <a:r>
              <a:rPr lang="en-US" sz="2400" b="1" dirty="0"/>
              <a:t> </a:t>
            </a:r>
            <a:r>
              <a:rPr lang="en-US" sz="2400" strike="sngStrike" dirty="0"/>
              <a:t>or</a:t>
            </a:r>
            <a:r>
              <a:rPr lang="en-US" sz="2400" dirty="0"/>
              <a:t> </a:t>
            </a:r>
            <a:r>
              <a:rPr lang="en-US" sz="2400" b="1" dirty="0">
                <a:solidFill>
                  <a:srgbClr val="00B050"/>
                </a:solidFill>
              </a:rPr>
              <a:t>promote</a:t>
            </a:r>
            <a:r>
              <a:rPr lang="en-US" sz="2400" b="1" dirty="0"/>
              <a:t> </a:t>
            </a:r>
            <a:r>
              <a:rPr lang="en-US" sz="2400" dirty="0"/>
              <a:t>other forms of cooperation. </a:t>
            </a:r>
          </a:p>
          <a:p>
            <a:pPr>
              <a:spcAft>
                <a:spcPts val="600"/>
              </a:spcAft>
              <a:buFont typeface="Wingdings" panose="05000000000000000000" pitchFamily="2" charset="2"/>
              <a:buChar char="Ø"/>
            </a:pPr>
            <a:r>
              <a:rPr lang="en-US" sz="2400" dirty="0"/>
              <a:t>2. Member States may only grant support under this </a:t>
            </a:r>
            <a:r>
              <a:rPr lang="en-US" sz="2400" strike="sngStrike" dirty="0">
                <a:solidFill>
                  <a:srgbClr val="FF0000"/>
                </a:solidFill>
              </a:rPr>
              <a:t>type of </a:t>
            </a:r>
            <a:r>
              <a:rPr lang="en-US" sz="2400" strike="sngStrike" dirty="0" err="1">
                <a:solidFill>
                  <a:srgbClr val="FF0000"/>
                </a:solidFill>
              </a:rPr>
              <a:t>interventions</a:t>
            </a:r>
            <a:r>
              <a:rPr lang="en-US" sz="2400" b="1" dirty="0" err="1">
                <a:solidFill>
                  <a:srgbClr val="00B050"/>
                </a:solidFill>
              </a:rPr>
              <a:t>Article</a:t>
            </a:r>
            <a:r>
              <a:rPr lang="en-US" sz="2400" b="1" dirty="0"/>
              <a:t> </a:t>
            </a:r>
            <a:r>
              <a:rPr lang="en-US" sz="2400" dirty="0"/>
              <a:t>to promote forms of cooperation which involves at least two </a:t>
            </a:r>
            <a:r>
              <a:rPr lang="en-US" sz="2400" strike="sngStrike" dirty="0">
                <a:solidFill>
                  <a:srgbClr val="FF0000"/>
                </a:solidFill>
              </a:rPr>
              <a:t>entities</a:t>
            </a:r>
            <a:r>
              <a:rPr lang="en-US" sz="2400" dirty="0"/>
              <a:t> </a:t>
            </a:r>
            <a:r>
              <a:rPr lang="en-US" sz="2400" b="1" dirty="0">
                <a:solidFill>
                  <a:srgbClr val="00B050"/>
                </a:solidFill>
              </a:rPr>
              <a:t>actors</a:t>
            </a:r>
            <a:r>
              <a:rPr lang="en-US" sz="2400" b="1" dirty="0"/>
              <a:t> </a:t>
            </a:r>
            <a:r>
              <a:rPr lang="en-US" sz="2400" dirty="0"/>
              <a:t>and which contributes to achieving </a:t>
            </a:r>
            <a:r>
              <a:rPr lang="en-US" sz="2400" b="1" dirty="0">
                <a:solidFill>
                  <a:srgbClr val="00B050"/>
                </a:solidFill>
              </a:rPr>
              <a:t>one or more of</a:t>
            </a:r>
            <a:r>
              <a:rPr lang="en-US" sz="2400" b="1" dirty="0"/>
              <a:t> </a:t>
            </a:r>
            <a:r>
              <a:rPr lang="en-US" sz="2400" dirty="0"/>
              <a:t>the specific objectives set out in Article 6. </a:t>
            </a:r>
          </a:p>
          <a:p>
            <a:pPr>
              <a:spcAft>
                <a:spcPts val="600"/>
              </a:spcAft>
              <a:buFont typeface="Wingdings" panose="05000000000000000000" pitchFamily="2" charset="2"/>
              <a:buChar char="Ø"/>
            </a:pPr>
            <a:r>
              <a:rPr lang="en-US" sz="2400" b="1" dirty="0">
                <a:solidFill>
                  <a:srgbClr val="00B050"/>
                </a:solidFill>
              </a:rPr>
              <a:t>Support for pilot projects or the development of new products, practices, processes and technologies in the agriculture, food and forestry sectors may be granted also to individual actors where this possibility is provided for in the CAP Strategic Plan</a:t>
            </a:r>
            <a:r>
              <a:rPr lang="en-US" sz="2400" b="1" dirty="0"/>
              <a:t> </a:t>
            </a:r>
            <a:endParaRPr lang="pl-PL" dirty="0"/>
          </a:p>
        </p:txBody>
      </p:sp>
    </p:spTree>
    <p:extLst>
      <p:ext uri="{BB962C8B-B14F-4D97-AF65-F5344CB8AC3E}">
        <p14:creationId xmlns:p14="http://schemas.microsoft.com/office/powerpoint/2010/main" val="10894755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85852" y="1412776"/>
            <a:ext cx="7678636" cy="4945182"/>
          </a:xfrm>
        </p:spPr>
        <p:txBody>
          <a:bodyPr>
            <a:normAutofit/>
          </a:bodyPr>
          <a:lstStyle/>
          <a:p>
            <a:pPr marL="0" indent="0">
              <a:spcAft>
                <a:spcPts val="1200"/>
              </a:spcAft>
              <a:buNone/>
            </a:pPr>
            <a:r>
              <a:rPr lang="pl-PL" b="1" dirty="0"/>
              <a:t>Art. 71, ust. </a:t>
            </a:r>
            <a:r>
              <a:rPr lang="pl-PL" b="1" dirty="0" smtClean="0"/>
              <a:t>4. </a:t>
            </a:r>
            <a:r>
              <a:rPr lang="pl-PL" b="1" dirty="0"/>
              <a:t>- </a:t>
            </a:r>
            <a:r>
              <a:rPr lang="pl-PL" b="1" u="sng" dirty="0" smtClean="0"/>
              <a:t>Współpraca</a:t>
            </a:r>
            <a:endParaRPr lang="pl-PL" b="1" dirty="0" smtClean="0"/>
          </a:p>
          <a:p>
            <a:pPr algn="just">
              <a:buFont typeface="Wingdings" panose="05000000000000000000" pitchFamily="2" charset="2"/>
              <a:buChar char="Ø"/>
            </a:pPr>
            <a:r>
              <a:rPr lang="pl-PL" dirty="0" smtClean="0"/>
              <a:t>Czy </a:t>
            </a:r>
            <a:r>
              <a:rPr lang="pl-PL" dirty="0"/>
              <a:t>art. 71 ust. 4 pozwala na przyznawanie pomocy w ramach LEADER na zasadach analogicznych do „funduszu małych projektów” (</a:t>
            </a:r>
            <a:r>
              <a:rPr lang="pl-PL" dirty="0" err="1"/>
              <a:t>Interreg</a:t>
            </a:r>
            <a:r>
              <a:rPr lang="pl-PL" dirty="0"/>
              <a:t>). </a:t>
            </a:r>
            <a:endParaRPr lang="pl-PL" dirty="0" smtClean="0"/>
          </a:p>
          <a:p>
            <a:pPr algn="just">
              <a:buFont typeface="Wingdings" panose="05000000000000000000" pitchFamily="2" charset="2"/>
              <a:buChar char="Ø"/>
            </a:pPr>
            <a:r>
              <a:rPr lang="pl-PL" dirty="0" smtClean="0"/>
              <a:t>Czy </a:t>
            </a:r>
            <a:r>
              <a:rPr lang="pl-PL" dirty="0"/>
              <a:t>w ramach </a:t>
            </a:r>
            <a:r>
              <a:rPr lang="pl-PL" dirty="0" smtClean="0"/>
              <a:t>LEADER/CLLD możliwe </a:t>
            </a:r>
            <a:r>
              <a:rPr lang="pl-PL" dirty="0"/>
              <a:t>jest realizowanie małych projektów w sposób uproszczony, tj. w ramach operacji parasolowej</a:t>
            </a:r>
            <a:r>
              <a:rPr lang="pl-PL" dirty="0" smtClean="0"/>
              <a:t>?</a:t>
            </a:r>
            <a:endParaRPr lang="pl-PL" dirty="0"/>
          </a:p>
          <a:p>
            <a:pPr>
              <a:buFont typeface="Arial" panose="020B0604020202020204" pitchFamily="34" charset="0"/>
              <a:buChar char="•"/>
            </a:pPr>
            <a:endParaRPr lang="pl-PL" b="1" dirty="0"/>
          </a:p>
        </p:txBody>
      </p:sp>
      <p:sp>
        <p:nvSpPr>
          <p:cNvPr id="4" name="Tytuł 1"/>
          <p:cNvSpPr>
            <a:spLocks noGrp="1"/>
          </p:cNvSpPr>
          <p:nvPr>
            <p:ph type="title"/>
          </p:nvPr>
        </p:nvSpPr>
        <p:spPr>
          <a:xfrm>
            <a:off x="1214414" y="71414"/>
            <a:ext cx="7858180" cy="1346224"/>
          </a:xfrm>
        </p:spPr>
        <p:txBody>
          <a:bodyPr/>
          <a:lstStyle/>
          <a:p>
            <a:r>
              <a:rPr lang="pl-PL" dirty="0">
                <a:solidFill>
                  <a:srgbClr val="00B0F0"/>
                </a:solidFill>
              </a:rPr>
              <a:t>Uwagi  zgłoszone do </a:t>
            </a:r>
            <a:br>
              <a:rPr lang="pl-PL" dirty="0">
                <a:solidFill>
                  <a:srgbClr val="00B0F0"/>
                </a:solidFill>
              </a:rPr>
            </a:br>
            <a:r>
              <a:rPr lang="pl-PL" dirty="0">
                <a:solidFill>
                  <a:srgbClr val="00B0F0"/>
                </a:solidFill>
              </a:rPr>
              <a:t>„nowego </a:t>
            </a:r>
            <a:r>
              <a:rPr lang="pl-PL" dirty="0" err="1">
                <a:solidFill>
                  <a:srgbClr val="00B0F0"/>
                </a:solidFill>
              </a:rPr>
              <a:t>rozp</a:t>
            </a:r>
            <a:r>
              <a:rPr lang="pl-PL" dirty="0">
                <a:solidFill>
                  <a:srgbClr val="00B0F0"/>
                </a:solidFill>
              </a:rPr>
              <a:t>. 1305”</a:t>
            </a:r>
          </a:p>
        </p:txBody>
      </p:sp>
    </p:spTree>
    <p:extLst>
      <p:ext uri="{BB962C8B-B14F-4D97-AF65-F5344CB8AC3E}">
        <p14:creationId xmlns:p14="http://schemas.microsoft.com/office/powerpoint/2010/main" val="3484321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1196080" y="260648"/>
            <a:ext cx="7858180" cy="837306"/>
          </a:xfrm>
        </p:spPr>
        <p:txBody>
          <a:bodyPr>
            <a:normAutofit fontScale="90000"/>
          </a:bodyPr>
          <a:lstStyle/>
          <a:p>
            <a:r>
              <a:rPr lang="pl-PL" dirty="0" smtClean="0">
                <a:solidFill>
                  <a:srgbClr val="00B0F0"/>
                </a:solidFill>
              </a:rPr>
              <a:t>art. 71 ust. 4 Współpraca</a:t>
            </a:r>
            <a:br>
              <a:rPr lang="pl-PL" dirty="0" smtClean="0">
                <a:solidFill>
                  <a:srgbClr val="00B0F0"/>
                </a:solidFill>
              </a:rPr>
            </a:br>
            <a:r>
              <a:rPr lang="pl-PL" sz="3200" dirty="0">
                <a:solidFill>
                  <a:srgbClr val="00B0F0"/>
                </a:solidFill>
              </a:rPr>
              <a:t>Aktualna propozycja tekstu kompromisowego</a:t>
            </a:r>
            <a:endParaRPr lang="pl-PL" dirty="0">
              <a:solidFill>
                <a:srgbClr val="00B0F0"/>
              </a:solidFill>
            </a:endParaRPr>
          </a:p>
        </p:txBody>
      </p:sp>
      <p:sp>
        <p:nvSpPr>
          <p:cNvPr id="5" name="Symbol zastępczy zawartości 4"/>
          <p:cNvSpPr>
            <a:spLocks noGrp="1"/>
          </p:cNvSpPr>
          <p:nvPr>
            <p:ph idx="1"/>
          </p:nvPr>
        </p:nvSpPr>
        <p:spPr>
          <a:xfrm>
            <a:off x="1285852" y="1268760"/>
            <a:ext cx="7678636" cy="5472608"/>
          </a:xfrm>
        </p:spPr>
        <p:txBody>
          <a:bodyPr>
            <a:normAutofit/>
          </a:bodyPr>
          <a:lstStyle/>
          <a:p>
            <a:pPr>
              <a:buFont typeface="Wingdings" panose="05000000000000000000" pitchFamily="2" charset="2"/>
              <a:buChar char="Ø"/>
            </a:pPr>
            <a:r>
              <a:rPr lang="en-US" sz="2400" dirty="0"/>
              <a:t>4. Member States may grant the support as an overall amount covering the cost of cooperation and the cost of the </a:t>
            </a:r>
            <a:r>
              <a:rPr lang="en-US" sz="2400" strike="sngStrike" dirty="0">
                <a:solidFill>
                  <a:srgbClr val="FF0000"/>
                </a:solidFill>
              </a:rPr>
              <a:t>projects and</a:t>
            </a:r>
            <a:r>
              <a:rPr lang="en-US" sz="2400" dirty="0">
                <a:solidFill>
                  <a:srgbClr val="FF0000"/>
                </a:solidFill>
              </a:rPr>
              <a:t> </a:t>
            </a:r>
            <a:r>
              <a:rPr lang="en-US" sz="2400" dirty="0"/>
              <a:t>operations implemented</a:t>
            </a:r>
            <a:r>
              <a:rPr lang="en-US" sz="2400" b="1" dirty="0">
                <a:solidFill>
                  <a:srgbClr val="00B050"/>
                </a:solidFill>
              </a:rPr>
              <a:t>, including investment costs,</a:t>
            </a:r>
            <a:r>
              <a:rPr lang="en-US" sz="2400" b="1" dirty="0"/>
              <a:t> </a:t>
            </a:r>
            <a:r>
              <a:rPr lang="en-US" sz="2400" dirty="0"/>
              <a:t>or they may cover only the cost of the cooperation and use funds from other types of intervention, national or Union support instruments for project implementation. </a:t>
            </a:r>
            <a:endParaRPr lang="pl-PL" sz="3600" dirty="0"/>
          </a:p>
        </p:txBody>
      </p:sp>
    </p:spTree>
    <p:extLst>
      <p:ext uri="{BB962C8B-B14F-4D97-AF65-F5344CB8AC3E}">
        <p14:creationId xmlns:p14="http://schemas.microsoft.com/office/powerpoint/2010/main" val="2809417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85852" y="1412776"/>
            <a:ext cx="7678636" cy="4945182"/>
          </a:xfrm>
        </p:spPr>
        <p:txBody>
          <a:bodyPr>
            <a:normAutofit/>
          </a:bodyPr>
          <a:lstStyle/>
          <a:p>
            <a:pPr marL="0" indent="0">
              <a:spcAft>
                <a:spcPts val="1200"/>
              </a:spcAft>
              <a:buNone/>
            </a:pPr>
            <a:r>
              <a:rPr lang="pl-PL" b="1" dirty="0"/>
              <a:t>Art. 71, ust. </a:t>
            </a:r>
            <a:r>
              <a:rPr lang="pl-PL" b="1" dirty="0" smtClean="0"/>
              <a:t>5. </a:t>
            </a:r>
            <a:r>
              <a:rPr lang="pl-PL" b="1" dirty="0"/>
              <a:t>- </a:t>
            </a:r>
            <a:r>
              <a:rPr lang="pl-PL" b="1" u="sng" dirty="0" smtClean="0"/>
              <a:t>Współpraca</a:t>
            </a:r>
            <a:endParaRPr lang="pl-PL" b="1" dirty="0" smtClean="0"/>
          </a:p>
          <a:p>
            <a:pPr algn="just">
              <a:buFont typeface="Wingdings" panose="05000000000000000000" pitchFamily="2" charset="2"/>
              <a:buChar char="Ø"/>
            </a:pPr>
            <a:r>
              <a:rPr lang="pl-PL" dirty="0" smtClean="0"/>
              <a:t> ograniczenie elastyczności LEADER/CLLD </a:t>
            </a:r>
            <a:br>
              <a:rPr lang="pl-PL" dirty="0" smtClean="0"/>
            </a:br>
            <a:r>
              <a:rPr lang="pl-PL" dirty="0" smtClean="0"/>
              <a:t>w przypadku wykreślenia możliwości nie </a:t>
            </a:r>
            <a:r>
              <a:rPr lang="pl-PL" dirty="0"/>
              <a:t>stosowania przepisów ust. 5 </a:t>
            </a:r>
            <a:r>
              <a:rPr lang="pl-PL" dirty="0" smtClean="0"/>
              <a:t>(Polska </a:t>
            </a:r>
            <a:r>
              <a:rPr lang="pl-PL" dirty="0"/>
              <a:t>opowiada się za pozostawieniem tego przepisu w ust. 5</a:t>
            </a:r>
            <a:r>
              <a:rPr lang="pl-PL" dirty="0" smtClean="0"/>
              <a:t>.)</a:t>
            </a:r>
            <a:endParaRPr lang="pl-PL" b="1" dirty="0"/>
          </a:p>
        </p:txBody>
      </p:sp>
      <p:sp>
        <p:nvSpPr>
          <p:cNvPr id="4" name="Tytuł 1"/>
          <p:cNvSpPr>
            <a:spLocks noGrp="1"/>
          </p:cNvSpPr>
          <p:nvPr>
            <p:ph type="title"/>
          </p:nvPr>
        </p:nvSpPr>
        <p:spPr>
          <a:xfrm>
            <a:off x="1214414" y="71414"/>
            <a:ext cx="7858180" cy="1346224"/>
          </a:xfrm>
        </p:spPr>
        <p:txBody>
          <a:bodyPr/>
          <a:lstStyle/>
          <a:p>
            <a:r>
              <a:rPr lang="pl-PL" dirty="0">
                <a:solidFill>
                  <a:srgbClr val="00B0F0"/>
                </a:solidFill>
              </a:rPr>
              <a:t>Uwagi  zgłoszone do </a:t>
            </a:r>
            <a:br>
              <a:rPr lang="pl-PL" dirty="0">
                <a:solidFill>
                  <a:srgbClr val="00B0F0"/>
                </a:solidFill>
              </a:rPr>
            </a:br>
            <a:r>
              <a:rPr lang="pl-PL" dirty="0">
                <a:solidFill>
                  <a:srgbClr val="00B0F0"/>
                </a:solidFill>
              </a:rPr>
              <a:t>„nowego </a:t>
            </a:r>
            <a:r>
              <a:rPr lang="pl-PL" dirty="0" err="1">
                <a:solidFill>
                  <a:srgbClr val="00B0F0"/>
                </a:solidFill>
              </a:rPr>
              <a:t>rozp</a:t>
            </a:r>
            <a:r>
              <a:rPr lang="pl-PL" dirty="0">
                <a:solidFill>
                  <a:srgbClr val="00B0F0"/>
                </a:solidFill>
              </a:rPr>
              <a:t>. 1305”</a:t>
            </a:r>
          </a:p>
        </p:txBody>
      </p:sp>
    </p:spTree>
    <p:extLst>
      <p:ext uri="{BB962C8B-B14F-4D97-AF65-F5344CB8AC3E}">
        <p14:creationId xmlns:p14="http://schemas.microsoft.com/office/powerpoint/2010/main" val="2355945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p:cNvSpPr>
            <a:spLocks noGrp="1"/>
          </p:cNvSpPr>
          <p:nvPr>
            <p:ph type="title"/>
          </p:nvPr>
        </p:nvSpPr>
        <p:spPr>
          <a:xfrm>
            <a:off x="1259632" y="116632"/>
            <a:ext cx="7884368" cy="6741368"/>
          </a:xfrm>
        </p:spPr>
        <p:txBody>
          <a:bodyPr>
            <a:noAutofit/>
          </a:bodyPr>
          <a:lstStyle/>
          <a:p>
            <a:r>
              <a:rPr lang="pl-PL" sz="2800" dirty="0">
                <a:solidFill>
                  <a:srgbClr val="C05350"/>
                </a:solidFill>
              </a:rPr>
              <a:t>„nowe rozporządzenie 1303”</a:t>
            </a:r>
            <a:r>
              <a:rPr lang="pl-PL" sz="2000" dirty="0" smtClean="0"/>
              <a:t/>
            </a:r>
            <a:br>
              <a:rPr lang="pl-PL" sz="2000" dirty="0" smtClean="0"/>
            </a:br>
            <a:r>
              <a:rPr lang="pl-PL" sz="2000" b="0" dirty="0" smtClean="0">
                <a:solidFill>
                  <a:schemeClr val="tx1"/>
                </a:solidFill>
              </a:rPr>
              <a:t>Projekt </a:t>
            </a:r>
            <a:r>
              <a:rPr lang="pl-PL" sz="2000" b="0" dirty="0">
                <a:solidFill>
                  <a:schemeClr val="tx1"/>
                </a:solidFill>
              </a:rPr>
              <a:t>Rozporządzenia Parlamentu Europejskiego i Rady ustanawiającego </a:t>
            </a:r>
            <a:r>
              <a:rPr lang="pl-PL" sz="2000" dirty="0">
                <a:solidFill>
                  <a:schemeClr val="tx1"/>
                </a:solidFill>
              </a:rPr>
              <a:t>wspólne przepisy </a:t>
            </a:r>
            <a:r>
              <a:rPr lang="pl-PL" sz="2000" b="0" dirty="0">
                <a:solidFill>
                  <a:schemeClr val="tx1"/>
                </a:solidFill>
              </a:rPr>
              <a:t>dotyczące Europejskiego Funduszu Rozwoju Regionalnego, Europejskiego Funduszu Społecznego Plus, Funduszu Spójności i Europejskiego Funduszu Morskiego i Rybackiego, </a:t>
            </a:r>
            <a:r>
              <a:rPr lang="pl-PL" sz="2000" b="0" dirty="0" smtClean="0">
                <a:solidFill>
                  <a:schemeClr val="tx1"/>
                </a:solidFill>
              </a:rPr>
              <a:t/>
            </a:r>
            <a:br>
              <a:rPr lang="pl-PL" sz="2000" b="0" dirty="0" smtClean="0">
                <a:solidFill>
                  <a:schemeClr val="tx1"/>
                </a:solidFill>
              </a:rPr>
            </a:br>
            <a:r>
              <a:rPr lang="pl-PL" sz="2000" b="0" dirty="0" smtClean="0">
                <a:solidFill>
                  <a:schemeClr val="tx1"/>
                </a:solidFill>
              </a:rPr>
              <a:t>a </a:t>
            </a:r>
            <a:r>
              <a:rPr lang="pl-PL" sz="2000" b="0" dirty="0">
                <a:solidFill>
                  <a:schemeClr val="tx1"/>
                </a:solidFill>
              </a:rPr>
              <a:t>także przepisy finansowe na potrzeby tych funduszy oraz na potrzeby Funduszu Azylu i Migracji, Funduszu Bezpieczeństwa Wewnętrznego </a:t>
            </a:r>
            <a:r>
              <a:rPr lang="pl-PL" sz="2000" b="0" dirty="0" smtClean="0">
                <a:solidFill>
                  <a:schemeClr val="tx1"/>
                </a:solidFill>
              </a:rPr>
              <a:t/>
            </a:r>
            <a:br>
              <a:rPr lang="pl-PL" sz="2000" b="0" dirty="0" smtClean="0">
                <a:solidFill>
                  <a:schemeClr val="tx1"/>
                </a:solidFill>
              </a:rPr>
            </a:br>
            <a:r>
              <a:rPr lang="pl-PL" sz="2000" b="0" dirty="0" smtClean="0">
                <a:solidFill>
                  <a:schemeClr val="tx1"/>
                </a:solidFill>
              </a:rPr>
              <a:t>i </a:t>
            </a:r>
            <a:r>
              <a:rPr lang="pl-PL" sz="2000" b="0" dirty="0">
                <a:solidFill>
                  <a:schemeClr val="tx1"/>
                </a:solidFill>
              </a:rPr>
              <a:t>Instrumentu na rzecz Zarządzania Granicami i </a:t>
            </a:r>
            <a:r>
              <a:rPr lang="pl-PL" sz="2000" b="0" dirty="0" smtClean="0">
                <a:solidFill>
                  <a:schemeClr val="tx1"/>
                </a:solidFill>
              </a:rPr>
              <a:t>Wiz</a:t>
            </a:r>
            <a:r>
              <a:rPr lang="pl-PL" sz="2000" b="0" dirty="0" smtClean="0">
                <a:solidFill>
                  <a:srgbClr val="00B050"/>
                </a:solidFill>
              </a:rPr>
              <a:t/>
            </a:r>
            <a:br>
              <a:rPr lang="pl-PL" sz="2000" b="0" dirty="0" smtClean="0">
                <a:solidFill>
                  <a:srgbClr val="00B050"/>
                </a:solidFill>
              </a:rPr>
            </a:br>
            <a:r>
              <a:rPr lang="pl-PL" sz="2000" dirty="0" smtClean="0">
                <a:solidFill>
                  <a:srgbClr val="00B050"/>
                </a:solidFill>
              </a:rPr>
              <a:t/>
            </a:r>
            <a:br>
              <a:rPr lang="pl-PL" sz="2000" dirty="0" smtClean="0">
                <a:solidFill>
                  <a:srgbClr val="00B050"/>
                </a:solidFill>
              </a:rPr>
            </a:br>
            <a:r>
              <a:rPr lang="pl-PL" sz="2800" dirty="0">
                <a:solidFill>
                  <a:srgbClr val="00B0F0"/>
                </a:solidFill>
              </a:rPr>
              <a:t>„nowe rozporządzenie 1305</a:t>
            </a:r>
            <a:r>
              <a:rPr lang="pl-PL" sz="2800" dirty="0" smtClean="0">
                <a:solidFill>
                  <a:srgbClr val="00B0F0"/>
                </a:solidFill>
              </a:rPr>
              <a:t>”</a:t>
            </a:r>
            <a:r>
              <a:rPr lang="pl-PL" sz="2000" dirty="0" smtClean="0">
                <a:solidFill>
                  <a:srgbClr val="00B050"/>
                </a:solidFill>
              </a:rPr>
              <a:t/>
            </a:r>
            <a:br>
              <a:rPr lang="pl-PL" sz="2000" dirty="0" smtClean="0">
                <a:solidFill>
                  <a:srgbClr val="00B050"/>
                </a:solidFill>
              </a:rPr>
            </a:br>
            <a:r>
              <a:rPr lang="pl-PL" sz="2000" b="0" dirty="0" smtClean="0">
                <a:solidFill>
                  <a:schemeClr val="tx1"/>
                </a:solidFill>
              </a:rPr>
              <a:t>Projekt </a:t>
            </a:r>
            <a:r>
              <a:rPr lang="pl-PL" sz="2000" b="0" dirty="0">
                <a:solidFill>
                  <a:schemeClr val="tx1"/>
                </a:solidFill>
              </a:rPr>
              <a:t>Rozporządzenia Parlamentu Europejskiego i Rady ustanawiającego przepisy dotyczące wsparcia na podstawie </a:t>
            </a:r>
            <a:r>
              <a:rPr lang="pl-PL" sz="2000" dirty="0">
                <a:solidFill>
                  <a:schemeClr val="tx1"/>
                </a:solidFill>
              </a:rPr>
              <a:t>planów strategicznych</a:t>
            </a:r>
            <a:r>
              <a:rPr lang="pl-PL" sz="2000" b="0" dirty="0">
                <a:solidFill>
                  <a:schemeClr val="tx1"/>
                </a:solidFill>
              </a:rPr>
              <a:t> sporządzanych przez państwa członkowskie </a:t>
            </a:r>
            <a:r>
              <a:rPr lang="pl-PL" sz="2000" dirty="0" smtClean="0">
                <a:solidFill>
                  <a:schemeClr val="tx1"/>
                </a:solidFill>
              </a:rPr>
              <a:t>w </a:t>
            </a:r>
            <a:r>
              <a:rPr lang="pl-PL" sz="2000" dirty="0">
                <a:solidFill>
                  <a:schemeClr val="tx1"/>
                </a:solidFill>
              </a:rPr>
              <a:t>ramach wspólnej polityki rolnej</a:t>
            </a:r>
            <a:r>
              <a:rPr lang="pl-PL" sz="2000" b="0" dirty="0">
                <a:solidFill>
                  <a:schemeClr val="tx1"/>
                </a:solidFill>
              </a:rPr>
              <a:t> (planów strategicznych WPR) i finansowanych </a:t>
            </a:r>
            <a:r>
              <a:rPr lang="pl-PL" sz="2000" b="0" dirty="0" smtClean="0">
                <a:solidFill>
                  <a:schemeClr val="tx1"/>
                </a:solidFill>
              </a:rPr>
              <a:t/>
            </a:r>
            <a:br>
              <a:rPr lang="pl-PL" sz="2000" b="0" dirty="0" smtClean="0">
                <a:solidFill>
                  <a:schemeClr val="tx1"/>
                </a:solidFill>
              </a:rPr>
            </a:br>
            <a:r>
              <a:rPr lang="pl-PL" sz="2000" b="0" dirty="0" smtClean="0">
                <a:solidFill>
                  <a:schemeClr val="tx1"/>
                </a:solidFill>
              </a:rPr>
              <a:t>z </a:t>
            </a:r>
            <a:r>
              <a:rPr lang="pl-PL" sz="2000" b="0" dirty="0">
                <a:solidFill>
                  <a:schemeClr val="tx1"/>
                </a:solidFill>
              </a:rPr>
              <a:t>Europejskiego Funduszu Rolniczego Gwarancji (EFRG) i z Europejskiego Funduszu Rolnego na rzecz Rozwoju Obszarów Wiejskich (EFRROW) oraz uchylające rozporządzenie Parlamentu Europejskiego i Rady (UE) </a:t>
            </a:r>
            <a:r>
              <a:rPr lang="pl-PL" sz="2000" b="0" dirty="0" smtClean="0">
                <a:solidFill>
                  <a:schemeClr val="tx1"/>
                </a:solidFill>
              </a:rPr>
              <a:t/>
            </a:r>
            <a:br>
              <a:rPr lang="pl-PL" sz="2000" b="0" dirty="0" smtClean="0">
                <a:solidFill>
                  <a:schemeClr val="tx1"/>
                </a:solidFill>
              </a:rPr>
            </a:br>
            <a:r>
              <a:rPr lang="pl-PL" sz="2000" b="0" dirty="0" smtClean="0">
                <a:solidFill>
                  <a:schemeClr val="tx1"/>
                </a:solidFill>
              </a:rPr>
              <a:t>nr </a:t>
            </a:r>
            <a:r>
              <a:rPr lang="pl-PL" sz="2000" b="0" dirty="0">
                <a:solidFill>
                  <a:schemeClr val="tx1"/>
                </a:solidFill>
              </a:rPr>
              <a:t>1305/2013 i rozporządzenie Parlamentu Europejskiego i Rady (UE) </a:t>
            </a:r>
            <a:r>
              <a:rPr lang="pl-PL" sz="2000" b="0" dirty="0" smtClean="0">
                <a:solidFill>
                  <a:schemeClr val="tx1"/>
                </a:solidFill>
              </a:rPr>
              <a:t/>
            </a:r>
            <a:br>
              <a:rPr lang="pl-PL" sz="2000" b="0" dirty="0" smtClean="0">
                <a:solidFill>
                  <a:schemeClr val="tx1"/>
                </a:solidFill>
              </a:rPr>
            </a:br>
            <a:r>
              <a:rPr lang="pl-PL" sz="2000" b="0" dirty="0" smtClean="0">
                <a:solidFill>
                  <a:schemeClr val="tx1"/>
                </a:solidFill>
              </a:rPr>
              <a:t>nr 1307/2013</a:t>
            </a:r>
            <a:endParaRPr lang="pl-PL" sz="2000" b="0" dirty="0" smtClean="0">
              <a:solidFill>
                <a:schemeClr val="tx1"/>
              </a:solidFill>
              <a:latin typeface="+mn-lt"/>
            </a:endParaRPr>
          </a:p>
        </p:txBody>
      </p:sp>
    </p:spTree>
    <p:extLst>
      <p:ext uri="{BB962C8B-B14F-4D97-AF65-F5344CB8AC3E}">
        <p14:creationId xmlns:p14="http://schemas.microsoft.com/office/powerpoint/2010/main" val="21158970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1196080" y="260648"/>
            <a:ext cx="7858180" cy="837306"/>
          </a:xfrm>
        </p:spPr>
        <p:txBody>
          <a:bodyPr>
            <a:normAutofit fontScale="90000"/>
          </a:bodyPr>
          <a:lstStyle/>
          <a:p>
            <a:r>
              <a:rPr lang="pl-PL" dirty="0" smtClean="0">
                <a:solidFill>
                  <a:srgbClr val="00B0F0"/>
                </a:solidFill>
              </a:rPr>
              <a:t>art. 71 ust. 5 Współpraca</a:t>
            </a:r>
            <a:br>
              <a:rPr lang="pl-PL" dirty="0" smtClean="0">
                <a:solidFill>
                  <a:srgbClr val="00B0F0"/>
                </a:solidFill>
              </a:rPr>
            </a:br>
            <a:r>
              <a:rPr lang="pl-PL" sz="3200" dirty="0">
                <a:solidFill>
                  <a:srgbClr val="00B0F0"/>
                </a:solidFill>
              </a:rPr>
              <a:t>Aktualna propozycja tekstu kompromisowego</a:t>
            </a:r>
            <a:endParaRPr lang="pl-PL" dirty="0">
              <a:solidFill>
                <a:srgbClr val="00B0F0"/>
              </a:solidFill>
            </a:endParaRPr>
          </a:p>
        </p:txBody>
      </p:sp>
      <p:sp>
        <p:nvSpPr>
          <p:cNvPr id="5" name="Symbol zastępczy zawartości 4"/>
          <p:cNvSpPr>
            <a:spLocks noGrp="1"/>
          </p:cNvSpPr>
          <p:nvPr>
            <p:ph idx="1"/>
          </p:nvPr>
        </p:nvSpPr>
        <p:spPr>
          <a:xfrm>
            <a:off x="1285852" y="1628800"/>
            <a:ext cx="7678636" cy="5112568"/>
          </a:xfrm>
        </p:spPr>
        <p:txBody>
          <a:bodyPr>
            <a:normAutofit/>
          </a:bodyPr>
          <a:lstStyle/>
          <a:p>
            <a:pPr>
              <a:buFont typeface="Wingdings" panose="05000000000000000000" pitchFamily="2" charset="2"/>
              <a:buChar char="Ø"/>
            </a:pPr>
            <a:r>
              <a:rPr lang="en-US" sz="2400" dirty="0"/>
              <a:t>5. Where support is paid as an overall amount, Member States shall ensure that Union rules and requirements pertaining to similar actions covered under other types of interventions </a:t>
            </a:r>
            <a:r>
              <a:rPr lang="en-US" sz="2400" b="1" dirty="0">
                <a:solidFill>
                  <a:srgbClr val="00B050"/>
                </a:solidFill>
              </a:rPr>
              <a:t>for rural development as defined in Articles 65, 66, 67, 68, 69, 70 and 72 of this Regulation </a:t>
            </a:r>
            <a:r>
              <a:rPr lang="en-US" sz="2400" dirty="0"/>
              <a:t>are respected. </a:t>
            </a:r>
            <a:r>
              <a:rPr lang="en-US" sz="2400" strike="sngStrike" dirty="0">
                <a:solidFill>
                  <a:srgbClr val="FF0000"/>
                </a:solidFill>
              </a:rPr>
              <a:t>This paragraph does not apply to LEADER, referred to as community-led local development in Article 25 of Regulation (EU) [CPR].</a:t>
            </a:r>
            <a:r>
              <a:rPr lang="en-US" sz="2400" dirty="0"/>
              <a:t> </a:t>
            </a:r>
            <a:endParaRPr lang="pl-PL" sz="3600" dirty="0"/>
          </a:p>
        </p:txBody>
      </p:sp>
    </p:spTree>
    <p:extLst>
      <p:ext uri="{BB962C8B-B14F-4D97-AF65-F5344CB8AC3E}">
        <p14:creationId xmlns:p14="http://schemas.microsoft.com/office/powerpoint/2010/main" val="22114606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ytuł 1"/>
          <p:cNvSpPr>
            <a:spLocks noGrp="1"/>
          </p:cNvSpPr>
          <p:nvPr>
            <p:ph type="title"/>
          </p:nvPr>
        </p:nvSpPr>
        <p:spPr>
          <a:xfrm>
            <a:off x="1214438" y="71438"/>
            <a:ext cx="7858125" cy="1346200"/>
          </a:xfrm>
        </p:spPr>
        <p:txBody>
          <a:bodyPr/>
          <a:lstStyle/>
          <a:p>
            <a:r>
              <a:rPr lang="pl-PL" b="1" dirty="0" smtClean="0">
                <a:solidFill>
                  <a:schemeClr val="tx1"/>
                </a:solidFill>
              </a:rPr>
              <a:t>Dziękuję</a:t>
            </a:r>
            <a:r>
              <a:rPr lang="pl-PL" dirty="0" smtClean="0">
                <a:solidFill>
                  <a:schemeClr val="tx1"/>
                </a:solidFill>
              </a:rPr>
              <a:t> </a:t>
            </a:r>
            <a:r>
              <a:rPr lang="pl-PL" b="1" dirty="0" smtClean="0">
                <a:solidFill>
                  <a:schemeClr val="tx1"/>
                </a:solidFill>
              </a:rPr>
              <a:t>za</a:t>
            </a:r>
            <a:r>
              <a:rPr lang="pl-PL" dirty="0" smtClean="0">
                <a:solidFill>
                  <a:schemeClr val="tx1"/>
                </a:solidFill>
              </a:rPr>
              <a:t> </a:t>
            </a:r>
            <a:r>
              <a:rPr lang="pl-PL" b="1" dirty="0" smtClean="0">
                <a:solidFill>
                  <a:schemeClr val="tx1"/>
                </a:solidFill>
              </a:rPr>
              <a:t>uwagę</a:t>
            </a:r>
          </a:p>
        </p:txBody>
      </p:sp>
      <p:pic>
        <p:nvPicPr>
          <p:cNvPr id="33795" name="Picture 3" descr="Poznań-Licheń-Inowrocław_22-23"/>
          <p:cNvPicPr>
            <a:picLocks noGrp="1" noChangeAspect="1" noChangeArrowheads="1"/>
          </p:cNvPicPr>
          <p:nvPr>
            <p:ph idx="1"/>
          </p:nvPr>
        </p:nvPicPr>
        <p:blipFill>
          <a:blip r:embed="rId2" cstate="print"/>
          <a:srcRect/>
          <a:stretch>
            <a:fillRect/>
          </a:stretch>
        </p:blipFill>
        <p:spPr>
          <a:xfrm>
            <a:off x="1933575" y="1571625"/>
            <a:ext cx="6383338" cy="478631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t>Uwagi  zgłoszone do </a:t>
            </a:r>
            <a:br>
              <a:rPr lang="pl-PL" dirty="0" smtClean="0"/>
            </a:br>
            <a:r>
              <a:rPr lang="pl-PL" dirty="0" smtClean="0"/>
              <a:t>„nowego </a:t>
            </a:r>
            <a:r>
              <a:rPr lang="pl-PL" dirty="0" err="1" smtClean="0"/>
              <a:t>rozp</a:t>
            </a:r>
            <a:r>
              <a:rPr lang="pl-PL" dirty="0" smtClean="0"/>
              <a:t>. 1303”</a:t>
            </a:r>
            <a:endParaRPr lang="pl-PL" dirty="0"/>
          </a:p>
        </p:txBody>
      </p:sp>
      <p:sp>
        <p:nvSpPr>
          <p:cNvPr id="3" name="Symbol zastępczy zawartości 2"/>
          <p:cNvSpPr>
            <a:spLocks noGrp="1"/>
          </p:cNvSpPr>
          <p:nvPr>
            <p:ph idx="1"/>
          </p:nvPr>
        </p:nvSpPr>
        <p:spPr>
          <a:xfrm>
            <a:off x="1285852" y="1571612"/>
            <a:ext cx="7678636" cy="5097748"/>
          </a:xfrm>
        </p:spPr>
        <p:txBody>
          <a:bodyPr>
            <a:normAutofit fontScale="70000" lnSpcReduction="20000"/>
          </a:bodyPr>
          <a:lstStyle/>
          <a:p>
            <a:pPr marL="0" indent="0">
              <a:spcAft>
                <a:spcPts val="1200"/>
              </a:spcAft>
              <a:buNone/>
            </a:pPr>
            <a:r>
              <a:rPr lang="pl-PL" dirty="0" smtClean="0"/>
              <a:t>Ministerstwo podczas prac nad projektem rozporządzenia zwróciło następujące uwagi:</a:t>
            </a:r>
          </a:p>
          <a:p>
            <a:pPr>
              <a:lnSpc>
                <a:spcPct val="120000"/>
              </a:lnSpc>
              <a:spcAft>
                <a:spcPts val="600"/>
              </a:spcAft>
              <a:buFont typeface="Wingdings" panose="05000000000000000000" pitchFamily="2" charset="2"/>
              <a:buChar char="Ø"/>
            </a:pPr>
            <a:r>
              <a:rPr lang="pl-PL" dirty="0" smtClean="0"/>
              <a:t>potrzeba dalszego rozwinięcia </a:t>
            </a:r>
            <a:r>
              <a:rPr lang="pl-PL" dirty="0" err="1" smtClean="0"/>
              <a:t>Lead</a:t>
            </a:r>
            <a:r>
              <a:rPr lang="pl-PL" dirty="0" smtClean="0"/>
              <a:t> Fund-u (</a:t>
            </a:r>
            <a:r>
              <a:rPr lang="pl-PL" dirty="0"/>
              <a:t>nie uwzględniono</a:t>
            </a:r>
            <a:r>
              <a:rPr lang="pl-PL" dirty="0" smtClean="0"/>
              <a:t>).</a:t>
            </a:r>
          </a:p>
          <a:p>
            <a:pPr>
              <a:lnSpc>
                <a:spcPct val="120000"/>
              </a:lnSpc>
              <a:spcAft>
                <a:spcPts val="600"/>
              </a:spcAft>
              <a:buFont typeface="Wingdings" panose="05000000000000000000" pitchFamily="2" charset="2"/>
              <a:buChar char="Ø"/>
            </a:pPr>
            <a:r>
              <a:rPr lang="pl-PL" dirty="0" smtClean="0"/>
              <a:t>Potrzeba konkretnego wskazania EFRROW jako funduszu, który może wspierać RLKS (uwzględniono)</a:t>
            </a:r>
          </a:p>
          <a:p>
            <a:pPr>
              <a:lnSpc>
                <a:spcPct val="120000"/>
              </a:lnSpc>
              <a:spcAft>
                <a:spcPts val="600"/>
              </a:spcAft>
              <a:buFont typeface="Wingdings" panose="05000000000000000000" pitchFamily="2" charset="2"/>
              <a:buChar char="Ø"/>
            </a:pPr>
            <a:r>
              <a:rPr lang="pl-PL" dirty="0" smtClean="0"/>
              <a:t>wątpliwości do organizacji wspólnego wyboru  jednofunduszowych i wielofunduszowych LSR - </a:t>
            </a:r>
            <a:r>
              <a:rPr lang="pl-PL" dirty="0"/>
              <a:t>nie do końca jest jasne jak powinien on działać i jakie zasady będą obowiązywać </a:t>
            </a:r>
            <a:endParaRPr lang="pl-PL" dirty="0" smtClean="0"/>
          </a:p>
          <a:p>
            <a:pPr>
              <a:lnSpc>
                <a:spcPct val="120000"/>
              </a:lnSpc>
              <a:spcAft>
                <a:spcPts val="600"/>
              </a:spcAft>
              <a:buFont typeface="Wingdings" panose="05000000000000000000" pitchFamily="2" charset="2"/>
              <a:buChar char="Ø"/>
            </a:pPr>
            <a:r>
              <a:rPr lang="pl-PL" dirty="0" smtClean="0"/>
              <a:t>rozporządzenie powinno zawierać kluczowe projekty w LSR</a:t>
            </a:r>
            <a:r>
              <a:rPr lang="pl-PL" dirty="0"/>
              <a:t>, które są kluczowe dla jego wdrożenia i które zostaną zatwierdzone wraz ze </a:t>
            </a:r>
            <a:r>
              <a:rPr lang="pl-PL" dirty="0" smtClean="0"/>
              <a:t>strategią.</a:t>
            </a:r>
          </a:p>
        </p:txBody>
      </p:sp>
    </p:spTree>
    <p:extLst>
      <p:ext uri="{BB962C8B-B14F-4D97-AF65-F5344CB8AC3E}">
        <p14:creationId xmlns:p14="http://schemas.microsoft.com/office/powerpoint/2010/main" val="1317545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1196080" y="404664"/>
            <a:ext cx="7858180" cy="837306"/>
          </a:xfrm>
        </p:spPr>
        <p:txBody>
          <a:bodyPr>
            <a:normAutofit fontScale="90000"/>
          </a:bodyPr>
          <a:lstStyle/>
          <a:p>
            <a:r>
              <a:rPr lang="pl-PL" dirty="0" smtClean="0"/>
              <a:t>Rozwój lokalny kierowany przez społeczność (art. 25)</a:t>
            </a:r>
            <a:endParaRPr lang="pl-PL" dirty="0"/>
          </a:p>
        </p:txBody>
      </p:sp>
      <p:sp>
        <p:nvSpPr>
          <p:cNvPr id="5" name="Symbol zastępczy zawartości 4"/>
          <p:cNvSpPr>
            <a:spLocks noGrp="1"/>
          </p:cNvSpPr>
          <p:nvPr>
            <p:ph idx="1"/>
          </p:nvPr>
        </p:nvSpPr>
        <p:spPr/>
        <p:txBody>
          <a:bodyPr>
            <a:normAutofit fontScale="92500"/>
          </a:bodyPr>
          <a:lstStyle/>
          <a:p>
            <a:pPr marL="196596" indent="-457200" algn="just">
              <a:spcBef>
                <a:spcPts val="600"/>
              </a:spcBef>
              <a:buClr>
                <a:srgbClr val="4C6947"/>
              </a:buClr>
              <a:buSzPct val="80000"/>
              <a:buFont typeface="Wingdings" panose="05000000000000000000" pitchFamily="2" charset="2"/>
              <a:buChar char="Ø"/>
              <a:defRPr/>
            </a:pPr>
            <a:r>
              <a:rPr lang="pl-PL" sz="2700" dirty="0" smtClean="0">
                <a:solidFill>
                  <a:prstClr val="black"/>
                </a:solidFill>
              </a:rPr>
              <a:t>RLKS</a:t>
            </a:r>
            <a:endParaRPr lang="pl-PL" dirty="0">
              <a:solidFill>
                <a:prstClr val="black"/>
              </a:solidFill>
            </a:endParaRPr>
          </a:p>
          <a:p>
            <a:pPr lvl="1">
              <a:buFont typeface="Wingdings" panose="05000000000000000000" pitchFamily="2" charset="2"/>
              <a:buChar char="§"/>
              <a:defRPr/>
            </a:pPr>
            <a:r>
              <a:rPr lang="pl-PL" sz="2200" dirty="0" smtClean="0">
                <a:solidFill>
                  <a:prstClr val="black"/>
                </a:solidFill>
              </a:rPr>
              <a:t>może być wspierany z funduszy </a:t>
            </a:r>
            <a:r>
              <a:rPr lang="pl-PL" sz="2200" dirty="0">
                <a:solidFill>
                  <a:prstClr val="black"/>
                </a:solidFill>
              </a:rPr>
              <a:t>EFRR</a:t>
            </a:r>
            <a:r>
              <a:rPr lang="pl-PL" sz="2200" dirty="0" smtClean="0">
                <a:solidFill>
                  <a:prstClr val="black"/>
                </a:solidFill>
              </a:rPr>
              <a:t>, </a:t>
            </a:r>
            <a:r>
              <a:rPr lang="pl-PL" sz="2200" dirty="0">
                <a:solidFill>
                  <a:prstClr val="black"/>
                </a:solidFill>
              </a:rPr>
              <a:t>EFS</a:t>
            </a:r>
            <a:r>
              <a:rPr lang="pl-PL" sz="2200" dirty="0" smtClean="0">
                <a:solidFill>
                  <a:prstClr val="black"/>
                </a:solidFill>
              </a:rPr>
              <a:t>+, </a:t>
            </a:r>
            <a:r>
              <a:rPr lang="pl-PL" sz="2200" b="1" u="sng" dirty="0" smtClean="0">
                <a:solidFill>
                  <a:srgbClr val="00B050"/>
                </a:solidFill>
              </a:rPr>
              <a:t>EFFROW</a:t>
            </a:r>
            <a:r>
              <a:rPr lang="pl-PL" sz="2200" dirty="0" smtClean="0">
                <a:solidFill>
                  <a:prstClr val="black"/>
                </a:solidFill>
              </a:rPr>
              <a:t> </a:t>
            </a:r>
            <a:r>
              <a:rPr lang="pl-PL" sz="2200" dirty="0">
                <a:solidFill>
                  <a:prstClr val="black"/>
                </a:solidFill>
              </a:rPr>
              <a:t>i </a:t>
            </a:r>
            <a:r>
              <a:rPr lang="pl-PL" sz="2200" dirty="0" smtClean="0">
                <a:solidFill>
                  <a:prstClr val="black"/>
                </a:solidFill>
              </a:rPr>
              <a:t>EFMR;</a:t>
            </a:r>
            <a:endParaRPr lang="pl-PL" sz="2200" dirty="0">
              <a:solidFill>
                <a:prstClr val="black"/>
              </a:solidFill>
            </a:endParaRPr>
          </a:p>
          <a:p>
            <a:pPr lvl="1">
              <a:buFont typeface="Wingdings" panose="05000000000000000000" pitchFamily="2" charset="2"/>
              <a:buChar char="§"/>
              <a:defRPr/>
            </a:pPr>
            <a:r>
              <a:rPr lang="pl-PL" sz="2200" dirty="0" smtClean="0">
                <a:solidFill>
                  <a:prstClr val="black"/>
                </a:solidFill>
              </a:rPr>
              <a:t>ma się koncentrować </a:t>
            </a:r>
            <a:r>
              <a:rPr lang="pl-PL" sz="2200" dirty="0">
                <a:solidFill>
                  <a:prstClr val="black"/>
                </a:solidFill>
              </a:rPr>
              <a:t>na obszarach poniżej szczebla </a:t>
            </a:r>
            <a:r>
              <a:rPr lang="pl-PL" sz="2200" dirty="0" smtClean="0">
                <a:solidFill>
                  <a:prstClr val="black"/>
                </a:solidFill>
              </a:rPr>
              <a:t>regionalnego;</a:t>
            </a:r>
          </a:p>
          <a:p>
            <a:pPr lvl="1">
              <a:buFont typeface="Wingdings" panose="05000000000000000000" pitchFamily="2" charset="2"/>
              <a:buChar char="§"/>
              <a:defRPr/>
            </a:pPr>
            <a:r>
              <a:rPr lang="pl-PL" sz="2200" dirty="0" smtClean="0">
                <a:solidFill>
                  <a:prstClr val="black"/>
                </a:solidFill>
              </a:rPr>
              <a:t>ma być </a:t>
            </a:r>
            <a:r>
              <a:rPr lang="pl-PL" sz="2200" dirty="0">
                <a:solidFill>
                  <a:prstClr val="black"/>
                </a:solidFill>
              </a:rPr>
              <a:t>kierowany przez </a:t>
            </a:r>
            <a:r>
              <a:rPr lang="pl-PL" sz="2200" dirty="0" smtClean="0">
                <a:solidFill>
                  <a:prstClr val="black"/>
                </a:solidFill>
              </a:rPr>
              <a:t>LGD, </a:t>
            </a:r>
            <a:r>
              <a:rPr lang="pl-PL" sz="2200" dirty="0">
                <a:solidFill>
                  <a:prstClr val="black"/>
                </a:solidFill>
              </a:rPr>
              <a:t>w których skład wchodzą przedstawiciele publicznych i prywatnych lokalnych interesów społeczno-gospodarczych i w których to grupach żadna pojedyncza grupa interesu nie kontroluje procesu podejmowania </a:t>
            </a:r>
            <a:r>
              <a:rPr lang="pl-PL" sz="2200" dirty="0" smtClean="0">
                <a:solidFill>
                  <a:prstClr val="black"/>
                </a:solidFill>
              </a:rPr>
              <a:t>decyzji;</a:t>
            </a:r>
          </a:p>
          <a:p>
            <a:pPr lvl="1">
              <a:buFont typeface="Wingdings" panose="05000000000000000000" pitchFamily="2" charset="2"/>
              <a:buChar char="§"/>
              <a:defRPr/>
            </a:pPr>
            <a:r>
              <a:rPr lang="pl-PL" sz="2200" dirty="0" smtClean="0">
                <a:solidFill>
                  <a:prstClr val="black"/>
                </a:solidFill>
              </a:rPr>
              <a:t>ma się odbywać </a:t>
            </a:r>
            <a:r>
              <a:rPr lang="pl-PL" sz="2200" dirty="0">
                <a:solidFill>
                  <a:prstClr val="black"/>
                </a:solidFill>
              </a:rPr>
              <a:t>na podstawie zintegrowanych </a:t>
            </a:r>
            <a:r>
              <a:rPr lang="pl-PL" sz="2200" dirty="0" smtClean="0">
                <a:solidFill>
                  <a:prstClr val="black"/>
                </a:solidFill>
              </a:rPr>
              <a:t>strategii;</a:t>
            </a:r>
          </a:p>
          <a:p>
            <a:pPr lvl="1">
              <a:buFont typeface="Wingdings" panose="05000000000000000000" pitchFamily="2" charset="2"/>
              <a:buChar char="§"/>
              <a:defRPr/>
            </a:pPr>
            <a:r>
              <a:rPr lang="pl-PL" sz="2200" dirty="0" smtClean="0">
                <a:solidFill>
                  <a:prstClr val="black"/>
                </a:solidFill>
              </a:rPr>
              <a:t>ma wspierać </a:t>
            </a:r>
            <a:r>
              <a:rPr lang="pl-PL" sz="2200" dirty="0">
                <a:solidFill>
                  <a:prstClr val="black"/>
                </a:solidFill>
              </a:rPr>
              <a:t>tworzenie sieci kontaktów, innowacyjne elementy w kontekście lokalnym i w stosownych przypadkach współpracę z innymi podmiotami </a:t>
            </a:r>
            <a:r>
              <a:rPr lang="pl-PL" sz="2200" dirty="0" smtClean="0">
                <a:solidFill>
                  <a:prstClr val="black"/>
                </a:solidFill>
              </a:rPr>
              <a:t>terytorialnymi.</a:t>
            </a:r>
          </a:p>
          <a:p>
            <a:pPr marL="0" indent="0" algn="just">
              <a:spcBef>
                <a:spcPts val="600"/>
              </a:spcBef>
              <a:buClr>
                <a:srgbClr val="4C6947"/>
              </a:buClr>
              <a:buSzPct val="80000"/>
              <a:buNone/>
              <a:defRPr/>
            </a:pPr>
            <a:endParaRPr lang="pl-PL" sz="2700" dirty="0" smtClean="0">
              <a:solidFill>
                <a:prstClr val="black"/>
              </a:solidFill>
            </a:endParaRPr>
          </a:p>
          <a:p>
            <a:pPr marL="82296" algn="just">
              <a:spcBef>
                <a:spcPts val="600"/>
              </a:spcBef>
              <a:buClr>
                <a:srgbClr val="4C6947"/>
              </a:buClr>
              <a:buSzPct val="80000"/>
              <a:defRPr/>
            </a:pPr>
            <a:endParaRPr lang="pl-PL" sz="2700" dirty="0">
              <a:solidFill>
                <a:prstClr val="black"/>
              </a:solidFill>
            </a:endParaRPr>
          </a:p>
          <a:p>
            <a:pPr marL="0" indent="0">
              <a:buNone/>
            </a:pPr>
            <a:endParaRPr lang="pl-PL" dirty="0"/>
          </a:p>
        </p:txBody>
      </p:sp>
    </p:spTree>
    <p:extLst>
      <p:ext uri="{BB962C8B-B14F-4D97-AF65-F5344CB8AC3E}">
        <p14:creationId xmlns:p14="http://schemas.microsoft.com/office/powerpoint/2010/main" val="2466255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1196080" y="404664"/>
            <a:ext cx="7858180" cy="837306"/>
          </a:xfrm>
        </p:spPr>
        <p:txBody>
          <a:bodyPr>
            <a:normAutofit fontScale="90000"/>
          </a:bodyPr>
          <a:lstStyle/>
          <a:p>
            <a:r>
              <a:rPr lang="pl-PL" dirty="0" smtClean="0"/>
              <a:t>Rozwój lokalny kierowany przez społeczność (art. 25)</a:t>
            </a:r>
            <a:endParaRPr lang="pl-PL" dirty="0"/>
          </a:p>
        </p:txBody>
      </p:sp>
      <p:sp>
        <p:nvSpPr>
          <p:cNvPr id="5" name="Symbol zastępczy zawartości 4"/>
          <p:cNvSpPr>
            <a:spLocks noGrp="1"/>
          </p:cNvSpPr>
          <p:nvPr>
            <p:ph idx="1"/>
          </p:nvPr>
        </p:nvSpPr>
        <p:spPr/>
        <p:txBody>
          <a:bodyPr>
            <a:normAutofit fontScale="92500" lnSpcReduction="20000"/>
          </a:bodyPr>
          <a:lstStyle/>
          <a:p>
            <a:pPr marL="196596" indent="-457200" algn="just">
              <a:spcBef>
                <a:spcPts val="600"/>
              </a:spcBef>
              <a:buClr>
                <a:srgbClr val="4C6947"/>
              </a:buClr>
              <a:buSzPct val="80000"/>
              <a:buFont typeface="Wingdings" panose="05000000000000000000" pitchFamily="2" charset="2"/>
              <a:buChar char="Ø"/>
              <a:defRPr/>
            </a:pPr>
            <a:r>
              <a:rPr lang="pl-PL" sz="2700" dirty="0" smtClean="0">
                <a:solidFill>
                  <a:prstClr val="black"/>
                </a:solidFill>
              </a:rPr>
              <a:t>W przypadku wielofunduszowego RLKS</a:t>
            </a:r>
            <a:endParaRPr lang="pl-PL" dirty="0">
              <a:solidFill>
                <a:prstClr val="black"/>
              </a:solidFill>
            </a:endParaRPr>
          </a:p>
          <a:p>
            <a:pPr lvl="1">
              <a:buFont typeface="Wingdings" panose="05000000000000000000" pitchFamily="2" charset="2"/>
              <a:buChar char="§"/>
              <a:defRPr/>
            </a:pPr>
            <a:r>
              <a:rPr lang="pl-PL" sz="2200" dirty="0" smtClean="0">
                <a:solidFill>
                  <a:prstClr val="black"/>
                </a:solidFill>
              </a:rPr>
              <a:t>właściwe </a:t>
            </a:r>
            <a:r>
              <a:rPr lang="pl-PL" sz="2200" dirty="0">
                <a:solidFill>
                  <a:prstClr val="black"/>
                </a:solidFill>
              </a:rPr>
              <a:t>instytucje zarządzające organizują wspólny proces zaproszenia do wyboru </a:t>
            </a:r>
            <a:r>
              <a:rPr lang="pl-PL" sz="2200" dirty="0" smtClean="0">
                <a:solidFill>
                  <a:prstClr val="black"/>
                </a:solidFill>
              </a:rPr>
              <a:t>strategii </a:t>
            </a:r>
            <a:r>
              <a:rPr lang="pl-PL" sz="2200" dirty="0">
                <a:solidFill>
                  <a:prstClr val="black"/>
                </a:solidFill>
              </a:rPr>
              <a:t>i powołują wspólny komitet dla wszystkich funduszy, których to dotyczy, w celu monitorowania wdrażania tych </a:t>
            </a:r>
            <a:r>
              <a:rPr lang="pl-PL" sz="2200" dirty="0" smtClean="0">
                <a:solidFill>
                  <a:prstClr val="black"/>
                </a:solidFill>
              </a:rPr>
              <a:t>strategii;</a:t>
            </a:r>
            <a:endParaRPr lang="pl-PL" sz="2200" dirty="0">
              <a:solidFill>
                <a:prstClr val="black"/>
              </a:solidFill>
            </a:endParaRPr>
          </a:p>
          <a:p>
            <a:pPr lvl="1">
              <a:buFont typeface="Wingdings" panose="05000000000000000000" pitchFamily="2" charset="2"/>
              <a:buChar char="§"/>
              <a:defRPr/>
            </a:pPr>
            <a:r>
              <a:rPr lang="pl-PL" sz="2200" dirty="0">
                <a:solidFill>
                  <a:prstClr val="black"/>
                </a:solidFill>
              </a:rPr>
              <a:t>w</a:t>
            </a:r>
            <a:r>
              <a:rPr lang="pl-PL" sz="2200" dirty="0" smtClean="0">
                <a:solidFill>
                  <a:prstClr val="black"/>
                </a:solidFill>
              </a:rPr>
              <a:t>łaściwe </a:t>
            </a:r>
            <a:r>
              <a:rPr lang="pl-PL" sz="2200" dirty="0">
                <a:solidFill>
                  <a:prstClr val="black"/>
                </a:solidFill>
              </a:rPr>
              <a:t>instytucje zarządzające mogą wybrać jeden </a:t>
            </a:r>
            <a:r>
              <a:rPr lang="pl-PL" sz="2200" dirty="0" smtClean="0">
                <a:solidFill>
                  <a:prstClr val="black"/>
                </a:solidFill>
              </a:rPr>
              <a:t>z funduszy </a:t>
            </a:r>
            <a:r>
              <a:rPr lang="pl-PL" sz="2200" dirty="0">
                <a:solidFill>
                  <a:prstClr val="black"/>
                </a:solidFill>
              </a:rPr>
              <a:t>w celu pokrycia wszystkich kosztów przygotowania, zarządzania i kosztów </a:t>
            </a:r>
            <a:r>
              <a:rPr lang="pl-PL" sz="2200" dirty="0" smtClean="0">
                <a:solidFill>
                  <a:prstClr val="black"/>
                </a:solidFill>
              </a:rPr>
              <a:t>aktywizacji związanych z takimi strategiami;</a:t>
            </a:r>
          </a:p>
          <a:p>
            <a:pPr lvl="1">
              <a:buFont typeface="Wingdings" panose="05000000000000000000" pitchFamily="2" charset="2"/>
              <a:buChar char="§"/>
              <a:defRPr/>
            </a:pPr>
            <a:r>
              <a:rPr lang="pl-PL" sz="2200" dirty="0" smtClean="0">
                <a:solidFill>
                  <a:prstClr val="black"/>
                </a:solidFill>
              </a:rPr>
              <a:t>właściwe </a:t>
            </a:r>
            <a:r>
              <a:rPr lang="pl-PL" sz="2200" dirty="0">
                <a:solidFill>
                  <a:prstClr val="black"/>
                </a:solidFill>
              </a:rPr>
              <a:t>instytucje zarządzające mogą wyznaczyć jeden </a:t>
            </a:r>
            <a:r>
              <a:rPr lang="pl-PL" sz="2200" dirty="0" smtClean="0">
                <a:solidFill>
                  <a:prstClr val="black"/>
                </a:solidFill>
              </a:rPr>
              <a:t>z funduszy, </a:t>
            </a:r>
            <a:r>
              <a:rPr lang="pl-PL" sz="2200" dirty="0">
                <a:solidFill>
                  <a:prstClr val="black"/>
                </a:solidFill>
              </a:rPr>
              <a:t>jako fundusz </a:t>
            </a:r>
            <a:r>
              <a:rPr lang="pl-PL" sz="2200" dirty="0" smtClean="0">
                <a:solidFill>
                  <a:prstClr val="black"/>
                </a:solidFill>
              </a:rPr>
              <a:t>główny, którego przepisy mają zastosowanie do strategii. </a:t>
            </a:r>
            <a:r>
              <a:rPr lang="pl-PL" sz="2200" dirty="0">
                <a:solidFill>
                  <a:prstClr val="black"/>
                </a:solidFill>
              </a:rPr>
              <a:t>Instytucje odpowiedzialne za pozostałe fundusze postępują zgodnie z decyzjami i kontrolami zarządczymi, które podejmuje i przeprowadza właściwa instytucja funduszu </a:t>
            </a:r>
            <a:r>
              <a:rPr lang="pl-PL" sz="2200" dirty="0" smtClean="0">
                <a:solidFill>
                  <a:prstClr val="black"/>
                </a:solidFill>
              </a:rPr>
              <a:t>głównego.</a:t>
            </a:r>
          </a:p>
          <a:p>
            <a:pPr lvl="1">
              <a:buFont typeface="Wingdings" panose="05000000000000000000" pitchFamily="2" charset="2"/>
              <a:buChar char="§"/>
              <a:defRPr/>
            </a:pPr>
            <a:r>
              <a:rPr lang="pl-PL" sz="2200" b="1" dirty="0">
                <a:solidFill>
                  <a:srgbClr val="00B050"/>
                </a:solidFill>
              </a:rPr>
              <a:t>W przypadku gdy </a:t>
            </a:r>
            <a:r>
              <a:rPr lang="pl-PL" sz="2200" b="1" dirty="0" smtClean="0">
                <a:solidFill>
                  <a:srgbClr val="00B050"/>
                </a:solidFill>
              </a:rPr>
              <a:t>EFRROW </a:t>
            </a:r>
            <a:r>
              <a:rPr lang="pl-PL" sz="2200" b="1" dirty="0">
                <a:solidFill>
                  <a:srgbClr val="00B050"/>
                </a:solidFill>
              </a:rPr>
              <a:t>wspiera </a:t>
            </a:r>
            <a:r>
              <a:rPr lang="pl-PL" sz="2200" b="1" dirty="0" smtClean="0">
                <a:solidFill>
                  <a:srgbClr val="00B050"/>
                </a:solidFill>
              </a:rPr>
              <a:t>strategie za </a:t>
            </a:r>
            <a:r>
              <a:rPr lang="pl-PL" sz="2200" b="1" dirty="0">
                <a:solidFill>
                  <a:srgbClr val="00B050"/>
                </a:solidFill>
              </a:rPr>
              <a:t>pośrednictwem LEADER, zgodnie z art. [71] rozporządzenia [plan WPR], ust. 3-6 stosuje się również do EFRROW i do </a:t>
            </a:r>
            <a:r>
              <a:rPr lang="pl-PL" sz="2200" b="1" dirty="0" smtClean="0">
                <a:solidFill>
                  <a:srgbClr val="00B050"/>
                </a:solidFill>
              </a:rPr>
              <a:t>odpowiednich władzy </a:t>
            </a:r>
            <a:r>
              <a:rPr lang="pl-PL" sz="2200" b="1" dirty="0">
                <a:solidFill>
                  <a:srgbClr val="00B050"/>
                </a:solidFill>
              </a:rPr>
              <a:t>programu.</a:t>
            </a:r>
            <a:endParaRPr lang="pl-PL" sz="2200" b="1" dirty="0" smtClean="0">
              <a:solidFill>
                <a:srgbClr val="00B050"/>
              </a:solidFill>
            </a:endParaRPr>
          </a:p>
          <a:p>
            <a:pPr marL="0" indent="0" algn="just">
              <a:spcBef>
                <a:spcPts val="600"/>
              </a:spcBef>
              <a:buClr>
                <a:srgbClr val="4C6947"/>
              </a:buClr>
              <a:buSzPct val="80000"/>
              <a:buNone/>
              <a:defRPr/>
            </a:pPr>
            <a:endParaRPr lang="pl-PL" sz="2700" dirty="0" smtClean="0">
              <a:solidFill>
                <a:prstClr val="black"/>
              </a:solidFill>
            </a:endParaRPr>
          </a:p>
          <a:p>
            <a:pPr marL="82296" algn="just">
              <a:spcBef>
                <a:spcPts val="600"/>
              </a:spcBef>
              <a:buClr>
                <a:srgbClr val="4C6947"/>
              </a:buClr>
              <a:buSzPct val="80000"/>
              <a:defRPr/>
            </a:pPr>
            <a:endParaRPr lang="pl-PL" sz="2700" dirty="0">
              <a:solidFill>
                <a:prstClr val="black"/>
              </a:solidFill>
            </a:endParaRPr>
          </a:p>
          <a:p>
            <a:pPr marL="0" indent="0">
              <a:buNone/>
            </a:pPr>
            <a:endParaRPr lang="pl-PL" dirty="0"/>
          </a:p>
        </p:txBody>
      </p:sp>
    </p:spTree>
    <p:extLst>
      <p:ext uri="{BB962C8B-B14F-4D97-AF65-F5344CB8AC3E}">
        <p14:creationId xmlns:p14="http://schemas.microsoft.com/office/powerpoint/2010/main" val="313944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1196080" y="404664"/>
            <a:ext cx="7858180" cy="837306"/>
          </a:xfrm>
        </p:spPr>
        <p:txBody>
          <a:bodyPr>
            <a:normAutofit fontScale="90000"/>
          </a:bodyPr>
          <a:lstStyle/>
          <a:p>
            <a:r>
              <a:rPr lang="pl-PL" dirty="0" smtClean="0"/>
              <a:t>Strategie rozwoju lokalnego kierowanego przez społeczność (art. 26)</a:t>
            </a:r>
            <a:endParaRPr lang="pl-PL" dirty="0"/>
          </a:p>
        </p:txBody>
      </p:sp>
      <p:sp>
        <p:nvSpPr>
          <p:cNvPr id="5" name="Symbol zastępczy zawartości 4"/>
          <p:cNvSpPr>
            <a:spLocks noGrp="1"/>
          </p:cNvSpPr>
          <p:nvPr>
            <p:ph idx="1"/>
          </p:nvPr>
        </p:nvSpPr>
        <p:spPr/>
        <p:txBody>
          <a:bodyPr>
            <a:normAutofit/>
          </a:bodyPr>
          <a:lstStyle/>
          <a:p>
            <a:pPr marL="196596" indent="-457200" algn="just">
              <a:spcBef>
                <a:spcPts val="600"/>
              </a:spcBef>
              <a:buClr>
                <a:srgbClr val="4C6947"/>
              </a:buClr>
              <a:buSzPct val="80000"/>
              <a:buFont typeface="Wingdings" panose="05000000000000000000" pitchFamily="2" charset="2"/>
              <a:buChar char="Ø"/>
              <a:defRPr/>
            </a:pPr>
            <a:r>
              <a:rPr lang="pl-PL" sz="2700" dirty="0" smtClean="0">
                <a:solidFill>
                  <a:prstClr val="black"/>
                </a:solidFill>
              </a:rPr>
              <a:t>Wybór LSR</a:t>
            </a:r>
            <a:endParaRPr lang="pl-PL" dirty="0">
              <a:solidFill>
                <a:prstClr val="black"/>
              </a:solidFill>
            </a:endParaRPr>
          </a:p>
          <a:p>
            <a:pPr lvl="1">
              <a:buFont typeface="Wingdings" panose="05000000000000000000" pitchFamily="2" charset="2"/>
              <a:buChar char="§"/>
              <a:defRPr/>
            </a:pPr>
            <a:r>
              <a:rPr lang="pl-PL" sz="2200" dirty="0" smtClean="0">
                <a:solidFill>
                  <a:prstClr val="black"/>
                </a:solidFill>
              </a:rPr>
              <a:t>instytucje </a:t>
            </a:r>
            <a:r>
              <a:rPr lang="pl-PL" sz="2200" dirty="0">
                <a:solidFill>
                  <a:prstClr val="black"/>
                </a:solidFill>
              </a:rPr>
              <a:t>zarządzające określają kryteria wyboru </a:t>
            </a:r>
            <a:r>
              <a:rPr lang="pl-PL" sz="2200" dirty="0" smtClean="0">
                <a:solidFill>
                  <a:prstClr val="black"/>
                </a:solidFill>
              </a:rPr>
              <a:t>LSR, </a:t>
            </a:r>
            <a:r>
              <a:rPr lang="pl-PL" sz="2200" dirty="0">
                <a:solidFill>
                  <a:prstClr val="black"/>
                </a:solidFill>
              </a:rPr>
              <a:t>powołują komitet odpowiedzialny za </a:t>
            </a:r>
            <a:r>
              <a:rPr lang="pl-PL" sz="2200" dirty="0" smtClean="0">
                <a:solidFill>
                  <a:prstClr val="black"/>
                </a:solidFill>
              </a:rPr>
              <a:t>wybór i </a:t>
            </a:r>
            <a:r>
              <a:rPr lang="pl-PL" sz="2200" dirty="0">
                <a:solidFill>
                  <a:prstClr val="black"/>
                </a:solidFill>
              </a:rPr>
              <a:t>zatwierdzają strategie wybrane </a:t>
            </a:r>
            <a:r>
              <a:rPr lang="pl-PL" sz="2200" dirty="0" smtClean="0">
                <a:solidFill>
                  <a:prstClr val="black"/>
                </a:solidFill>
              </a:rPr>
              <a:t>przez </a:t>
            </a:r>
            <a:r>
              <a:rPr lang="pl-PL" sz="2200" dirty="0">
                <a:solidFill>
                  <a:prstClr val="black"/>
                </a:solidFill>
              </a:rPr>
              <a:t>ten </a:t>
            </a:r>
            <a:r>
              <a:rPr lang="pl-PL" sz="2200" dirty="0" smtClean="0">
                <a:solidFill>
                  <a:prstClr val="black"/>
                </a:solidFill>
              </a:rPr>
              <a:t>komitet;</a:t>
            </a:r>
            <a:endParaRPr lang="pl-PL" sz="2200" dirty="0">
              <a:solidFill>
                <a:prstClr val="black"/>
              </a:solidFill>
            </a:endParaRPr>
          </a:p>
          <a:p>
            <a:pPr lvl="1">
              <a:buFont typeface="Wingdings" panose="05000000000000000000" pitchFamily="2" charset="2"/>
              <a:buChar char="§"/>
              <a:defRPr/>
            </a:pPr>
            <a:r>
              <a:rPr lang="pl-PL" sz="2200" dirty="0" smtClean="0">
                <a:solidFill>
                  <a:prstClr val="black"/>
                </a:solidFill>
              </a:rPr>
              <a:t>instytucje </a:t>
            </a:r>
            <a:r>
              <a:rPr lang="pl-PL" sz="2200" dirty="0">
                <a:solidFill>
                  <a:prstClr val="black"/>
                </a:solidFill>
              </a:rPr>
              <a:t>zarządzające dokonują pierwszej rundy wyboru strategii i dopilnowują, aby wybrane </a:t>
            </a:r>
            <a:r>
              <a:rPr lang="pl-PL" sz="2200" dirty="0" smtClean="0">
                <a:solidFill>
                  <a:prstClr val="black"/>
                </a:solidFill>
              </a:rPr>
              <a:t>LGD mogły </a:t>
            </a:r>
            <a:r>
              <a:rPr lang="pl-PL" sz="2200" dirty="0">
                <a:solidFill>
                  <a:prstClr val="black"/>
                </a:solidFill>
              </a:rPr>
              <a:t>wypełnić przypisane im zadania </a:t>
            </a:r>
            <a:r>
              <a:rPr lang="pl-PL" sz="2200" dirty="0" smtClean="0">
                <a:solidFill>
                  <a:prstClr val="black"/>
                </a:solidFill>
              </a:rPr>
              <a:t>w </a:t>
            </a:r>
            <a:r>
              <a:rPr lang="pl-PL" sz="2200" dirty="0">
                <a:solidFill>
                  <a:prstClr val="black"/>
                </a:solidFill>
              </a:rPr>
              <a:t>terminie 12 miesięcy od daty zatwierdzenia odnośnego programu lub, w przypadku strategii wspieranych z więcej niż jednego funduszu, w terminie </a:t>
            </a:r>
            <a:r>
              <a:rPr lang="pl-PL" sz="2200" strike="sngStrike" dirty="0">
                <a:solidFill>
                  <a:srgbClr val="FF0000"/>
                </a:solidFill>
              </a:rPr>
              <a:t>12</a:t>
            </a:r>
            <a:r>
              <a:rPr lang="pl-PL" sz="2200" dirty="0">
                <a:solidFill>
                  <a:prstClr val="black"/>
                </a:solidFill>
              </a:rPr>
              <a:t> </a:t>
            </a:r>
            <a:r>
              <a:rPr lang="pl-PL" sz="2200" b="1" u="sng" dirty="0" smtClean="0">
                <a:solidFill>
                  <a:srgbClr val="00B050"/>
                </a:solidFill>
              </a:rPr>
              <a:t>18 </a:t>
            </a:r>
            <a:r>
              <a:rPr lang="pl-PL" sz="2200" dirty="0" smtClean="0">
                <a:solidFill>
                  <a:prstClr val="black"/>
                </a:solidFill>
              </a:rPr>
              <a:t>miesięcy </a:t>
            </a:r>
            <a:r>
              <a:rPr lang="pl-PL" sz="2200" dirty="0">
                <a:solidFill>
                  <a:prstClr val="black"/>
                </a:solidFill>
              </a:rPr>
              <a:t>od daty zatwierdzenia ostatniego odnośnego </a:t>
            </a:r>
            <a:r>
              <a:rPr lang="pl-PL" sz="2200" dirty="0" smtClean="0">
                <a:solidFill>
                  <a:prstClr val="black"/>
                </a:solidFill>
              </a:rPr>
              <a:t>programu;</a:t>
            </a:r>
            <a:endParaRPr lang="pl-PL" sz="2200" dirty="0">
              <a:solidFill>
                <a:prstClr val="black"/>
              </a:solidFill>
            </a:endParaRPr>
          </a:p>
          <a:p>
            <a:pPr marL="0" indent="0" algn="just">
              <a:spcBef>
                <a:spcPts val="600"/>
              </a:spcBef>
              <a:buClr>
                <a:srgbClr val="4C6947"/>
              </a:buClr>
              <a:buSzPct val="80000"/>
              <a:buNone/>
              <a:defRPr/>
            </a:pPr>
            <a:endParaRPr lang="pl-PL" sz="2700" dirty="0">
              <a:solidFill>
                <a:prstClr val="black"/>
              </a:solidFill>
            </a:endParaRPr>
          </a:p>
          <a:p>
            <a:pPr marL="0" indent="0">
              <a:buNone/>
            </a:pPr>
            <a:endParaRPr lang="pl-PL" dirty="0"/>
          </a:p>
        </p:txBody>
      </p:sp>
    </p:spTree>
    <p:extLst>
      <p:ext uri="{BB962C8B-B14F-4D97-AF65-F5344CB8AC3E}">
        <p14:creationId xmlns:p14="http://schemas.microsoft.com/office/powerpoint/2010/main" val="1778108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1196080" y="404664"/>
            <a:ext cx="7858180" cy="837306"/>
          </a:xfrm>
        </p:spPr>
        <p:txBody>
          <a:bodyPr>
            <a:normAutofit/>
          </a:bodyPr>
          <a:lstStyle/>
          <a:p>
            <a:r>
              <a:rPr lang="pl-PL" dirty="0" smtClean="0"/>
              <a:t>Lokalne grupy działania (art. 27)</a:t>
            </a:r>
            <a:endParaRPr lang="pl-PL" dirty="0"/>
          </a:p>
        </p:txBody>
      </p:sp>
      <p:sp>
        <p:nvSpPr>
          <p:cNvPr id="5" name="Symbol zastępczy zawartości 4"/>
          <p:cNvSpPr>
            <a:spLocks noGrp="1"/>
          </p:cNvSpPr>
          <p:nvPr>
            <p:ph idx="1"/>
          </p:nvPr>
        </p:nvSpPr>
        <p:spPr/>
        <p:txBody>
          <a:bodyPr>
            <a:normAutofit fontScale="70000" lnSpcReduction="20000"/>
          </a:bodyPr>
          <a:lstStyle/>
          <a:p>
            <a:pPr marL="196596" indent="-457200" algn="just">
              <a:spcBef>
                <a:spcPts val="600"/>
              </a:spcBef>
              <a:buClr>
                <a:srgbClr val="4C6947"/>
              </a:buClr>
              <a:buSzPct val="80000"/>
              <a:buFont typeface="Wingdings" panose="05000000000000000000" pitchFamily="2" charset="2"/>
              <a:buChar char="Ø"/>
              <a:defRPr/>
            </a:pPr>
            <a:r>
              <a:rPr lang="pl-PL" sz="2600" dirty="0" smtClean="0">
                <a:solidFill>
                  <a:prstClr val="black"/>
                </a:solidFill>
              </a:rPr>
              <a:t>Zadania LGD</a:t>
            </a:r>
            <a:endParaRPr lang="pl-PL" sz="2600" dirty="0">
              <a:solidFill>
                <a:prstClr val="black"/>
              </a:solidFill>
            </a:endParaRPr>
          </a:p>
          <a:p>
            <a:pPr lvl="1">
              <a:buFont typeface="Wingdings" panose="05000000000000000000" pitchFamily="2" charset="2"/>
              <a:buChar char="§"/>
              <a:defRPr/>
            </a:pPr>
            <a:r>
              <a:rPr lang="pl-PL" sz="2600" dirty="0" smtClean="0">
                <a:solidFill>
                  <a:prstClr val="black"/>
                </a:solidFill>
              </a:rPr>
              <a:t>rozwijanie </a:t>
            </a:r>
            <a:r>
              <a:rPr lang="pl-PL" sz="2600" dirty="0">
                <a:solidFill>
                  <a:prstClr val="black"/>
                </a:solidFill>
              </a:rPr>
              <a:t>zdolności podmiotów lokalnych do opracowywania i wdrażania operacji;</a:t>
            </a:r>
          </a:p>
          <a:p>
            <a:pPr lvl="1">
              <a:buFont typeface="Wingdings" panose="05000000000000000000" pitchFamily="2" charset="2"/>
              <a:buChar char="§"/>
              <a:defRPr/>
            </a:pPr>
            <a:r>
              <a:rPr lang="pl-PL" sz="2600" dirty="0" smtClean="0">
                <a:solidFill>
                  <a:prstClr val="black"/>
                </a:solidFill>
              </a:rPr>
              <a:t>opracowanie </a:t>
            </a:r>
            <a:r>
              <a:rPr lang="pl-PL" sz="2600" dirty="0">
                <a:solidFill>
                  <a:prstClr val="black"/>
                </a:solidFill>
              </a:rPr>
              <a:t>niedyskryminującej i przejrzystej procedury wyboru oraz kryteriów, które pozwalają uniknąć konfliktu interesów i zapewniają, aby żadna pojedyncza grupa interesu nie kontrolowała decyzji w sprawie wyboru;</a:t>
            </a:r>
          </a:p>
          <a:p>
            <a:pPr lvl="1">
              <a:buFont typeface="Wingdings" panose="05000000000000000000" pitchFamily="2" charset="2"/>
              <a:buChar char="§"/>
              <a:defRPr/>
            </a:pPr>
            <a:r>
              <a:rPr lang="pl-PL" sz="2600" dirty="0" smtClean="0">
                <a:solidFill>
                  <a:prstClr val="black"/>
                </a:solidFill>
              </a:rPr>
              <a:t>opracowanie </a:t>
            </a:r>
            <a:r>
              <a:rPr lang="pl-PL" sz="2600" dirty="0">
                <a:solidFill>
                  <a:prstClr val="black"/>
                </a:solidFill>
              </a:rPr>
              <a:t>i publikowanie zaproszeń do składania wniosków;</a:t>
            </a:r>
          </a:p>
          <a:p>
            <a:pPr lvl="1">
              <a:buFont typeface="Wingdings" panose="05000000000000000000" pitchFamily="2" charset="2"/>
              <a:buChar char="§"/>
              <a:defRPr/>
            </a:pPr>
            <a:r>
              <a:rPr lang="pl-PL" sz="2600" dirty="0" smtClean="0">
                <a:solidFill>
                  <a:prstClr val="black"/>
                </a:solidFill>
              </a:rPr>
              <a:t>wybór </a:t>
            </a:r>
            <a:r>
              <a:rPr lang="pl-PL" sz="2600" dirty="0">
                <a:solidFill>
                  <a:prstClr val="black"/>
                </a:solidFill>
              </a:rPr>
              <a:t>operacji i </a:t>
            </a:r>
            <a:r>
              <a:rPr lang="pl-PL" sz="2600" strike="sngStrike" dirty="0" smtClean="0">
                <a:solidFill>
                  <a:srgbClr val="FF0000"/>
                </a:solidFill>
              </a:rPr>
              <a:t>ustalanie</a:t>
            </a:r>
            <a:r>
              <a:rPr lang="pl-PL" sz="2600" dirty="0" smtClean="0">
                <a:solidFill>
                  <a:prstClr val="black"/>
                </a:solidFill>
              </a:rPr>
              <a:t> </a:t>
            </a:r>
            <a:r>
              <a:rPr lang="pl-PL" sz="2600" b="1" u="sng" dirty="0" smtClean="0">
                <a:solidFill>
                  <a:srgbClr val="00B050"/>
                </a:solidFill>
              </a:rPr>
              <a:t>proponowanie</a:t>
            </a:r>
            <a:r>
              <a:rPr lang="pl-PL" sz="2600" dirty="0" smtClean="0">
                <a:solidFill>
                  <a:prstClr val="black"/>
                </a:solidFill>
              </a:rPr>
              <a:t> kwoty </a:t>
            </a:r>
            <a:r>
              <a:rPr lang="pl-PL" sz="2600" dirty="0">
                <a:solidFill>
                  <a:prstClr val="black"/>
                </a:solidFill>
              </a:rPr>
              <a:t>wsparcia oraz przedstawianie wniosków podmiotowi odpowiedzialnemu za ostateczną weryfikację kwalifikowalności przed ich zatwierdzeniem;</a:t>
            </a:r>
          </a:p>
          <a:p>
            <a:pPr lvl="1">
              <a:buFont typeface="Wingdings" panose="05000000000000000000" pitchFamily="2" charset="2"/>
              <a:buChar char="§"/>
              <a:defRPr/>
            </a:pPr>
            <a:r>
              <a:rPr lang="pl-PL" sz="2600" dirty="0" smtClean="0">
                <a:solidFill>
                  <a:prstClr val="black"/>
                </a:solidFill>
              </a:rPr>
              <a:t>monitorowanie </a:t>
            </a:r>
            <a:r>
              <a:rPr lang="pl-PL" sz="2600" dirty="0">
                <a:solidFill>
                  <a:prstClr val="black"/>
                </a:solidFill>
              </a:rPr>
              <a:t>postępów w osiąganiu celów wyznaczonych w strategii;</a:t>
            </a:r>
          </a:p>
          <a:p>
            <a:pPr lvl="1">
              <a:buFont typeface="Wingdings" panose="05000000000000000000" pitchFamily="2" charset="2"/>
              <a:buChar char="§"/>
              <a:defRPr/>
            </a:pPr>
            <a:r>
              <a:rPr lang="pl-PL" sz="2600" dirty="0" smtClean="0">
                <a:solidFill>
                  <a:prstClr val="black"/>
                </a:solidFill>
              </a:rPr>
              <a:t>ocena </a:t>
            </a:r>
            <a:r>
              <a:rPr lang="pl-PL" sz="2600" dirty="0">
                <a:solidFill>
                  <a:prstClr val="black"/>
                </a:solidFill>
              </a:rPr>
              <a:t>realizacji strategii</a:t>
            </a:r>
            <a:r>
              <a:rPr lang="pl-PL" sz="2600" dirty="0" smtClean="0">
                <a:solidFill>
                  <a:prstClr val="black"/>
                </a:solidFill>
              </a:rPr>
              <a:t>.</a:t>
            </a:r>
            <a:endParaRPr lang="pl-PL" sz="2600" dirty="0">
              <a:solidFill>
                <a:prstClr val="black"/>
              </a:solidFill>
            </a:endParaRPr>
          </a:p>
          <a:p>
            <a:pPr marL="196596" lvl="0" indent="-457200" algn="just">
              <a:spcBef>
                <a:spcPts val="600"/>
              </a:spcBef>
              <a:buClr>
                <a:srgbClr val="4C6947"/>
              </a:buClr>
              <a:buSzPct val="80000"/>
              <a:buFont typeface="Wingdings" panose="05000000000000000000" pitchFamily="2" charset="2"/>
              <a:buChar char="Ø"/>
              <a:defRPr/>
            </a:pPr>
            <a:r>
              <a:rPr lang="pl-PL" sz="2600" dirty="0" smtClean="0">
                <a:solidFill>
                  <a:prstClr val="black"/>
                </a:solidFill>
              </a:rPr>
              <a:t>W </a:t>
            </a:r>
            <a:r>
              <a:rPr lang="pl-PL" sz="2600" dirty="0">
                <a:solidFill>
                  <a:prstClr val="black"/>
                </a:solidFill>
              </a:rPr>
              <a:t>przypadku gdy </a:t>
            </a:r>
            <a:r>
              <a:rPr lang="pl-PL" sz="2600" dirty="0" smtClean="0">
                <a:solidFill>
                  <a:prstClr val="black"/>
                </a:solidFill>
              </a:rPr>
              <a:t>LGD </a:t>
            </a:r>
            <a:r>
              <a:rPr lang="pl-PL" sz="2600" dirty="0">
                <a:solidFill>
                  <a:prstClr val="black"/>
                </a:solidFill>
              </a:rPr>
              <a:t>wykonują </a:t>
            </a:r>
            <a:r>
              <a:rPr lang="pl-PL" sz="2600" dirty="0" smtClean="0">
                <a:solidFill>
                  <a:prstClr val="black"/>
                </a:solidFill>
              </a:rPr>
              <a:t>inne zadania, </a:t>
            </a:r>
            <a:r>
              <a:rPr lang="pl-PL" sz="2600" dirty="0">
                <a:solidFill>
                  <a:prstClr val="black"/>
                </a:solidFill>
              </a:rPr>
              <a:t>za które odpowiada instytucja zarządzająca </a:t>
            </a:r>
            <a:r>
              <a:rPr lang="pl-PL" sz="2600" strike="sngStrike" dirty="0">
                <a:solidFill>
                  <a:srgbClr val="FF0000"/>
                </a:solidFill>
              </a:rPr>
              <a:t>lub agencja płatnicza</a:t>
            </a:r>
            <a:r>
              <a:rPr lang="pl-PL" sz="2600" dirty="0">
                <a:solidFill>
                  <a:prstClr val="black"/>
                </a:solidFill>
              </a:rPr>
              <a:t>, grupy te zostają wyznaczone przez instytucję zarządzającą jako instytucje pośredniczące zgodnie z przepisami dotyczącymi poszczególnych funduszy.</a:t>
            </a:r>
          </a:p>
          <a:p>
            <a:pPr marL="196596" lvl="0" indent="-457200" algn="just">
              <a:spcBef>
                <a:spcPts val="600"/>
              </a:spcBef>
              <a:buClr>
                <a:srgbClr val="4C6947"/>
              </a:buClr>
              <a:buSzPct val="80000"/>
              <a:buFont typeface="Wingdings" panose="05000000000000000000" pitchFamily="2" charset="2"/>
              <a:buChar char="Ø"/>
              <a:defRPr/>
            </a:pPr>
            <a:r>
              <a:rPr lang="pl-PL" sz="2600" dirty="0" smtClean="0">
                <a:solidFill>
                  <a:prstClr val="black"/>
                </a:solidFill>
              </a:rPr>
              <a:t>LGD </a:t>
            </a:r>
            <a:r>
              <a:rPr lang="pl-PL" sz="2600" dirty="0">
                <a:solidFill>
                  <a:prstClr val="black"/>
                </a:solidFill>
              </a:rPr>
              <a:t>może być beneficjentem i może wdrażać operacje zgodnie ze strategią.</a:t>
            </a:r>
          </a:p>
          <a:p>
            <a:pPr>
              <a:buFont typeface="Wingdings" panose="05000000000000000000" pitchFamily="2" charset="2"/>
              <a:buChar char="Ø"/>
            </a:pPr>
            <a:endParaRPr lang="pl-PL" dirty="0"/>
          </a:p>
        </p:txBody>
      </p:sp>
    </p:spTree>
    <p:extLst>
      <p:ext uri="{BB962C8B-B14F-4D97-AF65-F5344CB8AC3E}">
        <p14:creationId xmlns:p14="http://schemas.microsoft.com/office/powerpoint/2010/main" val="2724679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87624" y="1772816"/>
            <a:ext cx="7678636" cy="4752528"/>
          </a:xfrm>
        </p:spPr>
        <p:txBody>
          <a:bodyPr>
            <a:noAutofit/>
          </a:bodyPr>
          <a:lstStyle/>
          <a:p>
            <a:pPr algn="just">
              <a:buFont typeface="Wingdings" panose="05000000000000000000" pitchFamily="2" charset="2"/>
              <a:buChar char="Ø"/>
            </a:pPr>
            <a:r>
              <a:rPr lang="pl-PL" sz="2600" dirty="0" smtClean="0"/>
              <a:t>Niejasna relacja pomiędzy projektem rozporządzenia </a:t>
            </a:r>
            <a:br>
              <a:rPr lang="pl-PL" sz="2600" dirty="0" smtClean="0"/>
            </a:br>
            <a:r>
              <a:rPr lang="pl-PL" sz="2600" dirty="0" smtClean="0"/>
              <a:t>w sprawie CAP Strategic </a:t>
            </a:r>
            <a:r>
              <a:rPr lang="pl-PL" sz="2600" dirty="0" err="1" smtClean="0"/>
              <a:t>Plans</a:t>
            </a:r>
            <a:r>
              <a:rPr lang="pl-PL" sz="2600" dirty="0" smtClean="0"/>
              <a:t> (WPR) a projektem rozporządzenia w sprawie wspólnych przepisów dla funduszy strukturalnych (polityka spójności).</a:t>
            </a:r>
          </a:p>
          <a:p>
            <a:pPr algn="just">
              <a:buFont typeface="Wingdings" panose="05000000000000000000" pitchFamily="2" charset="2"/>
              <a:buChar char="Ø"/>
            </a:pPr>
            <a:r>
              <a:rPr lang="pl-PL" sz="2600" dirty="0" smtClean="0"/>
              <a:t>Niejasne czy </a:t>
            </a:r>
            <a:r>
              <a:rPr lang="pl-PL" sz="2600" dirty="0"/>
              <a:t>EFRROW może być funduszem wiodącym </a:t>
            </a:r>
            <a:r>
              <a:rPr lang="pl-PL" sz="2600" dirty="0" smtClean="0"/>
              <a:t>w </a:t>
            </a:r>
            <a:r>
              <a:rPr lang="pl-PL" sz="2600" dirty="0"/>
              <a:t>rozumieniu przepisów o CLLD. Nie jest też jasne czy EFRROW respektować będzie wybór innego funduszu (EFS+, EFRR i EFMR) na fundusz wiodący w przypadku wielofunduszowych strategii </a:t>
            </a:r>
            <a:r>
              <a:rPr lang="pl-PL" sz="2600" dirty="0" smtClean="0"/>
              <a:t>CLLD.</a:t>
            </a:r>
          </a:p>
          <a:p>
            <a:pPr marL="0" indent="0" algn="ctr">
              <a:buNone/>
            </a:pPr>
            <a:r>
              <a:rPr lang="pl-PL" sz="2600" dirty="0" smtClean="0"/>
              <a:t>Uwaga wyjaśniona (patrz </a:t>
            </a:r>
            <a:r>
              <a:rPr lang="pl-PL" sz="2600" dirty="0" smtClean="0">
                <a:solidFill>
                  <a:srgbClr val="9B3937"/>
                </a:solidFill>
              </a:rPr>
              <a:t>„nowe </a:t>
            </a:r>
            <a:r>
              <a:rPr lang="pl-PL" sz="2600" dirty="0" err="1" smtClean="0">
                <a:solidFill>
                  <a:srgbClr val="9B3937"/>
                </a:solidFill>
              </a:rPr>
              <a:t>rozp</a:t>
            </a:r>
            <a:r>
              <a:rPr lang="pl-PL" sz="2600" dirty="0" smtClean="0">
                <a:solidFill>
                  <a:srgbClr val="9B3937"/>
                </a:solidFill>
              </a:rPr>
              <a:t>. 1303”</a:t>
            </a:r>
            <a:r>
              <a:rPr lang="pl-PL" sz="2600" dirty="0" smtClean="0"/>
              <a:t>)</a:t>
            </a:r>
            <a:endParaRPr lang="pl-PL" sz="2600" dirty="0"/>
          </a:p>
        </p:txBody>
      </p:sp>
      <p:sp>
        <p:nvSpPr>
          <p:cNvPr id="4" name="Tytuł 1"/>
          <p:cNvSpPr>
            <a:spLocks noGrp="1"/>
          </p:cNvSpPr>
          <p:nvPr>
            <p:ph type="title"/>
          </p:nvPr>
        </p:nvSpPr>
        <p:spPr>
          <a:xfrm>
            <a:off x="1214414" y="71414"/>
            <a:ext cx="7858180" cy="1346224"/>
          </a:xfrm>
        </p:spPr>
        <p:txBody>
          <a:bodyPr/>
          <a:lstStyle/>
          <a:p>
            <a:r>
              <a:rPr lang="pl-PL" dirty="0">
                <a:solidFill>
                  <a:srgbClr val="00B0F0"/>
                </a:solidFill>
              </a:rPr>
              <a:t>Uwagi  zgłoszone do </a:t>
            </a:r>
            <a:br>
              <a:rPr lang="pl-PL" dirty="0">
                <a:solidFill>
                  <a:srgbClr val="00B0F0"/>
                </a:solidFill>
              </a:rPr>
            </a:br>
            <a:r>
              <a:rPr lang="pl-PL" dirty="0">
                <a:solidFill>
                  <a:srgbClr val="00B0F0"/>
                </a:solidFill>
              </a:rPr>
              <a:t>„nowego </a:t>
            </a:r>
            <a:r>
              <a:rPr lang="pl-PL" dirty="0" err="1">
                <a:solidFill>
                  <a:srgbClr val="00B0F0"/>
                </a:solidFill>
              </a:rPr>
              <a:t>rozp</a:t>
            </a:r>
            <a:r>
              <a:rPr lang="pl-PL" dirty="0">
                <a:solidFill>
                  <a:srgbClr val="00B0F0"/>
                </a:solidFill>
              </a:rPr>
              <a:t>. </a:t>
            </a:r>
            <a:r>
              <a:rPr lang="pl-PL" dirty="0" smtClean="0">
                <a:solidFill>
                  <a:srgbClr val="00B0F0"/>
                </a:solidFill>
              </a:rPr>
              <a:t>1305”</a:t>
            </a:r>
            <a:endParaRPr lang="pl-PL" dirty="0">
              <a:solidFill>
                <a:srgbClr val="00B0F0"/>
              </a:solidFill>
            </a:endParaRPr>
          </a:p>
        </p:txBody>
      </p:sp>
    </p:spTree>
    <p:extLst>
      <p:ext uri="{BB962C8B-B14F-4D97-AF65-F5344CB8AC3E}">
        <p14:creationId xmlns:p14="http://schemas.microsoft.com/office/powerpoint/2010/main" val="1940838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p:txBody>
          <a:bodyPr/>
          <a:lstStyle/>
          <a:p>
            <a:r>
              <a:rPr lang="pl-PL" dirty="0">
                <a:solidFill>
                  <a:srgbClr val="00B0F0"/>
                </a:solidFill>
              </a:rPr>
              <a:t>Uwagi  zgłoszone do </a:t>
            </a:r>
            <a:br>
              <a:rPr lang="pl-PL" dirty="0">
                <a:solidFill>
                  <a:srgbClr val="00B0F0"/>
                </a:solidFill>
              </a:rPr>
            </a:br>
            <a:r>
              <a:rPr lang="pl-PL" dirty="0">
                <a:solidFill>
                  <a:srgbClr val="00B0F0"/>
                </a:solidFill>
              </a:rPr>
              <a:t>„nowego </a:t>
            </a:r>
            <a:r>
              <a:rPr lang="pl-PL" dirty="0" err="1">
                <a:solidFill>
                  <a:srgbClr val="00B0F0"/>
                </a:solidFill>
              </a:rPr>
              <a:t>rozp</a:t>
            </a:r>
            <a:r>
              <a:rPr lang="pl-PL" dirty="0">
                <a:solidFill>
                  <a:srgbClr val="00B0F0"/>
                </a:solidFill>
              </a:rPr>
              <a:t>. 1305”</a:t>
            </a:r>
          </a:p>
        </p:txBody>
      </p:sp>
      <p:sp>
        <p:nvSpPr>
          <p:cNvPr id="3" name="Symbol zastępczy zawartości 2"/>
          <p:cNvSpPr>
            <a:spLocks noGrp="1"/>
          </p:cNvSpPr>
          <p:nvPr>
            <p:ph idx="1"/>
          </p:nvPr>
        </p:nvSpPr>
        <p:spPr>
          <a:xfrm>
            <a:off x="1187624" y="1988840"/>
            <a:ext cx="7776864" cy="4369118"/>
          </a:xfrm>
        </p:spPr>
        <p:txBody>
          <a:bodyPr>
            <a:normAutofit/>
          </a:bodyPr>
          <a:lstStyle/>
          <a:p>
            <a:pPr marL="450850" indent="-450850" algn="just">
              <a:buFont typeface="Wingdings" panose="05000000000000000000" pitchFamily="2" charset="2"/>
              <a:buChar char="Ø"/>
            </a:pPr>
            <a:r>
              <a:rPr lang="pl-PL" dirty="0" smtClean="0"/>
              <a:t>Niejasne czy definicje określone </a:t>
            </a:r>
            <a:br>
              <a:rPr lang="pl-PL" dirty="0" smtClean="0"/>
            </a:br>
            <a:r>
              <a:rPr lang="pl-PL" dirty="0" smtClean="0"/>
              <a:t>w rozporządzeniu dla polityki spójności będą miały zastosowanie do WPR </a:t>
            </a:r>
            <a:br>
              <a:rPr lang="pl-PL" dirty="0" smtClean="0"/>
            </a:br>
            <a:r>
              <a:rPr lang="pl-PL" dirty="0" smtClean="0"/>
              <a:t>w związku z tymi odesłaniami (CLLD i inne instrumenty terytorialne oraz  instrumenty finansowe).</a:t>
            </a:r>
            <a:endParaRPr lang="pl-PL" dirty="0"/>
          </a:p>
        </p:txBody>
      </p:sp>
    </p:spTree>
    <p:extLst>
      <p:ext uri="{BB962C8B-B14F-4D97-AF65-F5344CB8AC3E}">
        <p14:creationId xmlns:p14="http://schemas.microsoft.com/office/powerpoint/2010/main" val="3697892830"/>
      </p:ext>
    </p:extLst>
  </p:cSld>
  <p:clrMapOvr>
    <a:masterClrMapping/>
  </p:clrMapOvr>
  <p:timing>
    <p:tnLst>
      <p:par>
        <p:cTn id="1" dur="indefinite" restart="never" nodeType="tmRoot"/>
      </p:par>
    </p:tnLst>
  </p:timing>
</p:sld>
</file>

<file path=ppt/theme/theme1.xml><?xml version="1.0" encoding="utf-8"?>
<a:theme xmlns:a="http://schemas.openxmlformats.org/drawingml/2006/main" name="Leader">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Leader</Template>
  <TotalTime>9056</TotalTime>
  <Words>2190</Words>
  <Application>Microsoft Office PowerPoint</Application>
  <PresentationFormat>Pokaz na ekranie (4:3)</PresentationFormat>
  <Paragraphs>123</Paragraphs>
  <Slides>21</Slides>
  <Notes>6</Notes>
  <HiddenSlides>0</HiddenSlides>
  <MMClips>0</MMClips>
  <ScaleCrop>false</ScaleCrop>
  <HeadingPairs>
    <vt:vector size="4" baseType="variant">
      <vt:variant>
        <vt:lpstr>Motyw</vt:lpstr>
      </vt:variant>
      <vt:variant>
        <vt:i4>1</vt:i4>
      </vt:variant>
      <vt:variant>
        <vt:lpstr>Tytuły slajdów</vt:lpstr>
      </vt:variant>
      <vt:variant>
        <vt:i4>21</vt:i4>
      </vt:variant>
    </vt:vector>
  </HeadingPairs>
  <TitlesOfParts>
    <vt:vector size="22" baseType="lpstr">
      <vt:lpstr>Leader</vt:lpstr>
      <vt:lpstr>Informacje o pracach dotyczących okresu programowania 2021-2027 w grupach roboczych działających na poziomie europejskim</vt:lpstr>
      <vt:lpstr>„nowe rozporządzenie 1303” Projekt Rozporządzenia Parlamentu Europejskiego i Rady ustanawiającego wspólne przepisy dotyczące Europejskiego Funduszu Rozwoju Regionalnego, Europejskiego Funduszu Społecznego Plus, Funduszu Spójności i Europejskiego Funduszu Morskiego i Rybackiego,  a także przepisy finansowe na potrzeby tych funduszy oraz na potrzeby Funduszu Azylu i Migracji, Funduszu Bezpieczeństwa Wewnętrznego  i Instrumentu na rzecz Zarządzania Granicami i Wiz  „nowe rozporządzenie 1305” Projekt Rozporządzenia Parlamentu Europejskiego i Rady ustanawiającego przepisy dotyczące wsparcia na podstawie planów strategicznych sporządzanych przez państwa członkowskie w ramach wspólnej polityki rolnej (planów strategicznych WPR) i finansowanych  z Europejskiego Funduszu Rolniczego Gwarancji (EFRG) i z Europejskiego Funduszu Rolnego na rzecz Rozwoju Obszarów Wiejskich (EFRROW) oraz uchylające rozporządzenie Parlamentu Europejskiego i Rady (UE)  nr 1305/2013 i rozporządzenie Parlamentu Europejskiego i Rady (UE)  nr 1307/2013</vt:lpstr>
      <vt:lpstr>Uwagi  zgłoszone do  „nowego rozp. 1303”</vt:lpstr>
      <vt:lpstr>Rozwój lokalny kierowany przez społeczność (art. 25)</vt:lpstr>
      <vt:lpstr>Rozwój lokalny kierowany przez społeczność (art. 25)</vt:lpstr>
      <vt:lpstr>Strategie rozwoju lokalnego kierowanego przez społeczność (art. 26)</vt:lpstr>
      <vt:lpstr>Lokalne grupy działania (art. 27)</vt:lpstr>
      <vt:lpstr>Uwagi  zgłoszone do  „nowego rozp. 1305”</vt:lpstr>
      <vt:lpstr>Uwagi  zgłoszone do  „nowego rozp. 1305”</vt:lpstr>
      <vt:lpstr>Uwagi  zgłoszone do  „nowego rozp. 1305”</vt:lpstr>
      <vt:lpstr>art. 68 Inwestycje Aktualna propozycja tekstu kompromisowego</vt:lpstr>
      <vt:lpstr>art. 68 Inwestycje Aktualna propozycja tekstu kompromisowego</vt:lpstr>
      <vt:lpstr>Uwagi  zgłoszone do  „nowego rozp. 1305”</vt:lpstr>
      <vt:lpstr>art. 69 ust. 2 lit. c (Rozpoczęcie działalności przez młodych rolników i zakładanie przedsiębiorstw wiejskich)  Aktualna propozycja tekstu kompromisowego</vt:lpstr>
      <vt:lpstr>Uwagi  zgłoszone do  „nowego rozp. 1305”</vt:lpstr>
      <vt:lpstr>art. 71 Współpraca Aktualna propozycja tekstu kompromisowego</vt:lpstr>
      <vt:lpstr>Uwagi  zgłoszone do  „nowego rozp. 1305”</vt:lpstr>
      <vt:lpstr>art. 71 ust. 4 Współpraca Aktualna propozycja tekstu kompromisowego</vt:lpstr>
      <vt:lpstr>Uwagi  zgłoszone do  „nowego rozp. 1305”</vt:lpstr>
      <vt:lpstr>art. 71 ust. 5 Współpraca Aktualna propozycja tekstu kompromisowego</vt:lpstr>
      <vt:lpstr>Dziękuję za uwagę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Podejście Leader</dc:title>
  <dc:creator>ltom</dc:creator>
  <cp:lastModifiedBy>Stępień Jakub</cp:lastModifiedBy>
  <cp:revision>870</cp:revision>
  <dcterms:created xsi:type="dcterms:W3CDTF">2009-06-02T12:46:28Z</dcterms:created>
  <dcterms:modified xsi:type="dcterms:W3CDTF">2018-11-23T08:49:40Z</dcterms:modified>
</cp:coreProperties>
</file>