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581" r:id="rId2"/>
    <p:sldId id="576" r:id="rId3"/>
    <p:sldId id="578" r:id="rId4"/>
    <p:sldId id="579" r:id="rId5"/>
  </p:sldIdLst>
  <p:sldSz cx="9144000" cy="6858000" type="screen4x3"/>
  <p:notesSz cx="6797675" cy="9926638"/>
  <p:defaultTextStyle>
    <a:defPPr>
      <a:defRPr lang="pl-PL"/>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ępień Jakub" initials="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937"/>
    <a:srgbClr val="C0535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80034" autoAdjust="0"/>
  </p:normalViewPr>
  <p:slideViewPr>
    <p:cSldViewPr>
      <p:cViewPr varScale="1">
        <p:scale>
          <a:sx n="68" d="100"/>
          <a:sy n="68" d="100"/>
        </p:scale>
        <p:origin x="-90"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82"/>
    </p:cViewPr>
  </p:sorterViewPr>
  <p:notesViewPr>
    <p:cSldViewPr>
      <p:cViewPr varScale="1">
        <p:scale>
          <a:sx n="79" d="100"/>
          <a:sy n="79" d="100"/>
        </p:scale>
        <p:origin x="-392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09"/>
          </a:xfrm>
          <a:prstGeom prst="rect">
            <a:avLst/>
          </a:prstGeom>
        </p:spPr>
        <p:txBody>
          <a:bodyPr vert="horz" lIns="91440" tIns="45720" rIns="91440" bIns="45720" rtlCol="0"/>
          <a:lstStyle>
            <a:lvl1pPr algn="l">
              <a:defRPr sz="1200" b="0">
                <a:latin typeface="Arial" charset="0"/>
              </a:defRPr>
            </a:lvl1pPr>
          </a:lstStyle>
          <a:p>
            <a:pPr>
              <a:defRPr/>
            </a:pPr>
            <a:endParaRPr lang="pl-PL"/>
          </a:p>
        </p:txBody>
      </p:sp>
      <p:sp>
        <p:nvSpPr>
          <p:cNvPr id="3" name="Symbol zastępczy daty 2"/>
          <p:cNvSpPr>
            <a:spLocks noGrp="1"/>
          </p:cNvSpPr>
          <p:nvPr>
            <p:ph type="dt" sz="quarter" idx="1"/>
          </p:nvPr>
        </p:nvSpPr>
        <p:spPr>
          <a:xfrm>
            <a:off x="3851098" y="0"/>
            <a:ext cx="2944958" cy="496809"/>
          </a:xfrm>
          <a:prstGeom prst="rect">
            <a:avLst/>
          </a:prstGeom>
        </p:spPr>
        <p:txBody>
          <a:bodyPr vert="horz" lIns="91440" tIns="45720" rIns="91440" bIns="45720" rtlCol="0"/>
          <a:lstStyle>
            <a:lvl1pPr algn="r">
              <a:defRPr sz="1200" b="0">
                <a:latin typeface="Arial" charset="0"/>
              </a:defRPr>
            </a:lvl1pPr>
          </a:lstStyle>
          <a:p>
            <a:pPr>
              <a:defRPr/>
            </a:pPr>
            <a:fld id="{4C343EAC-ED66-4E31-86FF-713202AA9F04}" type="datetimeFigureOut">
              <a:rPr lang="pl-PL"/>
              <a:pPr>
                <a:defRPr/>
              </a:pPr>
              <a:t>2018-11-26</a:t>
            </a:fld>
            <a:endParaRPr lang="pl-PL"/>
          </a:p>
        </p:txBody>
      </p:sp>
      <p:sp>
        <p:nvSpPr>
          <p:cNvPr id="4" name="Symbol zastępczy stopki 3"/>
          <p:cNvSpPr>
            <a:spLocks noGrp="1"/>
          </p:cNvSpPr>
          <p:nvPr>
            <p:ph type="ftr" sz="quarter" idx="2"/>
          </p:nvPr>
        </p:nvSpPr>
        <p:spPr>
          <a:xfrm>
            <a:off x="0" y="9428242"/>
            <a:ext cx="2944958" cy="496809"/>
          </a:xfrm>
          <a:prstGeom prst="rect">
            <a:avLst/>
          </a:prstGeom>
        </p:spPr>
        <p:txBody>
          <a:bodyPr vert="horz" lIns="91440" tIns="45720" rIns="91440" bIns="45720" rtlCol="0" anchor="b"/>
          <a:lstStyle>
            <a:lvl1pPr algn="l">
              <a:defRPr sz="1200" b="0">
                <a:latin typeface="Arial" charset="0"/>
              </a:defRPr>
            </a:lvl1pPr>
          </a:lstStyle>
          <a:p>
            <a:pPr>
              <a:defRPr/>
            </a:pPr>
            <a:endParaRPr lang="pl-PL"/>
          </a:p>
        </p:txBody>
      </p:sp>
      <p:sp>
        <p:nvSpPr>
          <p:cNvPr id="5" name="Symbol zastępczy numeru slajdu 4"/>
          <p:cNvSpPr>
            <a:spLocks noGrp="1"/>
          </p:cNvSpPr>
          <p:nvPr>
            <p:ph type="sldNum" sz="quarter" idx="3"/>
          </p:nvPr>
        </p:nvSpPr>
        <p:spPr>
          <a:xfrm>
            <a:off x="3851098" y="9428242"/>
            <a:ext cx="2944958" cy="496809"/>
          </a:xfrm>
          <a:prstGeom prst="rect">
            <a:avLst/>
          </a:prstGeom>
        </p:spPr>
        <p:txBody>
          <a:bodyPr vert="horz" lIns="91440" tIns="45720" rIns="91440" bIns="45720" rtlCol="0" anchor="b"/>
          <a:lstStyle>
            <a:lvl1pPr algn="r">
              <a:defRPr sz="1200" b="0">
                <a:latin typeface="Arial" charset="0"/>
              </a:defRPr>
            </a:lvl1pPr>
          </a:lstStyle>
          <a:p>
            <a:pPr>
              <a:defRPr/>
            </a:pPr>
            <a:fld id="{E6436905-204E-4BE8-A027-980370DEB3DE}" type="slidenum">
              <a:rPr lang="pl-PL"/>
              <a:pPr>
                <a:defRPr/>
              </a:pPr>
              <a:t>‹#›</a:t>
            </a:fld>
            <a:endParaRPr lang="pl-PL"/>
          </a:p>
        </p:txBody>
      </p:sp>
    </p:spTree>
    <p:extLst>
      <p:ext uri="{BB962C8B-B14F-4D97-AF65-F5344CB8AC3E}">
        <p14:creationId xmlns:p14="http://schemas.microsoft.com/office/powerpoint/2010/main" val="539875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09"/>
          </a:xfrm>
          <a:prstGeom prst="rect">
            <a:avLst/>
          </a:prstGeom>
        </p:spPr>
        <p:txBody>
          <a:bodyPr vert="horz" lIns="91440" tIns="45720" rIns="91440" bIns="45720" rtlCol="0"/>
          <a:lstStyle>
            <a:lvl1pPr algn="l">
              <a:defRPr sz="1200" b="0">
                <a:latin typeface="Arial" charset="0"/>
              </a:defRPr>
            </a:lvl1pPr>
          </a:lstStyle>
          <a:p>
            <a:pPr>
              <a:defRPr/>
            </a:pPr>
            <a:endParaRPr lang="pl-PL"/>
          </a:p>
        </p:txBody>
      </p:sp>
      <p:sp>
        <p:nvSpPr>
          <p:cNvPr id="3" name="Symbol zastępczy daty 2"/>
          <p:cNvSpPr>
            <a:spLocks noGrp="1"/>
          </p:cNvSpPr>
          <p:nvPr>
            <p:ph type="dt" idx="1"/>
          </p:nvPr>
        </p:nvSpPr>
        <p:spPr>
          <a:xfrm>
            <a:off x="3851098" y="0"/>
            <a:ext cx="2944958" cy="496809"/>
          </a:xfrm>
          <a:prstGeom prst="rect">
            <a:avLst/>
          </a:prstGeom>
        </p:spPr>
        <p:txBody>
          <a:bodyPr vert="horz" lIns="91440" tIns="45720" rIns="91440" bIns="45720" rtlCol="0"/>
          <a:lstStyle>
            <a:lvl1pPr algn="r">
              <a:defRPr sz="1200" b="0">
                <a:latin typeface="Arial" charset="0"/>
              </a:defRPr>
            </a:lvl1pPr>
          </a:lstStyle>
          <a:p>
            <a:pPr>
              <a:defRPr/>
            </a:pPr>
            <a:fld id="{6C4F105D-500A-4C1E-AD48-D90BE16A558F}" type="datetimeFigureOut">
              <a:rPr lang="pl-PL"/>
              <a:pPr>
                <a:defRPr/>
              </a:pPr>
              <a:t>2018-11-26</a:t>
            </a:fld>
            <a:endParaRPr lang="pl-PL"/>
          </a:p>
        </p:txBody>
      </p:sp>
      <p:sp>
        <p:nvSpPr>
          <p:cNvPr id="4" name="Symbol zastępczy obrazu slajdu 3"/>
          <p:cNvSpPr>
            <a:spLocks noGrp="1" noRot="1" noChangeAspect="1"/>
          </p:cNvSpPr>
          <p:nvPr>
            <p:ph type="sldImg" idx="2"/>
          </p:nvPr>
        </p:nvSpPr>
        <p:spPr>
          <a:xfrm>
            <a:off x="919163"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79606" y="4714122"/>
            <a:ext cx="5438464" cy="4468099"/>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242"/>
            <a:ext cx="2944958" cy="496809"/>
          </a:xfrm>
          <a:prstGeom prst="rect">
            <a:avLst/>
          </a:prstGeom>
        </p:spPr>
        <p:txBody>
          <a:bodyPr vert="horz" lIns="91440" tIns="45720" rIns="91440" bIns="45720" rtlCol="0" anchor="b"/>
          <a:lstStyle>
            <a:lvl1pPr algn="l">
              <a:defRPr sz="1200" b="0">
                <a:latin typeface="Arial" charset="0"/>
              </a:defRPr>
            </a:lvl1pPr>
          </a:lstStyle>
          <a:p>
            <a:pPr>
              <a:defRPr/>
            </a:pPr>
            <a:endParaRPr lang="pl-PL"/>
          </a:p>
        </p:txBody>
      </p:sp>
      <p:sp>
        <p:nvSpPr>
          <p:cNvPr id="7" name="Symbol zastępczy numeru slajdu 6"/>
          <p:cNvSpPr>
            <a:spLocks noGrp="1"/>
          </p:cNvSpPr>
          <p:nvPr>
            <p:ph type="sldNum" sz="quarter" idx="5"/>
          </p:nvPr>
        </p:nvSpPr>
        <p:spPr>
          <a:xfrm>
            <a:off x="3851098" y="9428242"/>
            <a:ext cx="2944958" cy="496809"/>
          </a:xfrm>
          <a:prstGeom prst="rect">
            <a:avLst/>
          </a:prstGeom>
        </p:spPr>
        <p:txBody>
          <a:bodyPr vert="horz" lIns="91440" tIns="45720" rIns="91440" bIns="45720" rtlCol="0" anchor="b"/>
          <a:lstStyle>
            <a:lvl1pPr algn="r">
              <a:defRPr sz="1200" b="0">
                <a:latin typeface="Arial" charset="0"/>
              </a:defRPr>
            </a:lvl1pPr>
          </a:lstStyle>
          <a:p>
            <a:pPr>
              <a:defRPr/>
            </a:pPr>
            <a:fld id="{9E88C8EF-9FD2-44B3-B863-1B77502882A5}" type="slidenum">
              <a:rPr lang="pl-PL"/>
              <a:pPr>
                <a:defRPr/>
              </a:pPr>
              <a:t>‹#›</a:t>
            </a:fld>
            <a:endParaRPr lang="pl-PL"/>
          </a:p>
        </p:txBody>
      </p:sp>
    </p:spTree>
    <p:extLst>
      <p:ext uri="{BB962C8B-B14F-4D97-AF65-F5344CB8AC3E}">
        <p14:creationId xmlns:p14="http://schemas.microsoft.com/office/powerpoint/2010/main" val="939857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2</a:t>
            </a:fld>
            <a:endParaRPr lang="pl-PL"/>
          </a:p>
        </p:txBody>
      </p:sp>
    </p:spTree>
    <p:extLst>
      <p:ext uri="{BB962C8B-B14F-4D97-AF65-F5344CB8AC3E}">
        <p14:creationId xmlns:p14="http://schemas.microsoft.com/office/powerpoint/2010/main" val="8560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3</a:t>
            </a:fld>
            <a:endParaRPr lang="pl-PL"/>
          </a:p>
        </p:txBody>
      </p:sp>
    </p:spTree>
    <p:extLst>
      <p:ext uri="{BB962C8B-B14F-4D97-AF65-F5344CB8AC3E}">
        <p14:creationId xmlns:p14="http://schemas.microsoft.com/office/powerpoint/2010/main" val="8560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4</a:t>
            </a:fld>
            <a:endParaRPr lang="pl-PL"/>
          </a:p>
        </p:txBody>
      </p:sp>
    </p:spTree>
    <p:extLst>
      <p:ext uri="{BB962C8B-B14F-4D97-AF65-F5344CB8AC3E}">
        <p14:creationId xmlns:p14="http://schemas.microsoft.com/office/powerpoint/2010/main" val="85601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gi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5" name="Obraz 6" descr="Kasia z wysypką.JPG"/>
          <p:cNvPicPr>
            <a:picLocks noChangeAspect="1"/>
          </p:cNvPicPr>
          <p:nvPr/>
        </p:nvPicPr>
        <p:blipFill>
          <a:blip r:embed="rId2" cstate="print"/>
          <a:srcRect/>
          <a:stretch>
            <a:fillRect/>
          </a:stretch>
        </p:blipFill>
        <p:spPr bwMode="auto">
          <a:xfrm>
            <a:off x="0" y="0"/>
            <a:ext cx="9144000" cy="1357313"/>
          </a:xfrm>
          <a:prstGeom prst="rect">
            <a:avLst/>
          </a:prstGeom>
          <a:noFill/>
          <a:ln w="9525">
            <a:noFill/>
            <a:miter lim="800000"/>
            <a:headEnd/>
            <a:tailEnd/>
          </a:ln>
        </p:spPr>
      </p:pic>
      <p:pic>
        <p:nvPicPr>
          <p:cNvPr id="6" name="Obraz 7" descr="Leader 07-13.jpg"/>
          <p:cNvPicPr>
            <a:picLocks noChangeAspect="1"/>
          </p:cNvPicPr>
          <p:nvPr/>
        </p:nvPicPr>
        <p:blipFill>
          <a:blip r:embed="rId3" cstate="print"/>
          <a:srcRect/>
          <a:stretch>
            <a:fillRect/>
          </a:stretch>
        </p:blipFill>
        <p:spPr bwMode="auto">
          <a:xfrm>
            <a:off x="4100513" y="5224463"/>
            <a:ext cx="942975" cy="928687"/>
          </a:xfrm>
          <a:prstGeom prst="rect">
            <a:avLst/>
          </a:prstGeom>
          <a:noFill/>
          <a:ln w="9525">
            <a:noFill/>
            <a:miter lim="800000"/>
            <a:headEnd/>
            <a:tailEnd/>
          </a:ln>
        </p:spPr>
      </p:pic>
      <p:pic>
        <p:nvPicPr>
          <p:cNvPr id="7" name="Obraz 8" descr="MRiRW[1].jpg"/>
          <p:cNvPicPr>
            <a:picLocks noChangeAspect="1"/>
          </p:cNvPicPr>
          <p:nvPr userDrawn="1"/>
        </p:nvPicPr>
        <p:blipFill>
          <a:blip r:embed="rId4" cstate="print"/>
          <a:srcRect/>
          <a:stretch>
            <a:fillRect/>
          </a:stretch>
        </p:blipFill>
        <p:spPr bwMode="auto">
          <a:xfrm>
            <a:off x="6443663" y="5259388"/>
            <a:ext cx="987425" cy="928687"/>
          </a:xfrm>
          <a:prstGeom prst="rect">
            <a:avLst/>
          </a:prstGeom>
          <a:noFill/>
          <a:ln w="9525">
            <a:noFill/>
            <a:miter lim="800000"/>
            <a:headEnd/>
            <a:tailEnd/>
          </a:ln>
        </p:spPr>
      </p:pic>
      <p:pic>
        <p:nvPicPr>
          <p:cNvPr id="8" name="Picture 3" descr="E:\Moje obrazy\Logotypy\Europe.jpg"/>
          <p:cNvPicPr>
            <a:picLocks noChangeAspect="1" noChangeArrowheads="1"/>
          </p:cNvPicPr>
          <p:nvPr userDrawn="1"/>
        </p:nvPicPr>
        <p:blipFill>
          <a:blip r:embed="rId5" cstate="print"/>
          <a:srcRect/>
          <a:stretch>
            <a:fillRect/>
          </a:stretch>
        </p:blipFill>
        <p:spPr bwMode="auto">
          <a:xfrm>
            <a:off x="1403350" y="5259388"/>
            <a:ext cx="1325563" cy="857250"/>
          </a:xfrm>
          <a:prstGeom prst="rect">
            <a:avLst/>
          </a:prstGeom>
          <a:noFill/>
          <a:ln w="9525">
            <a:noFill/>
            <a:miter lim="800000"/>
            <a:headEnd/>
            <a:tailEnd/>
          </a:ln>
        </p:spPr>
      </p:pic>
      <p:sp>
        <p:nvSpPr>
          <p:cNvPr id="2" name="Tytuł 1"/>
          <p:cNvSpPr>
            <a:spLocks noGrp="1"/>
          </p:cNvSpPr>
          <p:nvPr>
            <p:ph type="ctrTitle"/>
          </p:nvPr>
        </p:nvSpPr>
        <p:spPr>
          <a:xfrm>
            <a:off x="142844" y="1357298"/>
            <a:ext cx="8858312" cy="2286016"/>
          </a:xfrm>
        </p:spPr>
        <p:txBody>
          <a:bodyPr>
            <a:normAutofit/>
          </a:bodyPr>
          <a:lstStyle>
            <a:lvl1pPr>
              <a:defRPr sz="4800" b="1"/>
            </a:lvl1pPr>
          </a:lstStyle>
          <a:p>
            <a:r>
              <a:rPr lang="pl-PL" dirty="0" smtClean="0"/>
              <a:t>Kliknij, aby edytować styl</a:t>
            </a:r>
            <a:endParaRPr lang="pl-PL" dirty="0"/>
          </a:p>
        </p:txBody>
      </p:sp>
      <p:sp>
        <p:nvSpPr>
          <p:cNvPr id="3" name="Podtytuł 2"/>
          <p:cNvSpPr>
            <a:spLocks noGrp="1"/>
          </p:cNvSpPr>
          <p:nvPr>
            <p:ph type="subTitle" idx="1"/>
          </p:nvPr>
        </p:nvSpPr>
        <p:spPr>
          <a:xfrm>
            <a:off x="1357290" y="5715016"/>
            <a:ext cx="6400800" cy="609592"/>
          </a:xfrm>
        </p:spPr>
        <p:txBody>
          <a:bodyPr>
            <a:normAutofit/>
          </a:bodyPr>
          <a:lstStyle>
            <a:lvl1pPr marL="0" indent="0" algn="ctr">
              <a:buNone/>
              <a:defRPr sz="24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13" name="Symbol zastępczy tekstu 12"/>
          <p:cNvSpPr>
            <a:spLocks noGrp="1"/>
          </p:cNvSpPr>
          <p:nvPr>
            <p:ph type="body" sz="quarter" idx="13"/>
          </p:nvPr>
        </p:nvSpPr>
        <p:spPr>
          <a:xfrm>
            <a:off x="142844" y="3786190"/>
            <a:ext cx="8858312" cy="1000132"/>
          </a:xfrm>
        </p:spPr>
        <p:txBody>
          <a:bodyPr/>
          <a:lstStyle>
            <a:lvl1pPr algn="ctr">
              <a:buNone/>
              <a:defRPr sz="2000"/>
            </a:lvl1pPr>
            <a:lvl5pPr>
              <a:buNone/>
              <a:defRPr/>
            </a:lvl5pPr>
          </a:lstStyle>
          <a:p>
            <a:pPr lvl="0"/>
            <a:r>
              <a:rPr lang="pl-PL" dirty="0" smtClean="0"/>
              <a:t>Kliknij, aby edytować style wzorca tekstu</a:t>
            </a:r>
          </a:p>
        </p:txBody>
      </p:sp>
      <p:sp>
        <p:nvSpPr>
          <p:cNvPr id="9" name="Symbol zastępczy daty 3"/>
          <p:cNvSpPr>
            <a:spLocks noGrp="1"/>
          </p:cNvSpPr>
          <p:nvPr>
            <p:ph type="dt" sz="half" idx="14"/>
          </p:nvPr>
        </p:nvSpPr>
        <p:spPr/>
        <p:txBody>
          <a:bodyPr/>
          <a:lstStyle>
            <a:lvl1pPr>
              <a:defRPr/>
            </a:lvl1pPr>
          </a:lstStyle>
          <a:p>
            <a:pPr>
              <a:defRPr/>
            </a:pPr>
            <a:fld id="{C5B30A78-E5E0-432A-A125-09A09E9CD3A9}" type="datetimeFigureOut">
              <a:rPr lang="pl-PL"/>
              <a:pPr>
                <a:defRPr/>
              </a:pPr>
              <a:t>2018-11-26</a:t>
            </a:fld>
            <a:endParaRPr lang="pl-PL"/>
          </a:p>
        </p:txBody>
      </p:sp>
      <p:sp>
        <p:nvSpPr>
          <p:cNvPr id="10" name="Symbol zastępczy stopki 4"/>
          <p:cNvSpPr>
            <a:spLocks noGrp="1"/>
          </p:cNvSpPr>
          <p:nvPr>
            <p:ph type="ftr" sz="quarter" idx="15"/>
          </p:nvPr>
        </p:nvSpPr>
        <p:spPr/>
        <p:txBody>
          <a:bodyPr/>
          <a:lstStyle>
            <a:lvl1pPr>
              <a:defRPr/>
            </a:lvl1pPr>
          </a:lstStyle>
          <a:p>
            <a:pPr>
              <a:defRPr/>
            </a:pPr>
            <a:endParaRPr lang="pl-PL"/>
          </a:p>
        </p:txBody>
      </p:sp>
      <p:sp>
        <p:nvSpPr>
          <p:cNvPr id="11" name="Symbol zastępczy numeru slajdu 5"/>
          <p:cNvSpPr>
            <a:spLocks noGrp="1"/>
          </p:cNvSpPr>
          <p:nvPr>
            <p:ph type="sldNum" sz="quarter" idx="16"/>
          </p:nvPr>
        </p:nvSpPr>
        <p:spPr/>
        <p:txBody>
          <a:bodyPr/>
          <a:lstStyle>
            <a:lvl1pPr>
              <a:defRPr/>
            </a:lvl1pPr>
          </a:lstStyle>
          <a:p>
            <a:pPr>
              <a:defRPr/>
            </a:pPr>
            <a:fld id="{76B4B182-A512-4CFE-B7FA-88676D724840}"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B53EFCB-6C6A-4B8C-8B19-2101C4722830}" type="datetimeFigureOut">
              <a:rPr lang="pl-PL"/>
              <a:pPr>
                <a:defRPr/>
              </a:pPr>
              <a:t>2018-11-26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8B693B2-BF85-4863-B949-264EF9E4EA83}"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EBCD74C-6A4F-4A2C-8173-1E260840316A}" type="datetimeFigureOut">
              <a:rPr lang="pl-PL"/>
              <a:pPr>
                <a:defRPr/>
              </a:pPr>
              <a:t>2018-11-26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98F4E26-6D2E-4C4E-9903-CFDD9A28B24F}"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7A50CC1E-5B61-4B7E-B01B-336649133A87}" type="datetimeFigureOut">
              <a:rPr lang="pl-PL"/>
              <a:pPr>
                <a:defRPr/>
              </a:pPr>
              <a:t>2018-11-26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B70BE03-8137-40B7-B4C3-59EEE04283CD}"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367F0046-A155-4927-B72C-01B2004813C7}" type="datetimeFigureOut">
              <a:rPr lang="pl-PL"/>
              <a:pPr>
                <a:defRPr/>
              </a:pPr>
              <a:t>2018-11-26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B87034E-339C-4FE5-A99B-ACCD1CFBB432}"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Slajd tytułowy">
    <p:spTree>
      <p:nvGrpSpPr>
        <p:cNvPr id="1" name=""/>
        <p:cNvGrpSpPr/>
        <p:nvPr/>
      </p:nvGrpSpPr>
      <p:grpSpPr>
        <a:xfrm>
          <a:off x="0" y="0"/>
          <a:ext cx="0" cy="0"/>
          <a:chOff x="0" y="0"/>
          <a:chExt cx="0" cy="0"/>
        </a:xfrm>
      </p:grpSpPr>
      <p:pic>
        <p:nvPicPr>
          <p:cNvPr id="4" name="Obraz 6" descr="end.JPG"/>
          <p:cNvPicPr>
            <a:picLocks noChangeAspect="1"/>
          </p:cNvPicPr>
          <p:nvPr userDrawn="1"/>
        </p:nvPicPr>
        <p:blipFill>
          <a:blip r:embed="rId2" cstate="print"/>
          <a:srcRect r="6667"/>
          <a:stretch>
            <a:fillRect/>
          </a:stretch>
        </p:blipFill>
        <p:spPr bwMode="auto">
          <a:xfrm>
            <a:off x="0" y="0"/>
            <a:ext cx="1000125" cy="6858000"/>
          </a:xfrm>
          <a:prstGeom prst="rect">
            <a:avLst/>
          </a:prstGeom>
          <a:noFill/>
          <a:ln w="9525">
            <a:noFill/>
            <a:miter lim="800000"/>
            <a:headEnd/>
            <a:tailEnd/>
          </a:ln>
        </p:spPr>
      </p:pic>
      <p:sp>
        <p:nvSpPr>
          <p:cNvPr id="15362" name="Rectangle 2"/>
          <p:cNvSpPr>
            <a:spLocks noGrp="1" noChangeArrowheads="1"/>
          </p:cNvSpPr>
          <p:nvPr>
            <p:ph type="subTitle" idx="1"/>
          </p:nvPr>
        </p:nvSpPr>
        <p:spPr>
          <a:xfrm>
            <a:off x="1371600" y="2895600"/>
            <a:ext cx="6400800" cy="1752600"/>
          </a:xfrm>
        </p:spPr>
        <p:txBody>
          <a:bodyPr/>
          <a:lstStyle>
            <a:lvl1pPr marL="0" indent="0" algn="ctr">
              <a:buFont typeface="Wingdings" pitchFamily="8" charset="2"/>
              <a:buNone/>
              <a:defRPr>
                <a:solidFill>
                  <a:srgbClr val="006666"/>
                </a:solidFill>
              </a:defRPr>
            </a:lvl1pPr>
          </a:lstStyle>
          <a:p>
            <a:r>
              <a:rPr lang="en-US"/>
              <a:t>Click to edit Master subtitle style</a:t>
            </a:r>
          </a:p>
        </p:txBody>
      </p:sp>
      <p:sp>
        <p:nvSpPr>
          <p:cNvPr id="15363" name="Rectangle 3"/>
          <p:cNvSpPr>
            <a:spLocks noGrp="1" noChangeArrowheads="1"/>
          </p:cNvSpPr>
          <p:nvPr>
            <p:ph type="ctrTitle"/>
          </p:nvPr>
        </p:nvSpPr>
        <p:spPr>
          <a:xfrm>
            <a:off x="863600" y="1393825"/>
            <a:ext cx="7594600" cy="1044575"/>
          </a:xfrm>
        </p:spPr>
        <p:txBody>
          <a:bodyPr/>
          <a:lstStyle>
            <a:lvl1pPr>
              <a:defRPr>
                <a:solidFill>
                  <a:srgbClr val="006666"/>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iec/Podziękowania">
    <p:spTree>
      <p:nvGrpSpPr>
        <p:cNvPr id="1" name=""/>
        <p:cNvGrpSpPr/>
        <p:nvPr/>
      </p:nvGrpSpPr>
      <p:grpSpPr>
        <a:xfrm>
          <a:off x="0" y="0"/>
          <a:ext cx="0" cy="0"/>
          <a:chOff x="0" y="0"/>
          <a:chExt cx="0" cy="0"/>
        </a:xfrm>
      </p:grpSpPr>
      <p:pic>
        <p:nvPicPr>
          <p:cNvPr id="4"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ctrTitle"/>
          </p:nvPr>
        </p:nvSpPr>
        <p:spPr>
          <a:xfrm>
            <a:off x="1285852" y="5572140"/>
            <a:ext cx="7534620" cy="785818"/>
          </a:xfrm>
        </p:spPr>
        <p:txBody>
          <a:bodyPr>
            <a:normAutofit/>
          </a:bodyPr>
          <a:lstStyle>
            <a:lvl1pPr>
              <a:defRPr sz="4800" b="1"/>
            </a:lvl1pPr>
          </a:lstStyle>
          <a:p>
            <a:r>
              <a:rPr lang="pl-PL" dirty="0" smtClean="0"/>
              <a:t>Kliknij, aby edytować styl</a:t>
            </a:r>
            <a:endParaRPr lang="pl-PL" dirty="0"/>
          </a:p>
        </p:txBody>
      </p:sp>
      <p:sp>
        <p:nvSpPr>
          <p:cNvPr id="12" name="Symbol zastępczy obrazu 11"/>
          <p:cNvSpPr>
            <a:spLocks noGrp="1"/>
          </p:cNvSpPr>
          <p:nvPr>
            <p:ph type="pic" sz="quarter" idx="13"/>
          </p:nvPr>
        </p:nvSpPr>
        <p:spPr>
          <a:xfrm>
            <a:off x="1428728" y="285728"/>
            <a:ext cx="7429552" cy="5072098"/>
          </a:xfrm>
        </p:spPr>
        <p:txBody>
          <a:bodyPr/>
          <a:lstStyle/>
          <a:p>
            <a:pPr lvl="0"/>
            <a:endParaRPr lang="pl-PL" noProof="0"/>
          </a:p>
        </p:txBody>
      </p:sp>
      <p:sp>
        <p:nvSpPr>
          <p:cNvPr id="5" name="Symbol zastępczy daty 3"/>
          <p:cNvSpPr>
            <a:spLocks noGrp="1"/>
          </p:cNvSpPr>
          <p:nvPr>
            <p:ph type="dt" sz="half" idx="14"/>
          </p:nvPr>
        </p:nvSpPr>
        <p:spPr/>
        <p:txBody>
          <a:bodyPr/>
          <a:lstStyle>
            <a:lvl1pPr>
              <a:defRPr/>
            </a:lvl1pPr>
          </a:lstStyle>
          <a:p>
            <a:pPr>
              <a:defRPr/>
            </a:pPr>
            <a:fld id="{FB85EBAF-63FA-4226-A9CB-400CB51A1D1F}" type="datetimeFigureOut">
              <a:rPr lang="pl-PL"/>
              <a:pPr>
                <a:defRPr/>
              </a:pPr>
              <a:t>2018-11-26</a:t>
            </a:fld>
            <a:endParaRPr lang="pl-PL"/>
          </a:p>
        </p:txBody>
      </p:sp>
      <p:sp>
        <p:nvSpPr>
          <p:cNvPr id="6" name="Symbol zastępczy stopki 4"/>
          <p:cNvSpPr>
            <a:spLocks noGrp="1"/>
          </p:cNvSpPr>
          <p:nvPr>
            <p:ph type="ftr" sz="quarter" idx="15"/>
          </p:nvPr>
        </p:nvSpPr>
        <p:spPr/>
        <p:txBody>
          <a:bodyPr/>
          <a:lstStyle>
            <a:lvl1pPr>
              <a:defRPr/>
            </a:lvl1pPr>
          </a:lstStyle>
          <a:p>
            <a:pPr>
              <a:defRPr/>
            </a:pPr>
            <a:endParaRPr lang="pl-PL"/>
          </a:p>
        </p:txBody>
      </p:sp>
      <p:sp>
        <p:nvSpPr>
          <p:cNvPr id="7" name="Symbol zastępczy numeru slajdu 5"/>
          <p:cNvSpPr>
            <a:spLocks noGrp="1"/>
          </p:cNvSpPr>
          <p:nvPr>
            <p:ph type="sldNum" sz="quarter" idx="16"/>
          </p:nvPr>
        </p:nvSpPr>
        <p:spPr/>
        <p:txBody>
          <a:bodyPr/>
          <a:lstStyle>
            <a:lvl1pPr>
              <a:defRPr/>
            </a:lvl1pPr>
          </a:lstStyle>
          <a:p>
            <a:pPr>
              <a:defRPr/>
            </a:pPr>
            <a:fld id="{7F29550D-2CBB-4C93-B703-D10B784E7734}"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3" name="Symbol zastępczy zawartości 2"/>
          <p:cNvSpPr>
            <a:spLocks noGrp="1"/>
          </p:cNvSpPr>
          <p:nvPr>
            <p:ph idx="1"/>
          </p:nvPr>
        </p:nvSpPr>
        <p:spPr>
          <a:xfrm>
            <a:off x="1285852" y="1571612"/>
            <a:ext cx="7678636" cy="4786346"/>
          </a:xfrm>
        </p:spPr>
        <p:txBody>
          <a:bodyPr>
            <a:normAutofit/>
          </a:bodyPr>
          <a:lstStyle>
            <a:lvl1pPr>
              <a:buFontTx/>
              <a:buBlip>
                <a:blip r:embed="rId3"/>
              </a:buBlip>
              <a:defRPr/>
            </a:lvl1pPr>
            <a:lvl2pPr>
              <a:buFontTx/>
              <a:buBlip>
                <a:blip r:embed="rId4"/>
              </a:buBlip>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daty 3"/>
          <p:cNvSpPr>
            <a:spLocks noGrp="1"/>
          </p:cNvSpPr>
          <p:nvPr>
            <p:ph type="dt" sz="half" idx="10"/>
          </p:nvPr>
        </p:nvSpPr>
        <p:spPr/>
        <p:txBody>
          <a:bodyPr/>
          <a:lstStyle>
            <a:lvl1pPr>
              <a:defRPr/>
            </a:lvl1pPr>
          </a:lstStyle>
          <a:p>
            <a:pPr>
              <a:defRPr/>
            </a:pPr>
            <a:fld id="{18B6AAC4-C988-4139-BA49-63CE92B8F485}" type="datetimeFigureOut">
              <a:rPr lang="pl-PL"/>
              <a:pPr>
                <a:defRPr/>
              </a:pPr>
              <a:t>2018-11-26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2F2A1AA-4719-4106-B266-0998100D3F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bez LOGO">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3" name="Symbol zastępczy zawartości 2"/>
          <p:cNvSpPr>
            <a:spLocks noGrp="1"/>
          </p:cNvSpPr>
          <p:nvPr>
            <p:ph idx="1"/>
          </p:nvPr>
        </p:nvSpPr>
        <p:spPr>
          <a:xfrm>
            <a:off x="1285852" y="1571612"/>
            <a:ext cx="7643866" cy="4786346"/>
          </a:xfrm>
        </p:spPr>
        <p:txBody>
          <a:bodyPr>
            <a:normAutofit/>
          </a:bodyPr>
          <a:lstStyle>
            <a:lvl1pPr>
              <a:buFontTx/>
              <a:buBlip>
                <a:blip r:embed="rId3"/>
              </a:buBlip>
              <a:defRPr/>
            </a:lvl1pPr>
            <a:lvl2pPr>
              <a:buFontTx/>
              <a:buBlip>
                <a:blip r:embed="rId4"/>
              </a:buBlip>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daty 3"/>
          <p:cNvSpPr>
            <a:spLocks noGrp="1"/>
          </p:cNvSpPr>
          <p:nvPr>
            <p:ph type="dt" sz="half" idx="10"/>
          </p:nvPr>
        </p:nvSpPr>
        <p:spPr/>
        <p:txBody>
          <a:bodyPr/>
          <a:lstStyle>
            <a:lvl1pPr>
              <a:defRPr/>
            </a:lvl1pPr>
          </a:lstStyle>
          <a:p>
            <a:pPr>
              <a:defRPr/>
            </a:pPr>
            <a:fld id="{16CBECD2-39C7-411E-9183-0800A2E38CA1}" type="datetimeFigureOut">
              <a:rPr lang="pl-PL"/>
              <a:pPr>
                <a:defRPr/>
              </a:pPr>
              <a:t>2018-11-26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7056F38-1C97-42B7-AC53-534819A2F60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142852"/>
            <a:ext cx="7772400" cy="707886"/>
          </a:xfrm>
        </p:spPr>
        <p:txBody>
          <a:bodyPr anchor="b">
            <a:normAutofit/>
          </a:bodyPr>
          <a:lstStyle>
            <a:lvl1pPr algn="ctr">
              <a:defRPr sz="4000" b="1" cap="all">
                <a:solidFill>
                  <a:srgbClr val="0070C0"/>
                </a:solidFill>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1214414" y="1857364"/>
            <a:ext cx="7772400" cy="857256"/>
          </a:xfrm>
        </p:spPr>
        <p:txBody>
          <a:bodyPr/>
          <a:lstStyle>
            <a:lvl1pPr marL="0" indent="0" algn="ctr">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10" name="Symbol zastępczy obrazu 9"/>
          <p:cNvSpPr>
            <a:spLocks noGrp="1"/>
          </p:cNvSpPr>
          <p:nvPr>
            <p:ph type="pic" sz="quarter" idx="13"/>
          </p:nvPr>
        </p:nvSpPr>
        <p:spPr>
          <a:xfrm>
            <a:off x="1214414" y="2786058"/>
            <a:ext cx="7786742" cy="3571900"/>
          </a:xfrm>
        </p:spPr>
        <p:txBody>
          <a:bodyPr/>
          <a:lstStyle/>
          <a:p>
            <a:pPr lvl="0"/>
            <a:endParaRPr lang="pl-PL" noProof="0" dirty="0"/>
          </a:p>
        </p:txBody>
      </p:sp>
      <p:sp>
        <p:nvSpPr>
          <p:cNvPr id="6" name="Symbol zastępczy daty 3"/>
          <p:cNvSpPr>
            <a:spLocks noGrp="1"/>
          </p:cNvSpPr>
          <p:nvPr>
            <p:ph type="dt" sz="half" idx="14"/>
          </p:nvPr>
        </p:nvSpPr>
        <p:spPr/>
        <p:txBody>
          <a:bodyPr/>
          <a:lstStyle>
            <a:lvl1pPr>
              <a:defRPr/>
            </a:lvl1pPr>
          </a:lstStyle>
          <a:p>
            <a:pPr>
              <a:defRPr/>
            </a:pPr>
            <a:fld id="{045A9284-A911-43BD-8F67-37E812E91A48}" type="datetimeFigureOut">
              <a:rPr lang="pl-PL"/>
              <a:pPr>
                <a:defRPr/>
              </a:pPr>
              <a:t>2018-11-26</a:t>
            </a:fld>
            <a:endParaRPr lang="pl-PL"/>
          </a:p>
        </p:txBody>
      </p:sp>
      <p:sp>
        <p:nvSpPr>
          <p:cNvPr id="7" name="Symbol zastępczy stopki 4"/>
          <p:cNvSpPr>
            <a:spLocks noGrp="1"/>
          </p:cNvSpPr>
          <p:nvPr>
            <p:ph type="ftr" sz="quarter" idx="15"/>
          </p:nvPr>
        </p:nvSpPr>
        <p:spPr/>
        <p:txBody>
          <a:bodyPr/>
          <a:lstStyle>
            <a:lvl1pPr>
              <a:defRPr/>
            </a:lvl1pPr>
          </a:lstStyle>
          <a:p>
            <a:pPr>
              <a:defRPr/>
            </a:pPr>
            <a:endParaRPr lang="pl-PL"/>
          </a:p>
        </p:txBody>
      </p:sp>
      <p:sp>
        <p:nvSpPr>
          <p:cNvPr id="8" name="Symbol zastępczy numeru slajdu 5"/>
          <p:cNvSpPr>
            <a:spLocks noGrp="1"/>
          </p:cNvSpPr>
          <p:nvPr>
            <p:ph type="sldNum" sz="quarter" idx="16"/>
          </p:nvPr>
        </p:nvSpPr>
        <p:spPr/>
        <p:txBody>
          <a:bodyPr/>
          <a:lstStyle>
            <a:lvl1pPr>
              <a:defRPr/>
            </a:lvl1pPr>
          </a:lstStyle>
          <a:p>
            <a:pPr>
              <a:defRPr/>
            </a:pPr>
            <a:fld id="{A26A362C-6F43-4313-90FF-0C2718F1AF4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3" name="Symbol zastępczy zawartości 2"/>
          <p:cNvSpPr>
            <a:spLocks noGrp="1"/>
          </p:cNvSpPr>
          <p:nvPr>
            <p:ph sz="half" idx="1"/>
          </p:nvPr>
        </p:nvSpPr>
        <p:spPr>
          <a:xfrm>
            <a:off x="1285852"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5143504"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6" name="Symbol zastępczy daty 3"/>
          <p:cNvSpPr>
            <a:spLocks noGrp="1"/>
          </p:cNvSpPr>
          <p:nvPr>
            <p:ph type="dt" sz="half" idx="10"/>
          </p:nvPr>
        </p:nvSpPr>
        <p:spPr/>
        <p:txBody>
          <a:bodyPr/>
          <a:lstStyle>
            <a:lvl1pPr>
              <a:defRPr/>
            </a:lvl1pPr>
          </a:lstStyle>
          <a:p>
            <a:pPr>
              <a:defRPr/>
            </a:pPr>
            <a:fld id="{5BA15133-3EB0-40A4-9218-45D0852EBE10}" type="datetimeFigureOut">
              <a:rPr lang="pl-PL"/>
              <a:pPr>
                <a:defRPr/>
              </a:pPr>
              <a:t>2018-11-26</a:t>
            </a:fld>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A6A6B68F-352E-4AEC-87C7-831C72F13390}"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1"/>
            </a:lvl1p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8B392B09-74A7-47EA-821C-9C0C4C0589CC}" type="datetimeFigureOut">
              <a:rPr lang="pl-PL"/>
              <a:pPr>
                <a:defRPr/>
              </a:pPr>
              <a:t>2018-11-26</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459E863-25C4-4D78-8490-35B078F57818}"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3"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8"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4" name="Symbol zastępczy daty 3"/>
          <p:cNvSpPr>
            <a:spLocks noGrp="1"/>
          </p:cNvSpPr>
          <p:nvPr>
            <p:ph type="dt" sz="half" idx="10"/>
          </p:nvPr>
        </p:nvSpPr>
        <p:spPr/>
        <p:txBody>
          <a:bodyPr/>
          <a:lstStyle>
            <a:lvl1pPr>
              <a:defRPr/>
            </a:lvl1pPr>
          </a:lstStyle>
          <a:p>
            <a:pPr>
              <a:defRPr/>
            </a:pPr>
            <a:fld id="{2965DCBA-0EFE-479F-9040-12ECA7641ABC}" type="datetimeFigureOut">
              <a:rPr lang="pl-PL"/>
              <a:pPr>
                <a:defRPr/>
              </a:pPr>
              <a:t>2018-11-26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A5184D3-374F-41B6-901D-F486214CC7D4}"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0943A79E-810F-4F56-9F1C-80303CE3184C}" type="datetimeFigureOut">
              <a:rPr lang="pl-PL"/>
              <a:pPr>
                <a:defRPr/>
              </a:pPr>
              <a:t>2018-11-26</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194E100D-2B49-444E-B401-C053A8D0F0E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1428750" y="274638"/>
            <a:ext cx="7258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dirty="0" smtClean="0"/>
              <a:t>Kliknij, aby edytować styl</a:t>
            </a:r>
          </a:p>
        </p:txBody>
      </p:sp>
      <p:sp>
        <p:nvSpPr>
          <p:cNvPr id="1027" name="Symbol zastępczy tekstu 2"/>
          <p:cNvSpPr>
            <a:spLocks noGrp="1"/>
          </p:cNvSpPr>
          <p:nvPr>
            <p:ph type="body" idx="1"/>
          </p:nvPr>
        </p:nvSpPr>
        <p:spPr bwMode="auto">
          <a:xfrm>
            <a:off x="1500188" y="1600200"/>
            <a:ext cx="7186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E34021A2-64C3-4960-A329-3E5BE1F4B0A9}" type="datetimeFigureOut">
              <a:rPr lang="pl-PL"/>
              <a:pPr>
                <a:defRPr/>
              </a:pPr>
              <a:t>2018-11-26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514D18D3-CE40-479C-98F2-BB182C5B85B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5301" r:id="rId1"/>
    <p:sldLayoutId id="2147485302" r:id="rId2"/>
    <p:sldLayoutId id="2147485303" r:id="rId3"/>
    <p:sldLayoutId id="2147485304" r:id="rId4"/>
    <p:sldLayoutId id="2147485305" r:id="rId5"/>
    <p:sldLayoutId id="2147485306" r:id="rId6"/>
    <p:sldLayoutId id="2147485295" r:id="rId7"/>
    <p:sldLayoutId id="2147485307" r:id="rId8"/>
    <p:sldLayoutId id="2147485296" r:id="rId9"/>
    <p:sldLayoutId id="2147485297" r:id="rId10"/>
    <p:sldLayoutId id="2147485298" r:id="rId11"/>
    <p:sldLayoutId id="2147485299" r:id="rId12"/>
    <p:sldLayoutId id="2147485300" r:id="rId13"/>
    <p:sldLayoutId id="2147485308" r:id="rId14"/>
  </p:sldLayoutIdLst>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8"/>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9"/>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20"/>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Zmiana umowy ramowej</a:t>
            </a:r>
            <a:endParaRPr lang="pl-PL" dirty="0"/>
          </a:p>
        </p:txBody>
      </p:sp>
      <p:sp>
        <p:nvSpPr>
          <p:cNvPr id="3" name="Podtytuł 2"/>
          <p:cNvSpPr>
            <a:spLocks noGrp="1"/>
          </p:cNvSpPr>
          <p:nvPr>
            <p:ph type="subTitle" idx="1"/>
          </p:nvPr>
        </p:nvSpPr>
        <p:spPr>
          <a:xfrm>
            <a:off x="3563888" y="6381328"/>
            <a:ext cx="6400800" cy="609592"/>
          </a:xfrm>
        </p:spPr>
        <p:txBody>
          <a:bodyPr/>
          <a:lstStyle/>
          <a:p>
            <a:r>
              <a:rPr lang="pl-PL" dirty="0" smtClean="0"/>
              <a:t>26.11.2018</a:t>
            </a:r>
            <a:endParaRPr lang="pl-PL" dirty="0"/>
          </a:p>
        </p:txBody>
      </p:sp>
      <p:sp>
        <p:nvSpPr>
          <p:cNvPr id="4" name="Symbol zastępczy tekstu 3"/>
          <p:cNvSpPr>
            <a:spLocks noGrp="1"/>
          </p:cNvSpPr>
          <p:nvPr>
            <p:ph type="body" sz="quarter" idx="13"/>
          </p:nvPr>
        </p:nvSpPr>
        <p:spPr/>
        <p:txBody>
          <a:bodyPr/>
          <a:lstStyle/>
          <a:p>
            <a:r>
              <a:rPr lang="pl-PL" dirty="0" smtClean="0"/>
              <a:t>Ministerstwo Rolnictwa i Rozwoju Wsi</a:t>
            </a:r>
            <a:endParaRPr lang="pl-PL" dirty="0"/>
          </a:p>
        </p:txBody>
      </p:sp>
    </p:spTree>
    <p:extLst>
      <p:ext uri="{BB962C8B-B14F-4D97-AF65-F5344CB8AC3E}">
        <p14:creationId xmlns:p14="http://schemas.microsoft.com/office/powerpoint/2010/main" val="120622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1259632" y="0"/>
            <a:ext cx="7884368" cy="6858000"/>
          </a:xfrm>
        </p:spPr>
        <p:txBody>
          <a:bodyPr>
            <a:noAutofit/>
          </a:bodyPr>
          <a:lstStyle/>
          <a:p>
            <a:pPr lvl="0" algn="l">
              <a:tabLst>
                <a:tab pos="360363" algn="l"/>
              </a:tabLst>
            </a:pPr>
            <a:r>
              <a:rPr lang="pl-PL" sz="1600" b="0" dirty="0" smtClean="0">
                <a:solidFill>
                  <a:schemeClr val="tx1"/>
                </a:solidFill>
              </a:rPr>
              <a:t>                                                                    § 8</a:t>
            </a:r>
            <a:r>
              <a:rPr lang="pl-PL" sz="1600" b="0" dirty="0">
                <a:solidFill>
                  <a:schemeClr val="tx1"/>
                </a:solidFill>
              </a:rPr>
              <a:t/>
            </a:r>
            <a:br>
              <a:rPr lang="pl-PL" sz="1600" b="0" dirty="0">
                <a:solidFill>
                  <a:schemeClr val="tx1"/>
                </a:solidFill>
              </a:rPr>
            </a:br>
            <a:r>
              <a:rPr lang="pl-PL" sz="1600" b="0" dirty="0" smtClean="0">
                <a:solidFill>
                  <a:schemeClr val="tx1"/>
                </a:solidFill>
              </a:rPr>
              <a:t>1. Jeżeli </a:t>
            </a:r>
            <a:r>
              <a:rPr lang="pl-PL" sz="1600" b="0" dirty="0">
                <a:solidFill>
                  <a:schemeClr val="tx1"/>
                </a:solidFill>
              </a:rPr>
              <a:t>do 31 grudnia 2018 roku LGD</a:t>
            </a:r>
            <a:r>
              <a:rPr lang="pl-PL" sz="1600" b="0" dirty="0" smtClean="0">
                <a:solidFill>
                  <a:schemeClr val="tx1"/>
                </a:solidFill>
              </a:rPr>
              <a:t>:</a:t>
            </a:r>
            <a:br>
              <a:rPr lang="pl-PL" sz="1600" b="0" dirty="0" smtClean="0">
                <a:solidFill>
                  <a:schemeClr val="tx1"/>
                </a:solidFill>
              </a:rPr>
            </a:br>
            <a:r>
              <a:rPr lang="pl-PL" sz="1600" b="0" dirty="0" smtClean="0">
                <a:solidFill>
                  <a:schemeClr val="tx1"/>
                </a:solidFill>
              </a:rPr>
              <a:t>    1) nie </a:t>
            </a:r>
            <a:r>
              <a:rPr lang="pl-PL" sz="1600" b="0" dirty="0">
                <a:solidFill>
                  <a:schemeClr val="tx1"/>
                </a:solidFill>
              </a:rPr>
              <a:t>osiągnie co </a:t>
            </a:r>
            <a:r>
              <a:rPr lang="pl-PL" sz="1600" b="0" dirty="0" smtClean="0">
                <a:solidFill>
                  <a:schemeClr val="tx1"/>
                </a:solidFill>
              </a:rPr>
              <a:t>najmniej: </a:t>
            </a:r>
            <a:br>
              <a:rPr lang="pl-PL" sz="1600" b="0" dirty="0" smtClean="0">
                <a:solidFill>
                  <a:schemeClr val="tx1"/>
                </a:solidFill>
              </a:rPr>
            </a:br>
            <a:r>
              <a:rPr lang="pl-PL" sz="1600" b="0" dirty="0">
                <a:solidFill>
                  <a:schemeClr val="tx1"/>
                </a:solidFill>
              </a:rPr>
              <a:t>	</a:t>
            </a:r>
            <a:r>
              <a:rPr lang="pl-PL" sz="1600" dirty="0" smtClean="0">
                <a:solidFill>
                  <a:srgbClr val="00B050"/>
                </a:solidFill>
              </a:rPr>
              <a:t>a) </a:t>
            </a:r>
            <a:r>
              <a:rPr lang="pl-PL" sz="1600" b="0" dirty="0" smtClean="0">
                <a:solidFill>
                  <a:schemeClr val="tx1"/>
                </a:solidFill>
              </a:rPr>
              <a:t>40</a:t>
            </a:r>
            <a:r>
              <a:rPr lang="pl-PL" sz="1600" b="0" dirty="0">
                <a:solidFill>
                  <a:schemeClr val="tx1"/>
                </a:solidFill>
              </a:rPr>
              <a:t>% poziomu każdego ze </a:t>
            </a:r>
            <a:r>
              <a:rPr lang="pl-PL" sz="1600" b="0" dirty="0" smtClean="0">
                <a:solidFill>
                  <a:schemeClr val="tx1"/>
                </a:solidFill>
              </a:rPr>
              <a:t>wskaźników produktu </a:t>
            </a:r>
            <a:r>
              <a:rPr lang="pl-PL" sz="1600" dirty="0" smtClean="0">
                <a:solidFill>
                  <a:srgbClr val="00B050"/>
                </a:solidFill>
              </a:rPr>
              <a:t>albo</a:t>
            </a:r>
            <a:r>
              <a:rPr lang="pl-PL" sz="1600" b="0" dirty="0">
                <a:solidFill>
                  <a:schemeClr val="tx1"/>
                </a:solidFill>
              </a:rPr>
              <a:t> </a:t>
            </a:r>
            <a:r>
              <a:rPr lang="pl-PL" sz="1600" b="0" dirty="0" smtClean="0">
                <a:solidFill>
                  <a:schemeClr val="tx1"/>
                </a:solidFill>
              </a:rPr>
              <a:t/>
            </a:r>
            <a:br>
              <a:rPr lang="pl-PL" sz="1600" b="0" dirty="0" smtClean="0">
                <a:solidFill>
                  <a:schemeClr val="tx1"/>
                </a:solidFill>
              </a:rPr>
            </a:br>
            <a:r>
              <a:rPr lang="pl-PL" sz="1600" b="0" dirty="0">
                <a:solidFill>
                  <a:schemeClr val="tx1"/>
                </a:solidFill>
              </a:rPr>
              <a:t>	</a:t>
            </a:r>
            <a:r>
              <a:rPr lang="pl-PL" sz="1600" dirty="0" smtClean="0">
                <a:solidFill>
                  <a:srgbClr val="00B050"/>
                </a:solidFill>
              </a:rPr>
              <a:t>b</a:t>
            </a:r>
            <a:r>
              <a:rPr lang="pl-PL" sz="1600" dirty="0">
                <a:solidFill>
                  <a:srgbClr val="00B050"/>
                </a:solidFill>
              </a:rPr>
              <a:t>) </a:t>
            </a:r>
            <a:r>
              <a:rPr lang="pl-PL" sz="1600" dirty="0" smtClean="0">
                <a:solidFill>
                  <a:srgbClr val="00B050"/>
                </a:solidFill>
              </a:rPr>
              <a:t>60% średniego </a:t>
            </a:r>
            <a:r>
              <a:rPr lang="pl-PL" sz="1600" dirty="0">
                <a:solidFill>
                  <a:srgbClr val="00B050"/>
                </a:solidFill>
              </a:rPr>
              <a:t>poziomu realizacji wszystkich wskaźników produktu obliczonego jako </a:t>
            </a:r>
            <a:r>
              <a:rPr lang="pl-PL" sz="1600" dirty="0" smtClean="0">
                <a:solidFill>
                  <a:srgbClr val="00B050"/>
                </a:solidFill>
              </a:rPr>
              <a:t>	stosunek </a:t>
            </a:r>
            <a:r>
              <a:rPr lang="pl-PL" sz="1600" dirty="0">
                <a:solidFill>
                  <a:srgbClr val="00B050"/>
                </a:solidFill>
              </a:rPr>
              <a:t>sumy poziomów realizacji każdego ze wskaźników produktu oraz liczby </a:t>
            </a:r>
            <a:r>
              <a:rPr lang="pl-PL" sz="1600" dirty="0" smtClean="0">
                <a:solidFill>
                  <a:srgbClr val="00B050"/>
                </a:solidFill>
              </a:rPr>
              <a:t>	wskaźników </a:t>
            </a:r>
            <a:r>
              <a:rPr lang="pl-PL" sz="1600" dirty="0">
                <a:solidFill>
                  <a:srgbClr val="00B050"/>
                </a:solidFill>
              </a:rPr>
              <a:t>produktu, przy czym poziom realizacji każdego ze wskaźników produktu </a:t>
            </a:r>
            <a:r>
              <a:rPr lang="pl-PL" sz="1600" dirty="0" smtClean="0">
                <a:solidFill>
                  <a:srgbClr val="00B050"/>
                </a:solidFill>
              </a:rPr>
              <a:t>	nie </a:t>
            </a:r>
            <a:r>
              <a:rPr lang="pl-PL" sz="1600" dirty="0">
                <a:solidFill>
                  <a:srgbClr val="00B050"/>
                </a:solidFill>
              </a:rPr>
              <a:t>może przekraczać 100%</a:t>
            </a:r>
            <a:r>
              <a:rPr lang="pl-PL" sz="1600" b="0" dirty="0" smtClean="0">
                <a:solidFill>
                  <a:schemeClr val="tx1"/>
                </a:solidFill>
              </a:rPr>
              <a:t>	</a:t>
            </a:r>
            <a:r>
              <a:rPr lang="pl-PL" sz="1600" b="0" dirty="0">
                <a:solidFill>
                  <a:schemeClr val="tx1"/>
                </a:solidFill>
              </a:rPr>
              <a:t> </a:t>
            </a:r>
            <a:r>
              <a:rPr lang="pl-PL" sz="1600" b="0" dirty="0" smtClean="0">
                <a:solidFill>
                  <a:schemeClr val="tx1"/>
                </a:solidFill>
              </a:rPr>
              <a:t/>
            </a:r>
            <a:br>
              <a:rPr lang="pl-PL" sz="1600" b="0" dirty="0" smtClean="0">
                <a:solidFill>
                  <a:schemeClr val="tx1"/>
                </a:solidFill>
              </a:rPr>
            </a:br>
            <a:r>
              <a:rPr lang="pl-PL" sz="1600" b="0" dirty="0" smtClean="0">
                <a:solidFill>
                  <a:schemeClr val="tx1"/>
                </a:solidFill>
              </a:rPr>
              <a:t>	– które zostały przewidziane </a:t>
            </a:r>
            <a:r>
              <a:rPr lang="pl-PL" sz="1600" b="0" dirty="0">
                <a:solidFill>
                  <a:schemeClr val="tx1"/>
                </a:solidFill>
              </a:rPr>
              <a:t>do realizacji w LSR w latach 2016 – </a:t>
            </a:r>
            <a:r>
              <a:rPr lang="pl-PL" sz="1600" b="0" dirty="0" smtClean="0">
                <a:solidFill>
                  <a:schemeClr val="tx1"/>
                </a:solidFill>
              </a:rPr>
              <a:t> 2018</a:t>
            </a:r>
            <a:r>
              <a:rPr lang="pl-PL" sz="1600" b="0" dirty="0">
                <a:solidFill>
                  <a:schemeClr val="tx1"/>
                </a:solidFill>
              </a:rPr>
              <a:t>, a w </a:t>
            </a:r>
            <a:r>
              <a:rPr lang="pl-PL" sz="1600" b="0" dirty="0" smtClean="0">
                <a:solidFill>
                  <a:schemeClr val="tx1"/>
                </a:solidFill>
              </a:rPr>
              <a:t>przypadku 	gdy </a:t>
            </a:r>
            <a:r>
              <a:rPr lang="pl-PL" sz="1600" b="0" dirty="0">
                <a:solidFill>
                  <a:schemeClr val="tx1"/>
                </a:solidFill>
              </a:rPr>
              <a:t>LSR przewiduje finansowanie operacji w </a:t>
            </a:r>
            <a:r>
              <a:rPr lang="pl-PL" sz="1600" b="0" dirty="0" smtClean="0">
                <a:solidFill>
                  <a:schemeClr val="tx1"/>
                </a:solidFill>
              </a:rPr>
              <a:t>ramach </a:t>
            </a:r>
            <a:r>
              <a:rPr lang="pl-PL" sz="1600" b="0" dirty="0">
                <a:solidFill>
                  <a:schemeClr val="tx1"/>
                </a:solidFill>
              </a:rPr>
              <a:t>RPO, </a:t>
            </a:r>
            <a:r>
              <a:rPr lang="pl-PL" sz="1600" b="0" dirty="0" smtClean="0">
                <a:solidFill>
                  <a:schemeClr val="tx1"/>
                </a:solidFill>
              </a:rPr>
              <a:t> dodatkowo </a:t>
            </a:r>
            <a:r>
              <a:rPr lang="pl-PL" sz="1600" b="0" dirty="0">
                <a:solidFill>
                  <a:schemeClr val="tx1"/>
                </a:solidFill>
              </a:rPr>
              <a:t>nie </a:t>
            </a:r>
            <a:r>
              <a:rPr lang="pl-PL" sz="1600" b="0" dirty="0" smtClean="0">
                <a:solidFill>
                  <a:schemeClr val="tx1"/>
                </a:solidFill>
              </a:rPr>
              <a:t> osiągnie </a:t>
            </a:r>
            <a:r>
              <a:rPr lang="pl-PL" sz="1600" b="0" dirty="0">
                <a:solidFill>
                  <a:schemeClr val="tx1"/>
                </a:solidFill>
              </a:rPr>
              <a:t>w </a:t>
            </a:r>
            <a:r>
              <a:rPr lang="pl-PL" sz="1600" b="0" dirty="0" smtClean="0">
                <a:solidFill>
                  <a:schemeClr val="tx1"/>
                </a:solidFill>
              </a:rPr>
              <a:t>	ramach </a:t>
            </a:r>
            <a:r>
              <a:rPr lang="pl-PL" sz="1600" b="0" dirty="0">
                <a:solidFill>
                  <a:schemeClr val="tx1"/>
                </a:solidFill>
              </a:rPr>
              <a:t>LSR 85% wartości </a:t>
            </a:r>
            <a:r>
              <a:rPr lang="pl-PL" sz="1600" b="0" dirty="0" smtClean="0">
                <a:solidFill>
                  <a:schemeClr val="tx1"/>
                </a:solidFill>
              </a:rPr>
              <a:t>wskaźników </a:t>
            </a:r>
            <a:r>
              <a:rPr lang="pl-PL" sz="1600" b="0" dirty="0">
                <a:solidFill>
                  <a:schemeClr val="tx1"/>
                </a:solidFill>
              </a:rPr>
              <a:t>produktu </a:t>
            </a:r>
            <a:r>
              <a:rPr lang="pl-PL" sz="1600" b="0" dirty="0" smtClean="0">
                <a:solidFill>
                  <a:schemeClr val="tx1"/>
                </a:solidFill>
              </a:rPr>
              <a:t>ujętych </a:t>
            </a:r>
            <a:r>
              <a:rPr lang="pl-PL" sz="1600" b="0" dirty="0">
                <a:solidFill>
                  <a:schemeClr val="tx1"/>
                </a:solidFill>
              </a:rPr>
              <a:t>w </a:t>
            </a:r>
            <a:r>
              <a:rPr lang="pl-PL" sz="1600" b="0" dirty="0" smtClean="0">
                <a:solidFill>
                  <a:schemeClr val="tx1"/>
                </a:solidFill>
              </a:rPr>
              <a:t>Ramach Wykonania </a:t>
            </a:r>
            <a:r>
              <a:rPr lang="pl-PL" sz="1600" b="0" dirty="0">
                <a:solidFill>
                  <a:schemeClr val="tx1"/>
                </a:solidFill>
              </a:rPr>
              <a:t>Osi </a:t>
            </a:r>
            <a:r>
              <a:rPr lang="pl-PL" sz="1600" b="0" dirty="0" smtClean="0">
                <a:solidFill>
                  <a:schemeClr val="tx1"/>
                </a:solidFill>
              </a:rPr>
              <a:t>	…………………</a:t>
            </a:r>
            <a:r>
              <a:rPr lang="pl-PL" sz="1600" b="0" baseline="30000" dirty="0">
                <a:solidFill>
                  <a:schemeClr val="tx1"/>
                </a:solidFill>
              </a:rPr>
              <a:t>3</a:t>
            </a:r>
            <a:r>
              <a:rPr lang="pl-PL" sz="1600" b="0" dirty="0">
                <a:solidFill>
                  <a:schemeClr val="tx1"/>
                </a:solidFill>
              </a:rPr>
              <a:t>, </a:t>
            </a:r>
            <a:r>
              <a:rPr lang="pl-PL" sz="1600" b="0" dirty="0" smtClean="0">
                <a:solidFill>
                  <a:schemeClr val="tx1"/>
                </a:solidFill>
              </a:rPr>
              <a:t>przewidzianej do osiągnięcia </a:t>
            </a:r>
            <a:r>
              <a:rPr lang="pl-PL" sz="1600" b="0" dirty="0">
                <a:solidFill>
                  <a:schemeClr val="tx1"/>
                </a:solidFill>
              </a:rPr>
              <a:t>do końca 2018 roku lub</a:t>
            </a:r>
            <a:br>
              <a:rPr lang="pl-PL" sz="1600" b="0" dirty="0">
                <a:solidFill>
                  <a:schemeClr val="tx1"/>
                </a:solidFill>
              </a:rPr>
            </a:br>
            <a:r>
              <a:rPr lang="pl-PL" sz="1600" b="0" dirty="0">
                <a:solidFill>
                  <a:schemeClr val="tx1"/>
                </a:solidFill>
              </a:rPr>
              <a:t> </a:t>
            </a:r>
            <a:r>
              <a:rPr lang="pl-PL" sz="1600" b="0" dirty="0" smtClean="0">
                <a:solidFill>
                  <a:schemeClr val="tx1"/>
                </a:solidFill>
              </a:rPr>
              <a:t>  2) nie </a:t>
            </a:r>
            <a:r>
              <a:rPr lang="pl-PL" sz="1600" b="0" dirty="0">
                <a:solidFill>
                  <a:schemeClr val="tx1"/>
                </a:solidFill>
              </a:rPr>
              <a:t>wykorzysta co najmniej 60% środków finansowych </a:t>
            </a:r>
            <a:r>
              <a:rPr lang="pl-PL" sz="1600" b="0" dirty="0" smtClean="0">
                <a:solidFill>
                  <a:schemeClr val="tx1"/>
                </a:solidFill>
              </a:rPr>
              <a:t> przeznaczonych na wsparcie 	realizacji </a:t>
            </a:r>
            <a:r>
              <a:rPr lang="pl-PL" sz="1600" b="0" dirty="0">
                <a:solidFill>
                  <a:schemeClr val="tx1"/>
                </a:solidFill>
              </a:rPr>
              <a:t>operacji w ramach LSR w </a:t>
            </a:r>
            <a:r>
              <a:rPr lang="pl-PL" sz="1600" b="0" dirty="0" smtClean="0">
                <a:solidFill>
                  <a:schemeClr val="tx1"/>
                </a:solidFill>
              </a:rPr>
              <a:t>latach 2016–2018, a w przypadku</a:t>
            </a:r>
            <a:r>
              <a:rPr lang="pl-PL" sz="1600" b="0" dirty="0">
                <a:solidFill>
                  <a:schemeClr val="tx1"/>
                </a:solidFill>
              </a:rPr>
              <a:t>, gdy LSR przewiduje </a:t>
            </a:r>
            <a:r>
              <a:rPr lang="pl-PL" sz="1600" b="0" dirty="0" smtClean="0">
                <a:solidFill>
                  <a:schemeClr val="tx1"/>
                </a:solidFill>
              </a:rPr>
              <a:t>	finansowanie </a:t>
            </a:r>
            <a:r>
              <a:rPr lang="pl-PL" sz="1600" b="0" dirty="0">
                <a:solidFill>
                  <a:schemeClr val="tx1"/>
                </a:solidFill>
              </a:rPr>
              <a:t>w </a:t>
            </a:r>
            <a:r>
              <a:rPr lang="pl-PL" sz="1600" b="0" dirty="0" smtClean="0">
                <a:solidFill>
                  <a:schemeClr val="tx1"/>
                </a:solidFill>
              </a:rPr>
              <a:t>ramach</a:t>
            </a:r>
            <a:r>
              <a:rPr lang="pl-PL" sz="1600" b="0" dirty="0">
                <a:solidFill>
                  <a:schemeClr val="tx1"/>
                </a:solidFill>
              </a:rPr>
              <a:t>:</a:t>
            </a:r>
            <a:br>
              <a:rPr lang="pl-PL" sz="1600" b="0" dirty="0">
                <a:solidFill>
                  <a:schemeClr val="tx1"/>
                </a:solidFill>
              </a:rPr>
            </a:br>
            <a:r>
              <a:rPr lang="pl-PL" sz="1600" b="0" dirty="0" smtClean="0">
                <a:solidFill>
                  <a:schemeClr val="tx1"/>
                </a:solidFill>
              </a:rPr>
              <a:t>	a) PROW</a:t>
            </a:r>
            <a:r>
              <a:rPr lang="pl-PL" sz="1600" b="0" dirty="0">
                <a:solidFill>
                  <a:schemeClr val="tx1"/>
                </a:solidFill>
              </a:rPr>
              <a:t>, </a:t>
            </a:r>
            <a:r>
              <a:rPr lang="pl-PL" sz="1600" b="0" dirty="0" smtClean="0">
                <a:solidFill>
                  <a:schemeClr val="tx1"/>
                </a:solidFill>
              </a:rPr>
              <a:t>dodatkowo </a:t>
            </a:r>
            <a:r>
              <a:rPr lang="pl-PL" sz="1600" b="0" dirty="0">
                <a:solidFill>
                  <a:schemeClr val="tx1"/>
                </a:solidFill>
              </a:rPr>
              <a:t>nie wykorzysta co najmniej 20% </a:t>
            </a:r>
            <a:r>
              <a:rPr lang="pl-PL" sz="1600" b="0" dirty="0" smtClean="0">
                <a:solidFill>
                  <a:schemeClr val="tx1"/>
                </a:solidFill>
              </a:rPr>
              <a:t>środków finansowych 	     	przeznaczonych </a:t>
            </a:r>
            <a:r>
              <a:rPr lang="pl-PL" sz="1600" b="0" dirty="0">
                <a:solidFill>
                  <a:schemeClr val="tx1"/>
                </a:solidFill>
              </a:rPr>
              <a:t>na utworzenie/utrzymanie miejsc pracy w </a:t>
            </a:r>
            <a:r>
              <a:rPr lang="pl-PL" sz="1600" b="0" dirty="0" smtClean="0">
                <a:solidFill>
                  <a:schemeClr val="tx1"/>
                </a:solidFill>
              </a:rPr>
              <a:t>ramach </a:t>
            </a:r>
            <a:r>
              <a:rPr lang="pl-PL" sz="1600" b="0" dirty="0">
                <a:solidFill>
                  <a:schemeClr val="tx1"/>
                </a:solidFill>
              </a:rPr>
              <a:t>LSR,</a:t>
            </a:r>
            <a:br>
              <a:rPr lang="pl-PL" sz="1600" b="0" dirty="0">
                <a:solidFill>
                  <a:schemeClr val="tx1"/>
                </a:solidFill>
              </a:rPr>
            </a:br>
            <a:r>
              <a:rPr lang="pl-PL" sz="1600" b="0" dirty="0" smtClean="0">
                <a:solidFill>
                  <a:schemeClr val="tx1"/>
                </a:solidFill>
              </a:rPr>
              <a:t>	b) PO </a:t>
            </a:r>
            <a:r>
              <a:rPr lang="pl-PL" sz="1600" b="0" dirty="0">
                <a:solidFill>
                  <a:schemeClr val="tx1"/>
                </a:solidFill>
              </a:rPr>
              <a:t>RYBY, dodatkowo nie wykorzysta co najmniej 20% środków </a:t>
            </a:r>
            <a:r>
              <a:rPr lang="pl-PL" sz="1600" b="0" dirty="0" smtClean="0">
                <a:solidFill>
                  <a:schemeClr val="tx1"/>
                </a:solidFill>
              </a:rPr>
              <a:t> finansowych 	przeznaczonych </a:t>
            </a:r>
            <a:r>
              <a:rPr lang="pl-PL" sz="1600" b="0" dirty="0">
                <a:solidFill>
                  <a:schemeClr val="tx1"/>
                </a:solidFill>
              </a:rPr>
              <a:t>na utworzenie/utrzymanie miejsc pracy i </a:t>
            </a:r>
            <a:r>
              <a:rPr lang="pl-PL" sz="1600" b="0" dirty="0" smtClean="0">
                <a:solidFill>
                  <a:schemeClr val="tx1"/>
                </a:solidFill>
              </a:rPr>
              <a:t>utworzenie przedsiębiorstw </a:t>
            </a:r>
            <a:r>
              <a:rPr lang="pl-PL" sz="1600" b="0" dirty="0">
                <a:solidFill>
                  <a:schemeClr val="tx1"/>
                </a:solidFill>
              </a:rPr>
              <a:t>w </a:t>
            </a:r>
            <a:r>
              <a:rPr lang="pl-PL" sz="1600" b="0" dirty="0" smtClean="0">
                <a:solidFill>
                  <a:schemeClr val="tx1"/>
                </a:solidFill>
              </a:rPr>
              <a:t>	ramach </a:t>
            </a:r>
            <a:r>
              <a:rPr lang="pl-PL" sz="1600" b="0" dirty="0">
                <a:solidFill>
                  <a:schemeClr val="tx1"/>
                </a:solidFill>
              </a:rPr>
              <a:t>LSR</a:t>
            </a:r>
            <a:br>
              <a:rPr lang="pl-PL" sz="1600" b="0" dirty="0">
                <a:solidFill>
                  <a:schemeClr val="tx1"/>
                </a:solidFill>
              </a:rPr>
            </a:br>
            <a:r>
              <a:rPr lang="pl-PL" sz="1600" b="0" dirty="0" smtClean="0">
                <a:solidFill>
                  <a:schemeClr val="tx1"/>
                </a:solidFill>
              </a:rPr>
              <a:t>– </a:t>
            </a:r>
            <a:r>
              <a:rPr lang="pl-PL" sz="1600" dirty="0" smtClean="0">
                <a:solidFill>
                  <a:srgbClr val="00B050"/>
                </a:solidFill>
              </a:rPr>
              <a:t>kwota </a:t>
            </a:r>
            <a:r>
              <a:rPr lang="pl-PL" sz="1600" dirty="0">
                <a:solidFill>
                  <a:srgbClr val="00B050"/>
                </a:solidFill>
              </a:rPr>
              <a:t>określona w § 4 ust. 1 umowy w ramach danego funduszu ulega obniżeniu o 10 %.</a:t>
            </a:r>
            <a:r>
              <a:rPr lang="pl-PL" sz="1200" b="0" strike="sngStrike" dirty="0" smtClean="0">
                <a:solidFill>
                  <a:schemeClr val="tx1"/>
                </a:solidFill>
              </a:rPr>
              <a:t>kwota </a:t>
            </a:r>
            <a:r>
              <a:rPr lang="pl-PL" sz="1200" b="0" strike="sngStrike" dirty="0">
                <a:solidFill>
                  <a:schemeClr val="tx1"/>
                </a:solidFill>
              </a:rPr>
              <a:t>określona w § 4 ust. 1 umowy w ramach danego programu ulega obniżeniu o 10 % oraz o różnicę pomiędzy zaplanowanym poziomem wykorzystania środków finansowych przeznaczonych na wsparcie realizacji operacji w ramach LSR w ramach danego programu w danym okresie, określonym w pkt 2, a faktycznym poziomem wykorzystania środków finansowych przeznaczonych na wsparcie realizacji operacji w ramach LSR w ramach danego programu, z zastrzeżeniem, że kwota określona w § 4 ust. 1 umowy w ramach danego programu nie może ulec obniżeniu o więcej niż 20%</a:t>
            </a:r>
            <a:r>
              <a:rPr lang="pl-PL" sz="1200" b="0" dirty="0">
                <a:solidFill>
                  <a:schemeClr val="tx1"/>
                </a:solidFill>
              </a:rPr>
              <a:t>. </a:t>
            </a:r>
          </a:p>
        </p:txBody>
      </p:sp>
    </p:spTree>
    <p:extLst>
      <p:ext uri="{BB962C8B-B14F-4D97-AF65-F5344CB8AC3E}">
        <p14:creationId xmlns:p14="http://schemas.microsoft.com/office/powerpoint/2010/main" val="211589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1259632" y="0"/>
            <a:ext cx="7884368" cy="6858000"/>
          </a:xfrm>
        </p:spPr>
        <p:txBody>
          <a:bodyPr>
            <a:noAutofit/>
          </a:bodyPr>
          <a:lstStyle/>
          <a:p>
            <a:pPr lvl="2" algn="l"/>
            <a:r>
              <a:rPr lang="pl-PL" sz="1800" b="0" dirty="0" smtClean="0">
                <a:solidFill>
                  <a:schemeClr val="tx1"/>
                </a:solidFill>
              </a:rPr>
              <a:t>                                                          § 8</a:t>
            </a:r>
            <a:r>
              <a:rPr lang="pl-PL" sz="1800" b="0" dirty="0">
                <a:solidFill>
                  <a:schemeClr val="tx1"/>
                </a:solidFill>
              </a:rPr>
              <a:t/>
            </a:r>
            <a:br>
              <a:rPr lang="pl-PL" sz="1800" b="0" dirty="0">
                <a:solidFill>
                  <a:schemeClr val="tx1"/>
                </a:solidFill>
              </a:rPr>
            </a:br>
            <a:r>
              <a:rPr lang="pl-PL" sz="1800" b="0" dirty="0" smtClean="0">
                <a:solidFill>
                  <a:schemeClr val="tx1"/>
                </a:solidFill>
              </a:rPr>
              <a:t>3. </a:t>
            </a:r>
            <a:r>
              <a:rPr lang="pl-PL" sz="1800" dirty="0" smtClean="0">
                <a:solidFill>
                  <a:schemeClr val="tx1"/>
                </a:solidFill>
              </a:rPr>
              <a:t>Jeżeli </a:t>
            </a:r>
            <a:r>
              <a:rPr lang="pl-PL" sz="1800" dirty="0">
                <a:solidFill>
                  <a:schemeClr val="tx1"/>
                </a:solidFill>
              </a:rPr>
              <a:t>do 31 grudnia 2018 roku LGD:</a:t>
            </a:r>
            <a:br>
              <a:rPr lang="pl-PL" sz="1800" dirty="0">
                <a:solidFill>
                  <a:schemeClr val="tx1"/>
                </a:solidFill>
              </a:rPr>
            </a:br>
            <a:r>
              <a:rPr lang="pl-PL" sz="1800" dirty="0" smtClean="0">
                <a:solidFill>
                  <a:schemeClr val="tx1"/>
                </a:solidFill>
              </a:rPr>
              <a:t>1) osiągnie </a:t>
            </a:r>
            <a:r>
              <a:rPr lang="pl-PL" sz="1800" dirty="0">
                <a:solidFill>
                  <a:schemeClr val="tx1"/>
                </a:solidFill>
              </a:rPr>
              <a:t>poziom co najmniej 60% każdego ze wskaźników produktu, który został przewidziany do realizacji w latach 2016 – 2018, a w przypadku, gdy LSR przewiduje finansowanie operacji w ramach RPO, dodatkowo zrealizuje w ramach LSR w co najmniej 85% wskaźniki ujęte w Ramach Wykonania Osi ……………</a:t>
            </a:r>
            <a:r>
              <a:rPr lang="pl-PL" sz="1800" baseline="30000" dirty="0">
                <a:solidFill>
                  <a:schemeClr val="tx1"/>
                </a:solidFill>
              </a:rPr>
              <a:t>3</a:t>
            </a:r>
            <a:r>
              <a:rPr lang="pl-PL" sz="1800" dirty="0">
                <a:solidFill>
                  <a:schemeClr val="tx1"/>
                </a:solidFill>
              </a:rPr>
              <a:t>, przewidziane do osiągnięcia do końca 2018 roku;</a:t>
            </a:r>
            <a:br>
              <a:rPr lang="pl-PL" sz="1800" dirty="0">
                <a:solidFill>
                  <a:schemeClr val="tx1"/>
                </a:solidFill>
              </a:rPr>
            </a:br>
            <a:r>
              <a:rPr lang="pl-PL" sz="1800" dirty="0" smtClean="0">
                <a:solidFill>
                  <a:schemeClr val="tx1"/>
                </a:solidFill>
              </a:rPr>
              <a:t>2) wykorzysta </a:t>
            </a:r>
            <a:r>
              <a:rPr lang="pl-PL" sz="1800" dirty="0">
                <a:solidFill>
                  <a:schemeClr val="tx1"/>
                </a:solidFill>
              </a:rPr>
              <a:t>co najmniej 80% środków finansowych przeznaczonych na wsparcie realizacji operacji w ramach LSR w latach 2016–2018, a w przypadku, gdy LSR przewiduje finansowanie w ramach PROW, dodatkowo wykorzysta 40% środków finansowych przeznaczonych na utworzenie/utrzymanie miejsc pracy w ramach LSR,</a:t>
            </a:r>
            <a:br>
              <a:rPr lang="pl-PL" sz="1800" dirty="0">
                <a:solidFill>
                  <a:schemeClr val="tx1"/>
                </a:solidFill>
              </a:rPr>
            </a:br>
            <a:r>
              <a:rPr lang="pl-PL" sz="1800" dirty="0" smtClean="0">
                <a:solidFill>
                  <a:schemeClr val="tx1"/>
                </a:solidFill>
              </a:rPr>
              <a:t>3) realizuje </a:t>
            </a:r>
            <a:r>
              <a:rPr lang="pl-PL" sz="1800" dirty="0">
                <a:solidFill>
                  <a:schemeClr val="tx1"/>
                </a:solidFill>
              </a:rPr>
              <a:t>zobowiązania określone w niniejszej umowie</a:t>
            </a:r>
            <a:br>
              <a:rPr lang="pl-PL" sz="1800" dirty="0">
                <a:solidFill>
                  <a:schemeClr val="tx1"/>
                </a:solidFill>
              </a:rPr>
            </a:br>
            <a:r>
              <a:rPr lang="pl-PL" sz="1800" dirty="0">
                <a:solidFill>
                  <a:schemeClr val="tx1"/>
                </a:solidFill>
              </a:rPr>
              <a:t>– kwota określona w § 4 ust. 1 umowy w ramach danego programu może zostać podwyższona maksymalnie o kwotę stanowiącą </a:t>
            </a:r>
            <a:r>
              <a:rPr lang="pl-PL" sz="1800" b="1" dirty="0" smtClean="0">
                <a:solidFill>
                  <a:srgbClr val="00B050"/>
                </a:solidFill>
              </a:rPr>
              <a:t>60</a:t>
            </a:r>
            <a:r>
              <a:rPr lang="pl-PL" sz="1800" strike="sngStrike" dirty="0" smtClean="0">
                <a:solidFill>
                  <a:srgbClr val="FF0000"/>
                </a:solidFill>
              </a:rPr>
              <a:t>20</a:t>
            </a:r>
            <a:r>
              <a:rPr lang="pl-PL" sz="1800" dirty="0">
                <a:solidFill>
                  <a:schemeClr val="tx1"/>
                </a:solidFill>
              </a:rPr>
              <a:t>% kwoty środków, o których mowa w § 4 ust. 1 umowy, o ile dostępne są środki finansowe w ramach danego programu – proporcjonalnie do potrzeb zgłoszonych przez LGD.</a:t>
            </a:r>
            <a:endParaRPr lang="pl-PL" sz="1800" b="0" dirty="0">
              <a:solidFill>
                <a:schemeClr val="tx1"/>
              </a:solidFill>
            </a:endParaRPr>
          </a:p>
        </p:txBody>
      </p:sp>
    </p:spTree>
    <p:extLst>
      <p:ext uri="{BB962C8B-B14F-4D97-AF65-F5344CB8AC3E}">
        <p14:creationId xmlns:p14="http://schemas.microsoft.com/office/powerpoint/2010/main" val="313984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1259632" y="0"/>
            <a:ext cx="7884368" cy="6858000"/>
          </a:xfrm>
        </p:spPr>
        <p:txBody>
          <a:bodyPr>
            <a:noAutofit/>
          </a:bodyPr>
          <a:lstStyle/>
          <a:p>
            <a:pPr algn="l"/>
            <a:r>
              <a:rPr lang="pl-PL" sz="2400" dirty="0">
                <a:solidFill>
                  <a:schemeClr val="tx1"/>
                </a:solidFill>
              </a:rPr>
              <a:t>w § 10 w ust. 3 dodaje się pkt 6 w brzmieniu:</a:t>
            </a:r>
            <a:br>
              <a:rPr lang="pl-PL" sz="2400" dirty="0">
                <a:solidFill>
                  <a:schemeClr val="tx1"/>
                </a:solidFill>
              </a:rPr>
            </a:br>
            <a:r>
              <a:rPr lang="pl-PL" sz="2400" dirty="0" smtClean="0">
                <a:solidFill>
                  <a:schemeClr val="tx1"/>
                </a:solidFill>
              </a:rPr>
              <a:t/>
            </a:r>
            <a:br>
              <a:rPr lang="pl-PL" sz="2400" dirty="0" smtClean="0">
                <a:solidFill>
                  <a:schemeClr val="tx1"/>
                </a:solidFill>
              </a:rPr>
            </a:br>
            <a:r>
              <a:rPr lang="pl-PL" sz="2400" dirty="0" smtClean="0">
                <a:solidFill>
                  <a:schemeClr val="tx1"/>
                </a:solidFill>
              </a:rPr>
              <a:t>„</a:t>
            </a:r>
            <a:r>
              <a:rPr lang="pl-PL" sz="2400" dirty="0">
                <a:solidFill>
                  <a:schemeClr val="tx1"/>
                </a:solidFill>
              </a:rPr>
              <a:t>6) zmniejszenie środków zaplanowanych do finansowania realizacji przedsięwzięć określonych w LSR, które są finansowane lub współfinansowane ze środków wynikających z podwyższenia, o którym mowa w § 8 ust. 3.”.</a:t>
            </a:r>
            <a:r>
              <a:rPr lang="pl-PL" sz="2400" dirty="0"/>
              <a:t/>
            </a:r>
            <a:br>
              <a:rPr lang="pl-PL" sz="2400" dirty="0"/>
            </a:br>
            <a:endParaRPr lang="pl-PL" b="0" dirty="0">
              <a:solidFill>
                <a:schemeClr val="tx1"/>
              </a:solidFill>
            </a:endParaRPr>
          </a:p>
        </p:txBody>
      </p:sp>
    </p:spTree>
    <p:extLst>
      <p:ext uri="{BB962C8B-B14F-4D97-AF65-F5344CB8AC3E}">
        <p14:creationId xmlns:p14="http://schemas.microsoft.com/office/powerpoint/2010/main" val="1947495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er">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Template>
  <TotalTime>9096</TotalTime>
  <Words>32</Words>
  <Application>Microsoft Office PowerPoint</Application>
  <PresentationFormat>Pokaz na ekranie (4:3)</PresentationFormat>
  <Paragraphs>9</Paragraphs>
  <Slides>4</Slides>
  <Notes>3</Notes>
  <HiddenSlides>0</HiddenSlides>
  <MMClips>0</MMClips>
  <ScaleCrop>false</ScaleCrop>
  <HeadingPairs>
    <vt:vector size="4" baseType="variant">
      <vt:variant>
        <vt:lpstr>Motyw</vt:lpstr>
      </vt:variant>
      <vt:variant>
        <vt:i4>1</vt:i4>
      </vt:variant>
      <vt:variant>
        <vt:lpstr>Tytuły slajdów</vt:lpstr>
      </vt:variant>
      <vt:variant>
        <vt:i4>4</vt:i4>
      </vt:variant>
    </vt:vector>
  </HeadingPairs>
  <TitlesOfParts>
    <vt:vector size="5" baseType="lpstr">
      <vt:lpstr>Leader</vt:lpstr>
      <vt:lpstr>Zmiana umowy ramowej</vt:lpstr>
      <vt:lpstr>                                                                    § 8 1. Jeżeli do 31 grudnia 2018 roku LGD:     1) nie osiągnie co najmniej:   a) 40% poziomu każdego ze wskaźników produktu albo   b) 60% średniego poziomu realizacji wszystkich wskaźników produktu obliczonego jako  stosunek sumy poziomów realizacji każdego ze wskaźników produktu oraz liczby  wskaźników produktu, przy czym poziom realizacji każdego ze wskaźników produktu  nie może przekraczać 100%    – które zostały przewidziane do realizacji w LSR w latach 2016 –  2018, a w przypadku  gdy LSR przewiduje finansowanie operacji w ramach RPO,  dodatkowo nie  osiągnie w  ramach LSR 85% wartości wskaźników produktu ujętych w Ramach Wykonania Osi  …………………3, przewidzianej do osiągnięcia do końca 2018 roku lub    2) nie wykorzysta co najmniej 60% środków finansowych  przeznaczonych na wsparcie  realizacji operacji w ramach LSR w latach 2016–2018, a w przypadku, gdy LSR przewiduje  finansowanie w ramach:  a) PROW, dodatkowo nie wykorzysta co najmniej 20% środków finansowych        przeznaczonych na utworzenie/utrzymanie miejsc pracy w ramach LSR,  b) PO RYBY, dodatkowo nie wykorzysta co najmniej 20% środków  finansowych  przeznaczonych na utworzenie/utrzymanie miejsc pracy i utworzenie przedsiębiorstw w  ramach LSR – kwota określona w § 4 ust. 1 umowy w ramach danego funduszu ulega obniżeniu o 10 %.kwota określona w § 4 ust. 1 umowy w ramach danego programu ulega obniżeniu o 10 % oraz o różnicę pomiędzy zaplanowanym poziomem wykorzystania środków finansowych przeznaczonych na wsparcie realizacji operacji w ramach LSR w ramach danego programu w danym okresie, określonym w pkt 2, a faktycznym poziomem wykorzystania środków finansowych przeznaczonych na wsparcie realizacji operacji w ramach LSR w ramach danego programu, z zastrzeżeniem, że kwota określona w § 4 ust. 1 umowy w ramach danego programu nie może ulec obniżeniu o więcej niż 20%. </vt:lpstr>
      <vt:lpstr>                                                          § 8 3. Jeżeli do 31 grudnia 2018 roku LGD: 1) osiągnie poziom co najmniej 60% każdego ze wskaźników produktu, który został przewidziany do realizacji w latach 2016 – 2018, a w przypadku, gdy LSR przewiduje finansowanie operacji w ramach RPO, dodatkowo zrealizuje w ramach LSR w co najmniej 85% wskaźniki ujęte w Ramach Wykonania Osi ……………3, przewidziane do osiągnięcia do końca 2018 roku; 2) wykorzysta co najmniej 80% środków finansowych przeznaczonych na wsparcie realizacji operacji w ramach LSR w latach 2016–2018, a w przypadku, gdy LSR przewiduje finansowanie w ramach PROW, dodatkowo wykorzysta 40% środków finansowych przeznaczonych na utworzenie/utrzymanie miejsc pracy w ramach LSR, 3) realizuje zobowiązania określone w niniejszej umowie – kwota określona w § 4 ust. 1 umowy w ramach danego programu może zostać podwyższona maksymalnie o kwotę stanowiącą 6020% kwoty środków, o których mowa w § 4 ust. 1 umowy, o ile dostępne są środki finansowe w ramach danego programu – proporcjonalnie do potrzeb zgłoszonych przez LGD.</vt:lpstr>
      <vt:lpstr>w § 10 w ust. 3 dodaje się pkt 6 w brzmieniu:  „6) zmniejszenie środków zaplanowanych do finansowania realizacji przedsięwzięć określonych w LSR, które są finansowane lub współfinansowane ze środków wynikających z podwyższenia, o którym mowa w § 8 ust. 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Podejście Leader</dc:title>
  <dc:creator>ltom</dc:creator>
  <cp:lastModifiedBy>Stępień Jakub</cp:lastModifiedBy>
  <cp:revision>874</cp:revision>
  <dcterms:created xsi:type="dcterms:W3CDTF">2009-06-02T12:46:28Z</dcterms:created>
  <dcterms:modified xsi:type="dcterms:W3CDTF">2018-11-26T09:36:38Z</dcterms:modified>
</cp:coreProperties>
</file>