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60" r:id="rId2"/>
    <p:sldId id="559" r:id="rId3"/>
    <p:sldId id="562" r:id="rId4"/>
    <p:sldId id="593" r:id="rId5"/>
    <p:sldId id="594" r:id="rId6"/>
    <p:sldId id="595" r:id="rId7"/>
    <p:sldId id="596" r:id="rId8"/>
    <p:sldId id="597" r:id="rId9"/>
    <p:sldId id="598" r:id="rId10"/>
    <p:sldId id="599" r:id="rId11"/>
    <p:sldId id="600" r:id="rId12"/>
    <p:sldId id="582" r:id="rId13"/>
    <p:sldId id="583" r:id="rId14"/>
    <p:sldId id="584" r:id="rId15"/>
    <p:sldId id="585" r:id="rId16"/>
    <p:sldId id="586" r:id="rId17"/>
    <p:sldId id="587" r:id="rId18"/>
    <p:sldId id="592" r:id="rId19"/>
    <p:sldId id="601" r:id="rId20"/>
    <p:sldId id="561" r:id="rId2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ępień Jakub" initials="S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A63"/>
    <a:srgbClr val="19FF8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D29C0-F8D9-4BB1-820B-2CEBA85A2A24}" type="doc">
      <dgm:prSet loTypeId="urn:microsoft.com/office/officeart/2005/8/layout/chevron1" loCatId="process" qsTypeId="urn:microsoft.com/office/officeart/2005/8/quickstyle/simple2" qsCatId="simple" csTypeId="urn:microsoft.com/office/officeart/2005/8/colors/accent0_3" csCatId="mainScheme" phldr="1"/>
      <dgm:spPr/>
    </dgm:pt>
    <dgm:pt modelId="{FEF400C0-B4EF-4839-B3B0-CCA9CC905340}">
      <dgm:prSet phldrT="[Tekst]"/>
      <dgm:spPr/>
      <dgm:t>
        <a:bodyPr/>
        <a:lstStyle/>
        <a:p>
          <a:r>
            <a:rPr lang="pl-PL" dirty="0"/>
            <a:t>Umowa ramowa</a:t>
          </a:r>
        </a:p>
      </dgm:t>
    </dgm:pt>
    <dgm:pt modelId="{03DC07EB-1F6C-4C60-B69B-17BD151F8710}" type="parTrans" cxnId="{ADEE1825-6A4A-42B0-B4B5-F2A1600A4F61}">
      <dgm:prSet/>
      <dgm:spPr/>
      <dgm:t>
        <a:bodyPr/>
        <a:lstStyle/>
        <a:p>
          <a:endParaRPr lang="pl-PL"/>
        </a:p>
      </dgm:t>
    </dgm:pt>
    <dgm:pt modelId="{3DBA3A59-3048-43B9-92E3-546503E5CDAC}" type="sibTrans" cxnId="{ADEE1825-6A4A-42B0-B4B5-F2A1600A4F61}">
      <dgm:prSet/>
      <dgm:spPr/>
      <dgm:t>
        <a:bodyPr/>
        <a:lstStyle/>
        <a:p>
          <a:endParaRPr lang="pl-PL"/>
        </a:p>
      </dgm:t>
    </dgm:pt>
    <dgm:pt modelId="{9DB8737D-AB2B-476F-89D9-81FB0C2B84BA}">
      <dgm:prSet phldrT="[Tekst]"/>
      <dgm:spPr/>
      <dgm:t>
        <a:bodyPr/>
        <a:lstStyle/>
        <a:p>
          <a:r>
            <a:rPr lang="pl-PL" dirty="0"/>
            <a:t>Ogłoszenie naboru</a:t>
          </a:r>
        </a:p>
      </dgm:t>
    </dgm:pt>
    <dgm:pt modelId="{5840A65A-086F-46B3-915B-B33E23421E33}" type="parTrans" cxnId="{93614750-F2AD-4778-9D66-78711C57D97B}">
      <dgm:prSet/>
      <dgm:spPr/>
      <dgm:t>
        <a:bodyPr/>
        <a:lstStyle/>
        <a:p>
          <a:endParaRPr lang="pl-PL"/>
        </a:p>
      </dgm:t>
    </dgm:pt>
    <dgm:pt modelId="{A7B70043-E46F-48C5-9929-45760AE4EA7A}" type="sibTrans" cxnId="{93614750-F2AD-4778-9D66-78711C57D97B}">
      <dgm:prSet/>
      <dgm:spPr/>
      <dgm:t>
        <a:bodyPr/>
        <a:lstStyle/>
        <a:p>
          <a:endParaRPr lang="pl-PL"/>
        </a:p>
      </dgm:t>
    </dgm:pt>
    <dgm:pt modelId="{ABEAEF2A-8067-409D-B43F-6BD13EAC3F52}">
      <dgm:prSet phldrT="[Tekst]"/>
      <dgm:spPr/>
      <dgm:t>
        <a:bodyPr/>
        <a:lstStyle/>
        <a:p>
          <a:r>
            <a:rPr lang="pl-PL" dirty="0"/>
            <a:t>Umowa o przyznaniu pomocy</a:t>
          </a:r>
        </a:p>
      </dgm:t>
    </dgm:pt>
    <dgm:pt modelId="{DA1846B3-1563-4B7E-8C44-39F6CEE59CC6}" type="parTrans" cxnId="{8D956003-8E22-4851-9ABF-0D1594136DF1}">
      <dgm:prSet/>
      <dgm:spPr/>
      <dgm:t>
        <a:bodyPr/>
        <a:lstStyle/>
        <a:p>
          <a:endParaRPr lang="pl-PL"/>
        </a:p>
      </dgm:t>
    </dgm:pt>
    <dgm:pt modelId="{431BE07B-E892-4FEF-80DF-2ECE1A71EEF3}" type="sibTrans" cxnId="{8D956003-8E22-4851-9ABF-0D1594136DF1}">
      <dgm:prSet/>
      <dgm:spPr/>
      <dgm:t>
        <a:bodyPr/>
        <a:lstStyle/>
        <a:p>
          <a:endParaRPr lang="pl-PL"/>
        </a:p>
      </dgm:t>
    </dgm:pt>
    <dgm:pt modelId="{D386604A-BD2E-4A71-8A7C-A26B89947335}">
      <dgm:prSet phldrT="[Tekst]"/>
      <dgm:spPr/>
      <dgm:t>
        <a:bodyPr/>
        <a:lstStyle/>
        <a:p>
          <a:r>
            <a:rPr lang="pl-PL" dirty="0"/>
            <a:t>Płatność</a:t>
          </a:r>
        </a:p>
      </dgm:t>
    </dgm:pt>
    <dgm:pt modelId="{4AE98954-A6BB-4261-909E-7B7357761E98}" type="parTrans" cxnId="{86F683EA-8D1C-459C-97FA-E201CE685354}">
      <dgm:prSet/>
      <dgm:spPr/>
      <dgm:t>
        <a:bodyPr/>
        <a:lstStyle/>
        <a:p>
          <a:endParaRPr lang="pl-PL"/>
        </a:p>
      </dgm:t>
    </dgm:pt>
    <dgm:pt modelId="{A479B994-18E2-48A9-A676-EAD7D510FC95}" type="sibTrans" cxnId="{86F683EA-8D1C-459C-97FA-E201CE685354}">
      <dgm:prSet/>
      <dgm:spPr/>
      <dgm:t>
        <a:bodyPr/>
        <a:lstStyle/>
        <a:p>
          <a:endParaRPr lang="pl-PL"/>
        </a:p>
      </dgm:t>
    </dgm:pt>
    <dgm:pt modelId="{A6886A56-5D31-4BEC-B5ED-2E9A15E57F2F}" type="pres">
      <dgm:prSet presAssocID="{39ED29C0-F8D9-4BB1-820B-2CEBA85A2A24}" presName="Name0" presStyleCnt="0">
        <dgm:presLayoutVars>
          <dgm:dir/>
          <dgm:animLvl val="lvl"/>
          <dgm:resizeHandles val="exact"/>
        </dgm:presLayoutVars>
      </dgm:prSet>
      <dgm:spPr/>
    </dgm:pt>
    <dgm:pt modelId="{9BEAD779-1682-4B07-BE89-BC77EAD19A97}" type="pres">
      <dgm:prSet presAssocID="{FEF400C0-B4EF-4839-B3B0-CCA9CC90534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C8538B1-4455-4BFA-BF69-4A11AFAB87FC}" type="pres">
      <dgm:prSet presAssocID="{3DBA3A59-3048-43B9-92E3-546503E5CDAC}" presName="parTxOnlySpace" presStyleCnt="0"/>
      <dgm:spPr/>
    </dgm:pt>
    <dgm:pt modelId="{F1741D84-D40B-4F79-B22A-7C19468D49B9}" type="pres">
      <dgm:prSet presAssocID="{9DB8737D-AB2B-476F-89D9-81FB0C2B84B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B96A82D-B65B-41E4-A9E1-887D7A7F9188}" type="pres">
      <dgm:prSet presAssocID="{A7B70043-E46F-48C5-9929-45760AE4EA7A}" presName="parTxOnlySpace" presStyleCnt="0"/>
      <dgm:spPr/>
    </dgm:pt>
    <dgm:pt modelId="{17C258AE-B76C-43B9-86ED-497DB822D214}" type="pres">
      <dgm:prSet presAssocID="{ABEAEF2A-8067-409D-B43F-6BD13EAC3F5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92F2A1A-AED0-4598-A5F4-097B8F993399}" type="pres">
      <dgm:prSet presAssocID="{431BE07B-E892-4FEF-80DF-2ECE1A71EEF3}" presName="parTxOnlySpace" presStyleCnt="0"/>
      <dgm:spPr/>
    </dgm:pt>
    <dgm:pt modelId="{6FFD8019-7D7C-415E-A0C9-DFAD359EEF04}" type="pres">
      <dgm:prSet presAssocID="{D386604A-BD2E-4A71-8A7C-A26B8994733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D956003-8E22-4851-9ABF-0D1594136DF1}" srcId="{39ED29C0-F8D9-4BB1-820B-2CEBA85A2A24}" destId="{ABEAEF2A-8067-409D-B43F-6BD13EAC3F52}" srcOrd="2" destOrd="0" parTransId="{DA1846B3-1563-4B7E-8C44-39F6CEE59CC6}" sibTransId="{431BE07B-E892-4FEF-80DF-2ECE1A71EEF3}"/>
    <dgm:cxn modelId="{2BAF8B21-4C1B-4BB6-B2D0-E883E1D217F1}" type="presOf" srcId="{FEF400C0-B4EF-4839-B3B0-CCA9CC905340}" destId="{9BEAD779-1682-4B07-BE89-BC77EAD19A97}" srcOrd="0" destOrd="0" presId="urn:microsoft.com/office/officeart/2005/8/layout/chevron1"/>
    <dgm:cxn modelId="{0CB3B024-5C44-42F6-A86E-9BFE5312B63A}" type="presOf" srcId="{39ED29C0-F8D9-4BB1-820B-2CEBA85A2A24}" destId="{A6886A56-5D31-4BEC-B5ED-2E9A15E57F2F}" srcOrd="0" destOrd="0" presId="urn:microsoft.com/office/officeart/2005/8/layout/chevron1"/>
    <dgm:cxn modelId="{ADEE1825-6A4A-42B0-B4B5-F2A1600A4F61}" srcId="{39ED29C0-F8D9-4BB1-820B-2CEBA85A2A24}" destId="{FEF400C0-B4EF-4839-B3B0-CCA9CC905340}" srcOrd="0" destOrd="0" parTransId="{03DC07EB-1F6C-4C60-B69B-17BD151F8710}" sibTransId="{3DBA3A59-3048-43B9-92E3-546503E5CDAC}"/>
    <dgm:cxn modelId="{A8314144-5F07-4869-99D3-1C61363DBBF4}" type="presOf" srcId="{D386604A-BD2E-4A71-8A7C-A26B89947335}" destId="{6FFD8019-7D7C-415E-A0C9-DFAD359EEF04}" srcOrd="0" destOrd="0" presId="urn:microsoft.com/office/officeart/2005/8/layout/chevron1"/>
    <dgm:cxn modelId="{93614750-F2AD-4778-9D66-78711C57D97B}" srcId="{39ED29C0-F8D9-4BB1-820B-2CEBA85A2A24}" destId="{9DB8737D-AB2B-476F-89D9-81FB0C2B84BA}" srcOrd="1" destOrd="0" parTransId="{5840A65A-086F-46B3-915B-B33E23421E33}" sibTransId="{A7B70043-E46F-48C5-9929-45760AE4EA7A}"/>
    <dgm:cxn modelId="{6968E9CF-515C-4EBB-A736-A8A9DA335310}" type="presOf" srcId="{ABEAEF2A-8067-409D-B43F-6BD13EAC3F52}" destId="{17C258AE-B76C-43B9-86ED-497DB822D214}" srcOrd="0" destOrd="0" presId="urn:microsoft.com/office/officeart/2005/8/layout/chevron1"/>
    <dgm:cxn modelId="{F45FB1DC-EA9B-4EF3-A757-95E0A42F3A89}" type="presOf" srcId="{9DB8737D-AB2B-476F-89D9-81FB0C2B84BA}" destId="{F1741D84-D40B-4F79-B22A-7C19468D49B9}" srcOrd="0" destOrd="0" presId="urn:microsoft.com/office/officeart/2005/8/layout/chevron1"/>
    <dgm:cxn modelId="{86F683EA-8D1C-459C-97FA-E201CE685354}" srcId="{39ED29C0-F8D9-4BB1-820B-2CEBA85A2A24}" destId="{D386604A-BD2E-4A71-8A7C-A26B89947335}" srcOrd="3" destOrd="0" parTransId="{4AE98954-A6BB-4261-909E-7B7357761E98}" sibTransId="{A479B994-18E2-48A9-A676-EAD7D510FC95}"/>
    <dgm:cxn modelId="{44DEE853-DA27-4B0A-B1F8-36D494F91B4D}" type="presParOf" srcId="{A6886A56-5D31-4BEC-B5ED-2E9A15E57F2F}" destId="{9BEAD779-1682-4B07-BE89-BC77EAD19A97}" srcOrd="0" destOrd="0" presId="urn:microsoft.com/office/officeart/2005/8/layout/chevron1"/>
    <dgm:cxn modelId="{928BC820-4673-4F71-B2D6-FA50E0E548D8}" type="presParOf" srcId="{A6886A56-5D31-4BEC-B5ED-2E9A15E57F2F}" destId="{4C8538B1-4455-4BFA-BF69-4A11AFAB87FC}" srcOrd="1" destOrd="0" presId="urn:microsoft.com/office/officeart/2005/8/layout/chevron1"/>
    <dgm:cxn modelId="{C7A6F2ED-ECBE-4944-9FFD-CCB0E38D9D3F}" type="presParOf" srcId="{A6886A56-5D31-4BEC-B5ED-2E9A15E57F2F}" destId="{F1741D84-D40B-4F79-B22A-7C19468D49B9}" srcOrd="2" destOrd="0" presId="urn:microsoft.com/office/officeart/2005/8/layout/chevron1"/>
    <dgm:cxn modelId="{9D0C5B60-6889-4438-ABEC-A58F27625631}" type="presParOf" srcId="{A6886A56-5D31-4BEC-B5ED-2E9A15E57F2F}" destId="{BB96A82D-B65B-41E4-A9E1-887D7A7F9188}" srcOrd="3" destOrd="0" presId="urn:microsoft.com/office/officeart/2005/8/layout/chevron1"/>
    <dgm:cxn modelId="{3AEF8DC9-04F9-475A-8F9C-D2D48B1B04AF}" type="presParOf" srcId="{A6886A56-5D31-4BEC-B5ED-2E9A15E57F2F}" destId="{17C258AE-B76C-43B9-86ED-497DB822D214}" srcOrd="4" destOrd="0" presId="urn:microsoft.com/office/officeart/2005/8/layout/chevron1"/>
    <dgm:cxn modelId="{2DD5CAB5-4563-4DDE-8C6B-C2ADC8807672}" type="presParOf" srcId="{A6886A56-5D31-4BEC-B5ED-2E9A15E57F2F}" destId="{892F2A1A-AED0-4598-A5F4-097B8F993399}" srcOrd="5" destOrd="0" presId="urn:microsoft.com/office/officeart/2005/8/layout/chevron1"/>
    <dgm:cxn modelId="{C30BD737-A2F7-4AF3-BE36-68B00BCD6E42}" type="presParOf" srcId="{A6886A56-5D31-4BEC-B5ED-2E9A15E57F2F}" destId="{6FFD8019-7D7C-415E-A0C9-DFAD359EEF0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B67F7D-06F0-4205-975C-C47ED5E492A6}" type="doc">
      <dgm:prSet loTypeId="urn:microsoft.com/office/officeart/2005/8/layout/lProcess1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550EA60A-5141-4FEC-9AD6-563180346F99}">
      <dgm:prSet phldrT="[Tekst]" custT="1"/>
      <dgm:spPr/>
      <dgm:t>
        <a:bodyPr/>
        <a:lstStyle/>
        <a:p>
          <a:r>
            <a:rPr lang="pl-PL" sz="1800" b="1" dirty="0">
              <a:solidFill>
                <a:srgbClr val="19FF81"/>
              </a:solidFill>
            </a:rPr>
            <a:t>4 zł</a:t>
          </a:r>
        </a:p>
      </dgm:t>
    </dgm:pt>
    <dgm:pt modelId="{5EA10AAC-698D-409F-AE0C-C3FFA41260F3}" type="parTrans" cxnId="{316F3DB7-E12A-496E-AD55-7032B96C2F1F}">
      <dgm:prSet/>
      <dgm:spPr/>
      <dgm:t>
        <a:bodyPr/>
        <a:lstStyle/>
        <a:p>
          <a:endParaRPr lang="pl-PL"/>
        </a:p>
      </dgm:t>
    </dgm:pt>
    <dgm:pt modelId="{D2458A90-1704-40B4-98E8-FD40FF74E8EC}" type="sibTrans" cxnId="{316F3DB7-E12A-496E-AD55-7032B96C2F1F}">
      <dgm:prSet/>
      <dgm:spPr/>
      <dgm:t>
        <a:bodyPr/>
        <a:lstStyle/>
        <a:p>
          <a:endParaRPr lang="pl-PL"/>
        </a:p>
      </dgm:t>
    </dgm:pt>
    <dgm:pt modelId="{FD26EF4E-32CC-4EAC-A35C-9C2DF5692269}">
      <dgm:prSet phldrT="[Tekst]" custT="1"/>
      <dgm:spPr/>
      <dgm:t>
        <a:bodyPr/>
        <a:lstStyle/>
        <a:p>
          <a:r>
            <a:rPr lang="pl-PL" sz="1800" b="1" dirty="0">
              <a:solidFill>
                <a:srgbClr val="00B050"/>
              </a:solidFill>
            </a:rPr>
            <a:t>4,3 zł</a:t>
          </a:r>
        </a:p>
      </dgm:t>
    </dgm:pt>
    <dgm:pt modelId="{C953723C-88A9-44E1-8C0E-9F74F0883529}" type="parTrans" cxnId="{A64227FE-52C4-4F1A-B345-B1B955546AC4}">
      <dgm:prSet/>
      <dgm:spPr/>
      <dgm:t>
        <a:bodyPr/>
        <a:lstStyle/>
        <a:p>
          <a:endParaRPr lang="pl-PL"/>
        </a:p>
      </dgm:t>
    </dgm:pt>
    <dgm:pt modelId="{1112B6CA-0C87-4032-86B4-AC16F7D078C8}" type="sibTrans" cxnId="{A64227FE-52C4-4F1A-B345-B1B955546AC4}">
      <dgm:prSet/>
      <dgm:spPr/>
      <dgm:t>
        <a:bodyPr/>
        <a:lstStyle/>
        <a:p>
          <a:endParaRPr lang="pl-PL"/>
        </a:p>
      </dgm:t>
    </dgm:pt>
    <dgm:pt modelId="{E26F4D31-3AF3-43AC-A693-5832CB3C1C24}">
      <dgm:prSet phldrT="[Tekst]" custT="1"/>
      <dgm:spPr/>
      <dgm:t>
        <a:bodyPr/>
        <a:lstStyle/>
        <a:p>
          <a:r>
            <a:rPr lang="pl-PL" sz="1800" b="1" dirty="0">
              <a:solidFill>
                <a:srgbClr val="FF0000"/>
              </a:solidFill>
            </a:rPr>
            <a:t>3,8 zł</a:t>
          </a:r>
        </a:p>
      </dgm:t>
    </dgm:pt>
    <dgm:pt modelId="{4DF886FA-4B82-494D-AE31-243F370664AE}" type="parTrans" cxnId="{A776D814-7439-467F-85FE-E7BFE2047300}">
      <dgm:prSet/>
      <dgm:spPr/>
      <dgm:t>
        <a:bodyPr/>
        <a:lstStyle/>
        <a:p>
          <a:endParaRPr lang="pl-PL"/>
        </a:p>
      </dgm:t>
    </dgm:pt>
    <dgm:pt modelId="{43807374-AEB3-43CA-A367-0CDDC27C71F0}" type="sibTrans" cxnId="{A776D814-7439-467F-85FE-E7BFE2047300}">
      <dgm:prSet/>
      <dgm:spPr/>
      <dgm:t>
        <a:bodyPr/>
        <a:lstStyle/>
        <a:p>
          <a:endParaRPr lang="pl-PL"/>
        </a:p>
      </dgm:t>
    </dgm:pt>
    <dgm:pt modelId="{007E46C6-EB28-4AB0-A7B0-DAA3C4D8D9EE}">
      <dgm:prSet phldrT="[Tekst]" custT="1"/>
      <dgm:spPr/>
      <dgm:t>
        <a:bodyPr/>
        <a:lstStyle/>
        <a:p>
          <a:r>
            <a:rPr lang="pl-PL" sz="1800" b="1" dirty="0">
              <a:solidFill>
                <a:srgbClr val="00DA63"/>
              </a:solidFill>
            </a:rPr>
            <a:t>4,2 zł</a:t>
          </a:r>
        </a:p>
      </dgm:t>
    </dgm:pt>
    <dgm:pt modelId="{03154C45-4411-4723-AF46-9C74AD075F2D}" type="parTrans" cxnId="{9535F587-2E66-4AC8-8FA0-E27C80D5BA5E}">
      <dgm:prSet/>
      <dgm:spPr/>
      <dgm:t>
        <a:bodyPr/>
        <a:lstStyle/>
        <a:p>
          <a:endParaRPr lang="pl-PL"/>
        </a:p>
      </dgm:t>
    </dgm:pt>
    <dgm:pt modelId="{2B10BB06-60F4-4F86-A9BE-4DAE623B0688}" type="sibTrans" cxnId="{9535F587-2E66-4AC8-8FA0-E27C80D5BA5E}">
      <dgm:prSet/>
      <dgm:spPr/>
      <dgm:t>
        <a:bodyPr/>
        <a:lstStyle/>
        <a:p>
          <a:endParaRPr lang="pl-PL"/>
        </a:p>
      </dgm:t>
    </dgm:pt>
    <dgm:pt modelId="{56CCF4DB-2193-4170-A361-395AABF62FBF}" type="pres">
      <dgm:prSet presAssocID="{F8B67F7D-06F0-4205-975C-C47ED5E492A6}" presName="Name0" presStyleCnt="0">
        <dgm:presLayoutVars>
          <dgm:dir/>
          <dgm:animLvl val="lvl"/>
          <dgm:resizeHandles val="exact"/>
        </dgm:presLayoutVars>
      </dgm:prSet>
      <dgm:spPr/>
    </dgm:pt>
    <dgm:pt modelId="{CDA685AC-A0E6-490A-846B-BAA4F6358438}" type="pres">
      <dgm:prSet presAssocID="{550EA60A-5141-4FEC-9AD6-563180346F99}" presName="vertFlow" presStyleCnt="0"/>
      <dgm:spPr/>
    </dgm:pt>
    <dgm:pt modelId="{8A23E617-EA57-4480-9EF6-AD20DD2CB434}" type="pres">
      <dgm:prSet presAssocID="{550EA60A-5141-4FEC-9AD6-563180346F99}" presName="header" presStyleLbl="node1" presStyleIdx="0" presStyleCnt="4"/>
      <dgm:spPr/>
    </dgm:pt>
    <dgm:pt modelId="{A169A98B-E718-49F9-9845-D63362B5FAB9}" type="pres">
      <dgm:prSet presAssocID="{550EA60A-5141-4FEC-9AD6-563180346F99}" presName="hSp" presStyleCnt="0"/>
      <dgm:spPr/>
    </dgm:pt>
    <dgm:pt modelId="{DAD4D88F-D45B-4482-A5CE-199A96C5FEFE}" type="pres">
      <dgm:prSet presAssocID="{007E46C6-EB28-4AB0-A7B0-DAA3C4D8D9EE}" presName="vertFlow" presStyleCnt="0"/>
      <dgm:spPr/>
    </dgm:pt>
    <dgm:pt modelId="{E3B93A29-979F-439B-BE21-5A793A00457B}" type="pres">
      <dgm:prSet presAssocID="{007E46C6-EB28-4AB0-A7B0-DAA3C4D8D9EE}" presName="header" presStyleLbl="node1" presStyleIdx="1" presStyleCnt="4"/>
      <dgm:spPr/>
    </dgm:pt>
    <dgm:pt modelId="{A9C91163-3D35-4E40-9B32-D2A7D99B192C}" type="pres">
      <dgm:prSet presAssocID="{007E46C6-EB28-4AB0-A7B0-DAA3C4D8D9EE}" presName="hSp" presStyleCnt="0"/>
      <dgm:spPr/>
    </dgm:pt>
    <dgm:pt modelId="{9ADF8CC3-616D-48B4-A9BB-7B5BBBE89744}" type="pres">
      <dgm:prSet presAssocID="{FD26EF4E-32CC-4EAC-A35C-9C2DF5692269}" presName="vertFlow" presStyleCnt="0"/>
      <dgm:spPr/>
    </dgm:pt>
    <dgm:pt modelId="{782F8104-6008-4A19-9665-799B239F5121}" type="pres">
      <dgm:prSet presAssocID="{FD26EF4E-32CC-4EAC-A35C-9C2DF5692269}" presName="header" presStyleLbl="node1" presStyleIdx="2" presStyleCnt="4"/>
      <dgm:spPr/>
    </dgm:pt>
    <dgm:pt modelId="{79B96D62-6CDE-456E-A86D-E4A8169BFAC2}" type="pres">
      <dgm:prSet presAssocID="{FD26EF4E-32CC-4EAC-A35C-9C2DF5692269}" presName="hSp" presStyleCnt="0"/>
      <dgm:spPr/>
    </dgm:pt>
    <dgm:pt modelId="{2C4B8476-D2ED-42F1-861E-BC0B55BDB0A5}" type="pres">
      <dgm:prSet presAssocID="{E26F4D31-3AF3-43AC-A693-5832CB3C1C24}" presName="vertFlow" presStyleCnt="0"/>
      <dgm:spPr/>
    </dgm:pt>
    <dgm:pt modelId="{74177B1F-DBCC-4203-9849-3D62CB2B69CF}" type="pres">
      <dgm:prSet presAssocID="{E26F4D31-3AF3-43AC-A693-5832CB3C1C24}" presName="header" presStyleLbl="node1" presStyleIdx="3" presStyleCnt="4"/>
      <dgm:spPr/>
    </dgm:pt>
  </dgm:ptLst>
  <dgm:cxnLst>
    <dgm:cxn modelId="{A776D814-7439-467F-85FE-E7BFE2047300}" srcId="{F8B67F7D-06F0-4205-975C-C47ED5E492A6}" destId="{E26F4D31-3AF3-43AC-A693-5832CB3C1C24}" srcOrd="3" destOrd="0" parTransId="{4DF886FA-4B82-494D-AE31-243F370664AE}" sibTransId="{43807374-AEB3-43CA-A367-0CDDC27C71F0}"/>
    <dgm:cxn modelId="{65984E29-B2C4-4078-8762-23C412D80881}" type="presOf" srcId="{E26F4D31-3AF3-43AC-A693-5832CB3C1C24}" destId="{74177B1F-DBCC-4203-9849-3D62CB2B69CF}" srcOrd="0" destOrd="0" presId="urn:microsoft.com/office/officeart/2005/8/layout/lProcess1"/>
    <dgm:cxn modelId="{9535F587-2E66-4AC8-8FA0-E27C80D5BA5E}" srcId="{F8B67F7D-06F0-4205-975C-C47ED5E492A6}" destId="{007E46C6-EB28-4AB0-A7B0-DAA3C4D8D9EE}" srcOrd="1" destOrd="0" parTransId="{03154C45-4411-4723-AF46-9C74AD075F2D}" sibTransId="{2B10BB06-60F4-4F86-A9BE-4DAE623B0688}"/>
    <dgm:cxn modelId="{2338BBA9-C333-440F-BD88-39DF885620DF}" type="presOf" srcId="{007E46C6-EB28-4AB0-A7B0-DAA3C4D8D9EE}" destId="{E3B93A29-979F-439B-BE21-5A793A00457B}" srcOrd="0" destOrd="0" presId="urn:microsoft.com/office/officeart/2005/8/layout/lProcess1"/>
    <dgm:cxn modelId="{D0767EB3-6AF0-490D-9B96-9B3A10C74C33}" type="presOf" srcId="{F8B67F7D-06F0-4205-975C-C47ED5E492A6}" destId="{56CCF4DB-2193-4170-A361-395AABF62FBF}" srcOrd="0" destOrd="0" presId="urn:microsoft.com/office/officeart/2005/8/layout/lProcess1"/>
    <dgm:cxn modelId="{316F3DB7-E12A-496E-AD55-7032B96C2F1F}" srcId="{F8B67F7D-06F0-4205-975C-C47ED5E492A6}" destId="{550EA60A-5141-4FEC-9AD6-563180346F99}" srcOrd="0" destOrd="0" parTransId="{5EA10AAC-698D-409F-AE0C-C3FFA41260F3}" sibTransId="{D2458A90-1704-40B4-98E8-FD40FF74E8EC}"/>
    <dgm:cxn modelId="{94F294D0-1631-4256-B1FD-24D163C83E8F}" type="presOf" srcId="{FD26EF4E-32CC-4EAC-A35C-9C2DF5692269}" destId="{782F8104-6008-4A19-9665-799B239F5121}" srcOrd="0" destOrd="0" presId="urn:microsoft.com/office/officeart/2005/8/layout/lProcess1"/>
    <dgm:cxn modelId="{7C106ED9-9AB2-4951-B210-0066B7778F04}" type="presOf" srcId="{550EA60A-5141-4FEC-9AD6-563180346F99}" destId="{8A23E617-EA57-4480-9EF6-AD20DD2CB434}" srcOrd="0" destOrd="0" presId="urn:microsoft.com/office/officeart/2005/8/layout/lProcess1"/>
    <dgm:cxn modelId="{A64227FE-52C4-4F1A-B345-B1B955546AC4}" srcId="{F8B67F7D-06F0-4205-975C-C47ED5E492A6}" destId="{FD26EF4E-32CC-4EAC-A35C-9C2DF5692269}" srcOrd="2" destOrd="0" parTransId="{C953723C-88A9-44E1-8C0E-9F74F0883529}" sibTransId="{1112B6CA-0C87-4032-86B4-AC16F7D078C8}"/>
    <dgm:cxn modelId="{589C34AB-F95A-4CD2-A68B-D5D24190C7DE}" type="presParOf" srcId="{56CCF4DB-2193-4170-A361-395AABF62FBF}" destId="{CDA685AC-A0E6-490A-846B-BAA4F6358438}" srcOrd="0" destOrd="0" presId="urn:microsoft.com/office/officeart/2005/8/layout/lProcess1"/>
    <dgm:cxn modelId="{0E17F62B-755E-45C5-A85A-A3CE7EBAF02C}" type="presParOf" srcId="{CDA685AC-A0E6-490A-846B-BAA4F6358438}" destId="{8A23E617-EA57-4480-9EF6-AD20DD2CB434}" srcOrd="0" destOrd="0" presId="urn:microsoft.com/office/officeart/2005/8/layout/lProcess1"/>
    <dgm:cxn modelId="{45F766FF-CEA5-40CC-BFBA-C77156805008}" type="presParOf" srcId="{56CCF4DB-2193-4170-A361-395AABF62FBF}" destId="{A169A98B-E718-49F9-9845-D63362B5FAB9}" srcOrd="1" destOrd="0" presId="urn:microsoft.com/office/officeart/2005/8/layout/lProcess1"/>
    <dgm:cxn modelId="{2F240F07-6164-4097-AF00-47AB805971E4}" type="presParOf" srcId="{56CCF4DB-2193-4170-A361-395AABF62FBF}" destId="{DAD4D88F-D45B-4482-A5CE-199A96C5FEFE}" srcOrd="2" destOrd="0" presId="urn:microsoft.com/office/officeart/2005/8/layout/lProcess1"/>
    <dgm:cxn modelId="{13BD2AD1-F988-4172-A7EE-7CD01FEFE5E3}" type="presParOf" srcId="{DAD4D88F-D45B-4482-A5CE-199A96C5FEFE}" destId="{E3B93A29-979F-439B-BE21-5A793A00457B}" srcOrd="0" destOrd="0" presId="urn:microsoft.com/office/officeart/2005/8/layout/lProcess1"/>
    <dgm:cxn modelId="{56172890-A0CB-4F1A-BB51-F512F71E427B}" type="presParOf" srcId="{56CCF4DB-2193-4170-A361-395AABF62FBF}" destId="{A9C91163-3D35-4E40-9B32-D2A7D99B192C}" srcOrd="3" destOrd="0" presId="urn:microsoft.com/office/officeart/2005/8/layout/lProcess1"/>
    <dgm:cxn modelId="{0A0F6C54-6555-4FD1-BAD3-20DB8C53CBFC}" type="presParOf" srcId="{56CCF4DB-2193-4170-A361-395AABF62FBF}" destId="{9ADF8CC3-616D-48B4-A9BB-7B5BBBE89744}" srcOrd="4" destOrd="0" presId="urn:microsoft.com/office/officeart/2005/8/layout/lProcess1"/>
    <dgm:cxn modelId="{77A0C88C-0AAA-49E8-AC70-416B9BFE1D53}" type="presParOf" srcId="{9ADF8CC3-616D-48B4-A9BB-7B5BBBE89744}" destId="{782F8104-6008-4A19-9665-799B239F5121}" srcOrd="0" destOrd="0" presId="urn:microsoft.com/office/officeart/2005/8/layout/lProcess1"/>
    <dgm:cxn modelId="{61ED255F-5D72-4AFF-AA23-449312F376BD}" type="presParOf" srcId="{56CCF4DB-2193-4170-A361-395AABF62FBF}" destId="{79B96D62-6CDE-456E-A86D-E4A8169BFAC2}" srcOrd="5" destOrd="0" presId="urn:microsoft.com/office/officeart/2005/8/layout/lProcess1"/>
    <dgm:cxn modelId="{0C31CF57-4F00-4A39-924F-F20346A0DAEB}" type="presParOf" srcId="{56CCF4DB-2193-4170-A361-395AABF62FBF}" destId="{2C4B8476-D2ED-42F1-861E-BC0B55BDB0A5}" srcOrd="6" destOrd="0" presId="urn:microsoft.com/office/officeart/2005/8/layout/lProcess1"/>
    <dgm:cxn modelId="{D1B362B0-D77E-4640-B98F-BBFB326DB8EA}" type="presParOf" srcId="{2C4B8476-D2ED-42F1-861E-BC0B55BDB0A5}" destId="{74177B1F-DBCC-4203-9849-3D62CB2B69CF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AD779-1682-4B07-BE89-BC77EAD19A97}">
      <dsp:nvSpPr>
        <dsp:cNvPr id="0" name=""/>
        <dsp:cNvSpPr/>
      </dsp:nvSpPr>
      <dsp:spPr>
        <a:xfrm>
          <a:off x="3974" y="797383"/>
          <a:ext cx="2313784" cy="92551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Umowa ramowa</a:t>
          </a:r>
        </a:p>
      </dsp:txBody>
      <dsp:txXfrm>
        <a:off x="466731" y="797383"/>
        <a:ext cx="1388271" cy="925513"/>
      </dsp:txXfrm>
    </dsp:sp>
    <dsp:sp modelId="{F1741D84-D40B-4F79-B22A-7C19468D49B9}">
      <dsp:nvSpPr>
        <dsp:cNvPr id="0" name=""/>
        <dsp:cNvSpPr/>
      </dsp:nvSpPr>
      <dsp:spPr>
        <a:xfrm>
          <a:off x="2086380" y="797383"/>
          <a:ext cx="2313784" cy="92551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Ogłoszenie naboru</a:t>
          </a:r>
        </a:p>
      </dsp:txBody>
      <dsp:txXfrm>
        <a:off x="2549137" y="797383"/>
        <a:ext cx="1388271" cy="925513"/>
      </dsp:txXfrm>
    </dsp:sp>
    <dsp:sp modelId="{17C258AE-B76C-43B9-86ED-497DB822D214}">
      <dsp:nvSpPr>
        <dsp:cNvPr id="0" name=""/>
        <dsp:cNvSpPr/>
      </dsp:nvSpPr>
      <dsp:spPr>
        <a:xfrm>
          <a:off x="4168786" y="797383"/>
          <a:ext cx="2313784" cy="92551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Umowa o przyznaniu pomocy</a:t>
          </a:r>
        </a:p>
      </dsp:txBody>
      <dsp:txXfrm>
        <a:off x="4631543" y="797383"/>
        <a:ext cx="1388271" cy="925513"/>
      </dsp:txXfrm>
    </dsp:sp>
    <dsp:sp modelId="{6FFD8019-7D7C-415E-A0C9-DFAD359EEF04}">
      <dsp:nvSpPr>
        <dsp:cNvPr id="0" name=""/>
        <dsp:cNvSpPr/>
      </dsp:nvSpPr>
      <dsp:spPr>
        <a:xfrm>
          <a:off x="6251192" y="797383"/>
          <a:ext cx="2313784" cy="925513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Płatność</a:t>
          </a:r>
        </a:p>
      </dsp:txBody>
      <dsp:txXfrm>
        <a:off x="6713949" y="797383"/>
        <a:ext cx="1388271" cy="9255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3E617-EA57-4480-9EF6-AD20DD2CB434}">
      <dsp:nvSpPr>
        <dsp:cNvPr id="0" name=""/>
        <dsp:cNvSpPr/>
      </dsp:nvSpPr>
      <dsp:spPr>
        <a:xfrm>
          <a:off x="2981" y="490132"/>
          <a:ext cx="1839579" cy="4598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19FF81"/>
              </a:solidFill>
            </a:rPr>
            <a:t>4 zł</a:t>
          </a:r>
        </a:p>
      </dsp:txBody>
      <dsp:txXfrm>
        <a:off x="16451" y="503602"/>
        <a:ext cx="1812639" cy="432954"/>
      </dsp:txXfrm>
    </dsp:sp>
    <dsp:sp modelId="{E3B93A29-979F-439B-BE21-5A793A00457B}">
      <dsp:nvSpPr>
        <dsp:cNvPr id="0" name=""/>
        <dsp:cNvSpPr/>
      </dsp:nvSpPr>
      <dsp:spPr>
        <a:xfrm>
          <a:off x="2100102" y="490132"/>
          <a:ext cx="1839579" cy="4598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00DA63"/>
              </a:solidFill>
            </a:rPr>
            <a:t>4,2 zł</a:t>
          </a:r>
        </a:p>
      </dsp:txBody>
      <dsp:txXfrm>
        <a:off x="2113572" y="503602"/>
        <a:ext cx="1812639" cy="432954"/>
      </dsp:txXfrm>
    </dsp:sp>
    <dsp:sp modelId="{782F8104-6008-4A19-9665-799B239F5121}">
      <dsp:nvSpPr>
        <dsp:cNvPr id="0" name=""/>
        <dsp:cNvSpPr/>
      </dsp:nvSpPr>
      <dsp:spPr>
        <a:xfrm>
          <a:off x="4197222" y="490132"/>
          <a:ext cx="1839579" cy="4598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00B050"/>
              </a:solidFill>
            </a:rPr>
            <a:t>4,3 zł</a:t>
          </a:r>
        </a:p>
      </dsp:txBody>
      <dsp:txXfrm>
        <a:off x="4210692" y="503602"/>
        <a:ext cx="1812639" cy="432954"/>
      </dsp:txXfrm>
    </dsp:sp>
    <dsp:sp modelId="{74177B1F-DBCC-4203-9849-3D62CB2B69CF}">
      <dsp:nvSpPr>
        <dsp:cNvPr id="0" name=""/>
        <dsp:cNvSpPr/>
      </dsp:nvSpPr>
      <dsp:spPr>
        <a:xfrm>
          <a:off x="6294343" y="490132"/>
          <a:ext cx="1839579" cy="4598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rgbClr val="FF0000"/>
              </a:solidFill>
            </a:rPr>
            <a:t>3,8 zł</a:t>
          </a:r>
        </a:p>
      </dsp:txBody>
      <dsp:txXfrm>
        <a:off x="6307813" y="503602"/>
        <a:ext cx="1812639" cy="432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6B55D7-283C-4A88-A13D-C541C9EDF127}" type="datetime1">
              <a: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27.01.2020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3849688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682D695-206F-4218-8620-2F7E55343EB9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769081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CA77617-EF9D-464E-A134-D1285C15BA39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2" y="744541"/>
            <a:ext cx="4962521" cy="372268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ymbol zastępczy notatek 4"/>
          <p:cNvSpPr txBox="1">
            <a:spLocks noGrp="1"/>
          </p:cNvSpPr>
          <p:nvPr>
            <p:ph type="body" sz="quarter" idx="3"/>
          </p:nvPr>
        </p:nvSpPr>
        <p:spPr>
          <a:xfrm>
            <a:off x="679454" y="4716466"/>
            <a:ext cx="5438778" cy="44656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3849688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defRPr>
            </a:lvl1pPr>
          </a:lstStyle>
          <a:p>
            <a:pPr lvl="0"/>
            <a:fld id="{5486E1A8-0C5B-43A3-BCA8-637E08F9E315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14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"/>
          <p:cNvSpPr/>
          <p:nvPr/>
        </p:nvSpPr>
        <p:spPr>
          <a:xfrm>
            <a:off x="0" y="5970583"/>
            <a:ext cx="9144000" cy="88741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4"/>
          <p:cNvSpPr/>
          <p:nvPr/>
        </p:nvSpPr>
        <p:spPr>
          <a:xfrm>
            <a:off x="-9528" y="6053135"/>
            <a:ext cx="2249488" cy="712783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5"/>
          <p:cNvSpPr/>
          <p:nvPr/>
        </p:nvSpPr>
        <p:spPr>
          <a:xfrm>
            <a:off x="2359023" y="6043617"/>
            <a:ext cx="6784976" cy="714375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grpSp>
        <p:nvGrpSpPr>
          <p:cNvPr id="5" name="Grupa 12"/>
          <p:cNvGrpSpPr/>
          <p:nvPr/>
        </p:nvGrpSpPr>
        <p:grpSpPr>
          <a:xfrm>
            <a:off x="0" y="4652960"/>
            <a:ext cx="9144000" cy="1362082"/>
            <a:chOff x="0" y="4652960"/>
            <a:chExt cx="9144000" cy="1362082"/>
          </a:xfrm>
        </p:grpSpPr>
        <p:pic>
          <p:nvPicPr>
            <p:cNvPr id="6" name="Obraz 14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134892" y="4702832"/>
              <a:ext cx="1045360" cy="740426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" name="Grupa 8"/>
            <p:cNvGrpSpPr/>
            <p:nvPr/>
          </p:nvGrpSpPr>
          <p:grpSpPr>
            <a:xfrm>
              <a:off x="0" y="4652960"/>
              <a:ext cx="9144000" cy="1362082"/>
              <a:chOff x="0" y="4652960"/>
              <a:chExt cx="9144000" cy="1362082"/>
            </a:xfrm>
          </p:grpSpPr>
          <p:pic>
            <p:nvPicPr>
              <p:cNvPr id="8" name="Obraz 9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>
              <a:xfrm>
                <a:off x="7668350" y="4652960"/>
                <a:ext cx="1363141" cy="813633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9" name="Grupa 10"/>
              <p:cNvGrpSpPr/>
              <p:nvPr/>
            </p:nvGrpSpPr>
            <p:grpSpPr>
              <a:xfrm>
                <a:off x="0" y="4665771"/>
                <a:ext cx="9144000" cy="1349271"/>
                <a:chOff x="0" y="4665771"/>
                <a:chExt cx="9144000" cy="1349271"/>
              </a:xfrm>
            </p:grpSpPr>
            <p:sp>
              <p:nvSpPr>
                <p:cNvPr id="10" name="pole tekstowe 11"/>
                <p:cNvSpPr txBox="1"/>
                <p:nvPr/>
              </p:nvSpPr>
              <p:spPr>
                <a:xfrm>
                  <a:off x="0" y="5553078"/>
                  <a:ext cx="9144000" cy="46196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square" lIns="91440" tIns="45720" rIns="91440" bIns="45720" anchor="t" anchorCtr="1" compatLnSpc="1">
                  <a:spAutoFit/>
                </a:bodyPr>
                <a:lstStyle/>
                <a:p>
                  <a:pPr marL="0" marR="0" lvl="0" indent="0" algn="ctr" defTabSz="914400" rtl="0" fontAlgn="auto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pl-PL" sz="800" b="0" i="0" u="none" strike="noStrike" kern="1200" cap="none" spc="0" baseline="0">
                      <a:solidFill>
                        <a:srgbClr val="004393"/>
                      </a:solidFill>
                      <a:uFillTx/>
                      <a:latin typeface="Tahoma" pitchFamily="34"/>
                      <a:cs typeface="Tahoma" pitchFamily="34"/>
                    </a:rPr>
                    <a:t>„Europejski Fundusz Rolny na rzecz Rozwoju Obszarów Wiejskich: Europa inwestująca w obszary wiejskie.”</a:t>
                  </a:r>
                </a:p>
                <a:p>
                  <a:pPr marL="0" marR="0" lvl="0" indent="0" algn="ctr" defTabSz="914400" rtl="0" fontAlgn="auto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pl-PL" sz="800" b="0" i="0" u="none" strike="noStrike" kern="1200" cap="none" spc="0" baseline="0">
                      <a:solidFill>
                        <a:srgbClr val="004393"/>
                      </a:solidFill>
                      <a:uFillTx/>
                      <a:latin typeface="Tahoma" pitchFamily="34"/>
                      <a:cs typeface="Tahoma" pitchFamily="34"/>
                    </a:rPr>
                    <a:t>Prezentacja opracowana przez Departament Rozwoju Obszarów Wiejskich Ministerstwa Rolnictwa i Rozwoju Wsi.</a:t>
                  </a:r>
                </a:p>
                <a:p>
                  <a:pPr marL="0" marR="0" lvl="0" indent="0" algn="ctr" defTabSz="914400" rtl="0" fontAlgn="auto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pl-PL" sz="800" b="0" i="0" u="none" strike="noStrike" kern="1200" cap="none" spc="0" baseline="0">
                      <a:solidFill>
                        <a:srgbClr val="004393"/>
                      </a:solidFill>
                      <a:uFillTx/>
                      <a:latin typeface="Tahoma" pitchFamily="34"/>
                      <a:cs typeface="Tahoma" pitchFamily="34"/>
                    </a:rPr>
                    <a:t>Instytucja Zarządzająca Programem Rozwoju Obszarów Wiejskich na lata 2014-2020 – Minister Rolnictwa i Rozwoju Wsi.</a:t>
                  </a:r>
                </a:p>
              </p:txBody>
            </p:sp>
            <p:pic>
              <p:nvPicPr>
                <p:cNvPr id="11" name="Obraz 23" descr="logo_ministerstwa.jpg"/>
                <p:cNvPicPr>
                  <a:picLocks noChangeAspect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>
                <a:xfrm>
                  <a:off x="4139955" y="4665771"/>
                  <a:ext cx="796744" cy="787106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sp>
        <p:nvSpPr>
          <p:cNvPr id="12" name="Podtytuł 8"/>
          <p:cNvSpPr txBox="1">
            <a:spLocks noGrp="1"/>
          </p:cNvSpPr>
          <p:nvPr>
            <p:ph type="subTitle" idx="4294967295"/>
          </p:nvPr>
        </p:nvSpPr>
        <p:spPr>
          <a:xfrm>
            <a:off x="2362196" y="6050036"/>
            <a:ext cx="6705596" cy="685800"/>
          </a:xfrm>
        </p:spPr>
        <p:txBody>
          <a:bodyPr anchor="ctr"/>
          <a:lstStyle>
            <a:lvl1pPr marL="0" indent="0">
              <a:buNone/>
              <a:defRPr sz="26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13" name="Tytuł 1"/>
          <p:cNvSpPr txBox="1">
            <a:spLocks noGrp="1"/>
          </p:cNvSpPr>
          <p:nvPr>
            <p:ph type="title"/>
          </p:nvPr>
        </p:nvSpPr>
        <p:spPr>
          <a:xfrm>
            <a:off x="612648" y="1646313"/>
            <a:ext cx="8153403" cy="2934812"/>
          </a:xfrm>
        </p:spPr>
        <p:txBody>
          <a:bodyPr anchorCtr="1"/>
          <a:lstStyle>
            <a:lvl1pPr algn="ctr">
              <a:defRPr>
                <a:solidFill>
                  <a:srgbClr val="44884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14" name="Symbol zastępczy daty 27"/>
          <p:cNvSpPr txBox="1">
            <a:spLocks noGrp="1"/>
          </p:cNvSpPr>
          <p:nvPr>
            <p:ph type="dt" sz="half" idx="7"/>
          </p:nvPr>
        </p:nvSpPr>
        <p:spPr>
          <a:xfrm>
            <a:off x="76196" y="6069009"/>
            <a:ext cx="2057400" cy="685800"/>
          </a:xfrm>
        </p:spPr>
        <p:txBody>
          <a:bodyPr anchorCtr="1"/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lvl="0"/>
            <a:fld id="{DCF09F44-E4C4-4108-90D1-BAC450FBA194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15" name="Symbol zastępczy stopki 16"/>
          <p:cNvSpPr txBox="1">
            <a:spLocks noGrp="1"/>
          </p:cNvSpPr>
          <p:nvPr>
            <p:ph type="ftr" sz="quarter" idx="9"/>
          </p:nvPr>
        </p:nvSpPr>
        <p:spPr>
          <a:xfrm>
            <a:off x="2085975" y="236536"/>
            <a:ext cx="5867403" cy="365129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 lvl="0"/>
            <a:endParaRPr lang="pl-PL"/>
          </a:p>
        </p:txBody>
      </p:sp>
      <p:sp>
        <p:nvSpPr>
          <p:cNvPr id="16" name="Symbol zastępczy numeru slajdu 28"/>
          <p:cNvSpPr txBox="1">
            <a:spLocks noGrp="1"/>
          </p:cNvSpPr>
          <p:nvPr>
            <p:ph type="sldNum" sz="quarter" idx="8"/>
          </p:nvPr>
        </p:nvSpPr>
        <p:spPr>
          <a:xfrm>
            <a:off x="8001000" y="228600"/>
            <a:ext cx="838203" cy="381003"/>
          </a:xfr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pPr lvl="0"/>
            <a:fld id="{9CBF40FE-D527-41B1-8710-32DC245183F9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754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425CDF-15D7-42DE-8546-3EE19A8CAEAF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5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26BD3F-C3BA-42AC-805F-E1CC93BD0512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45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"/>
          <p:cNvSpPr/>
          <p:nvPr/>
        </p:nvSpPr>
        <p:spPr>
          <a:xfrm>
            <a:off x="6096003" y="0"/>
            <a:ext cx="32067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4"/>
          <p:cNvSpPr/>
          <p:nvPr/>
        </p:nvSpPr>
        <p:spPr>
          <a:xfrm>
            <a:off x="6142033" y="609603"/>
            <a:ext cx="228600" cy="62483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5"/>
          <p:cNvSpPr/>
          <p:nvPr/>
        </p:nvSpPr>
        <p:spPr>
          <a:xfrm>
            <a:off x="6142033" y="0"/>
            <a:ext cx="228600" cy="5333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5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6553203" y="609603"/>
            <a:ext cx="2057400" cy="551656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6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457200" y="609603"/>
            <a:ext cx="5562596" cy="551656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3"/>
          <p:cNvSpPr txBox="1">
            <a:spLocks noGrp="1"/>
          </p:cNvSpPr>
          <p:nvPr>
            <p:ph type="dt" sz="half" idx="7"/>
          </p:nvPr>
        </p:nvSpPr>
        <p:spPr>
          <a:xfrm>
            <a:off x="6553203" y="6248396"/>
            <a:ext cx="220980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2BF3491-F6AE-4E4B-832A-51315483C9C2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8" name="Symbol zastępczy stopki 4"/>
          <p:cNvSpPr txBox="1">
            <a:spLocks noGrp="1"/>
          </p:cNvSpPr>
          <p:nvPr>
            <p:ph type="ftr" sz="quarter" idx="9"/>
          </p:nvPr>
        </p:nvSpPr>
        <p:spPr>
          <a:xfrm>
            <a:off x="457200" y="6248396"/>
            <a:ext cx="5573716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5"/>
          <p:cNvSpPr txBox="1">
            <a:spLocks noGrp="1"/>
          </p:cNvSpPr>
          <p:nvPr>
            <p:ph type="sldNum" sz="quarter" idx="8"/>
          </p:nvPr>
        </p:nvSpPr>
        <p:spPr>
          <a:xfrm rot="5400013">
            <a:off x="5989634" y="144461"/>
            <a:ext cx="533396" cy="244473"/>
          </a:xfrm>
        </p:spPr>
        <p:txBody>
          <a:bodyPr/>
          <a:lstStyle>
            <a:lvl1pPr>
              <a:defRPr/>
            </a:lvl1pPr>
          </a:lstStyle>
          <a:p>
            <a:pPr lvl="0"/>
            <a:fld id="{4B5CAF3F-E234-4C09-87A0-3CA355201CB7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20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23" descr="logo_ministerstw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95735" y="5876921"/>
            <a:ext cx="862014" cy="863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596185" y="5826127"/>
            <a:ext cx="1368427" cy="888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 descr="https://encrypted-tbn0.gstatic.com/images?q=tbn:ANd9GcTkX0Rh93x6eulLN4WKMtl8Fd9ma6thXQiEPf0DXT7GMoNw0TyEu4dve7z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79386" y="5876921"/>
            <a:ext cx="1189040" cy="7921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ytuł 1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3" cy="990596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6" name="Symbol zastępczy zawartości 7"/>
          <p:cNvSpPr txBox="1">
            <a:spLocks noGrp="1"/>
          </p:cNvSpPr>
          <p:nvPr>
            <p:ph idx="1"/>
          </p:nvPr>
        </p:nvSpPr>
        <p:spPr>
          <a:xfrm>
            <a:off x="612648" y="1600200"/>
            <a:ext cx="8153403" cy="422619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E1F2AA-642C-464A-943D-292BE900CC11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8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A4B504-622A-42BD-AC18-2E9481F647B2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877632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"/>
          <p:cNvSpPr/>
          <p:nvPr/>
        </p:nvSpPr>
        <p:spPr>
          <a:xfrm>
            <a:off x="0" y="1524003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4"/>
          <p:cNvSpPr/>
          <p:nvPr/>
        </p:nvSpPr>
        <p:spPr>
          <a:xfrm>
            <a:off x="0" y="1600200"/>
            <a:ext cx="1295403" cy="9905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5"/>
          <p:cNvSpPr/>
          <p:nvPr/>
        </p:nvSpPr>
        <p:spPr>
          <a:xfrm>
            <a:off x="1371600" y="1600200"/>
            <a:ext cx="7772400" cy="990596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5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1" cy="1673223"/>
          </a:xfrm>
        </p:spPr>
        <p:txBody>
          <a:bodyPr/>
          <a:lstStyle>
            <a:lvl1pPr marL="0" indent="0">
              <a:buNone/>
              <a:defRPr sz="2800">
                <a:solidFill>
                  <a:srgbClr val="00843C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Tytuł 1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6" cy="99059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7" name="Symbol zastępczy daty 1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4E3DA1-098B-4AF7-858E-6F022B034AAD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8" name="Symbol zastępczy numeru slajdu 12"/>
          <p:cNvSpPr txBox="1">
            <a:spLocks noGrp="1"/>
          </p:cNvSpPr>
          <p:nvPr>
            <p:ph type="sldNum" sz="quarter" idx="8"/>
          </p:nvPr>
        </p:nvSpPr>
        <p:spPr>
          <a:xfrm>
            <a:off x="0" y="1752603"/>
            <a:ext cx="1295403" cy="701673"/>
          </a:xfrm>
        </p:spPr>
        <p:txBody>
          <a:bodyPr/>
          <a:lstStyle>
            <a:lvl1pPr>
              <a:defRPr sz="2400"/>
            </a:lvl1pPr>
          </a:lstStyle>
          <a:p>
            <a:pPr lvl="0"/>
            <a:fld id="{ED1ECFCF-92B2-4614-AC64-A2AA556E15FD}" type="slidenum">
              <a:rPr/>
              <a:pPr lvl="0"/>
              <a:t>‹#›</a:t>
            </a:fld>
            <a:endParaRPr lang="pl-PL"/>
          </a:p>
        </p:txBody>
      </p:sp>
      <p:sp>
        <p:nvSpPr>
          <p:cNvPr id="9" name="Symbol zastępczy stopki 1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78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8"/>
          <p:cNvSpPr txBox="1">
            <a:spLocks noGrp="1"/>
          </p:cNvSpPr>
          <p:nvPr>
            <p:ph idx="1"/>
          </p:nvPr>
        </p:nvSpPr>
        <p:spPr>
          <a:xfrm>
            <a:off x="609603" y="1589565"/>
            <a:ext cx="38862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10"/>
          <p:cNvSpPr txBox="1">
            <a:spLocks noGrp="1"/>
          </p:cNvSpPr>
          <p:nvPr>
            <p:ph idx="2"/>
          </p:nvPr>
        </p:nvSpPr>
        <p:spPr>
          <a:xfrm>
            <a:off x="4844902" y="1589565"/>
            <a:ext cx="3886200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F75DE-BB7F-4793-BF5C-A6E3BD533EA4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6" name="Symbol zastępczy numeru slajdu 9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BC7D2E-E953-4E53-823B-DE4E604F5801}" type="slidenum">
              <a:rPr/>
              <a:pPr lvl="0"/>
              <a:t>‹#›</a:t>
            </a:fld>
            <a:endParaRPr lang="pl-PL"/>
          </a:p>
        </p:txBody>
      </p:sp>
      <p:sp>
        <p:nvSpPr>
          <p:cNvPr id="7" name="Symbol zastępczy stopki 1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215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533396" y="273048"/>
            <a:ext cx="8153403" cy="8699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10"/>
          <p:cNvSpPr txBox="1">
            <a:spLocks noGrp="1"/>
          </p:cNvSpPr>
          <p:nvPr>
            <p:ph idx="2"/>
          </p:nvPr>
        </p:nvSpPr>
        <p:spPr>
          <a:xfrm>
            <a:off x="609603" y="2438403"/>
            <a:ext cx="3886200" cy="35814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12"/>
          <p:cNvSpPr txBox="1">
            <a:spLocks noGrp="1"/>
          </p:cNvSpPr>
          <p:nvPr>
            <p:ph idx="4"/>
          </p:nvPr>
        </p:nvSpPr>
        <p:spPr>
          <a:xfrm>
            <a:off x="4800600" y="2438403"/>
            <a:ext cx="3886200" cy="35814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15"/>
          <p:cNvSpPr txBox="1">
            <a:spLocks noGrp="1"/>
          </p:cNvSpPr>
          <p:nvPr>
            <p:ph type="body" idx="1"/>
          </p:nvPr>
        </p:nvSpPr>
        <p:spPr>
          <a:xfrm>
            <a:off x="609603" y="1752603"/>
            <a:ext cx="3886200" cy="640080"/>
          </a:xfrm>
          <a:solidFill>
            <a:srgbClr val="44884F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tekstu 14"/>
          <p:cNvSpPr txBox="1">
            <a:spLocks noGrp="1"/>
          </p:cNvSpPr>
          <p:nvPr>
            <p:ph type="body" idx="3"/>
          </p:nvPr>
        </p:nvSpPr>
        <p:spPr>
          <a:xfrm>
            <a:off x="4800600" y="1752603"/>
            <a:ext cx="3886200" cy="640080"/>
          </a:xfrm>
          <a:solidFill>
            <a:srgbClr val="00B050"/>
          </a:solidFill>
        </p:spPr>
        <p:txBody>
          <a:bodyPr anchor="ctr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daty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E50DDC-194E-4F3F-9715-A02B0466C4A6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8" name="Symbol zastępczy numeru slajdu 1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8689F1-39C7-43E1-9AF3-C5E12A1BE8A3}" type="slidenum">
              <a:rPr/>
              <a:pPr lvl="0"/>
              <a:t>‹#›</a:t>
            </a:fld>
            <a:endParaRPr lang="pl-PL"/>
          </a:p>
        </p:txBody>
      </p:sp>
      <p:sp>
        <p:nvSpPr>
          <p:cNvPr id="9" name="Symbol zastępczy stopki 1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9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79EDFC-9BEF-4A41-A079-01A751E20CE6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4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8FCABB-BDAF-4052-99FD-8F3D17B80CE2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806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EF1E48-C041-4DEB-9ADC-4461DBE42851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>
          <a:xfrm>
            <a:off x="0" y="6248396"/>
            <a:ext cx="533396" cy="381003"/>
          </a:xfrm>
        </p:spPr>
        <p:txBody>
          <a:bodyPr/>
          <a:lstStyle>
            <a:lvl1pPr>
              <a:defRPr>
                <a:solidFill>
                  <a:srgbClr val="00843C"/>
                </a:solidFill>
              </a:defRPr>
            </a:lvl1pPr>
          </a:lstStyle>
          <a:p>
            <a:pPr lvl="0"/>
            <a:fld id="{87E490D4-B22A-47EE-89EB-4F96A830C90A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61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609603" y="273048"/>
            <a:ext cx="8077196" cy="8699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2"/>
          </p:nvPr>
        </p:nvSpPr>
        <p:spPr>
          <a:xfrm>
            <a:off x="609603" y="1752603"/>
            <a:ext cx="1600200" cy="4343400"/>
          </a:xfrm>
          <a:solidFill>
            <a:srgbClr val="44884F"/>
          </a:solidFill>
          <a:ln w="50804">
            <a:solidFill>
              <a:srgbClr val="44884F"/>
            </a:solidFill>
            <a:prstDash val="solid"/>
            <a:miter/>
          </a:ln>
        </p:spPr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solidFill>
                  <a:srgbClr val="44884F"/>
                </a:solidFill>
              </a:defRPr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8"/>
          <p:cNvSpPr txBox="1">
            <a:spLocks noGrp="1"/>
          </p:cNvSpPr>
          <p:nvPr>
            <p:ph idx="1"/>
          </p:nvPr>
        </p:nvSpPr>
        <p:spPr>
          <a:xfrm>
            <a:off x="2362196" y="1752603"/>
            <a:ext cx="6400800" cy="44195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1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09DD22-EAFE-44FD-BFE5-68E4E4C715E0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6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2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55BD3C-CD03-419C-A50D-39B56826489E}" type="slidenum">
              <a:rPr/>
              <a:pPr lv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808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4"/>
          <p:cNvSpPr/>
          <p:nvPr/>
        </p:nvSpPr>
        <p:spPr>
          <a:xfrm>
            <a:off x="-9528" y="4572000"/>
            <a:ext cx="9144000" cy="88741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3" name="Prostokąt 5"/>
          <p:cNvSpPr/>
          <p:nvPr/>
        </p:nvSpPr>
        <p:spPr>
          <a:xfrm>
            <a:off x="-9528" y="4664070"/>
            <a:ext cx="1463670" cy="712783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4" name="Prostokąt 6"/>
          <p:cNvSpPr/>
          <p:nvPr/>
        </p:nvSpPr>
        <p:spPr>
          <a:xfrm>
            <a:off x="1544641" y="4654552"/>
            <a:ext cx="7599358" cy="712783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5" name="Prostokąt 7"/>
          <p:cNvSpPr/>
          <p:nvPr/>
        </p:nvSpPr>
        <p:spPr>
          <a:xfrm>
            <a:off x="1447796" y="0"/>
            <a:ext cx="100017" cy="6867528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6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None/>
              <a:defRPr sz="1700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Tytuł 1"/>
          <p:cNvSpPr txBox="1">
            <a:spLocks noGrp="1"/>
          </p:cNvSpPr>
          <p:nvPr>
            <p:ph type="title"/>
          </p:nvPr>
        </p:nvSpPr>
        <p:spPr>
          <a:xfrm>
            <a:off x="1600200" y="4648196"/>
            <a:ext cx="7315200" cy="685800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8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1560579" y="0"/>
            <a:ext cx="7583420" cy="4568955"/>
          </a:xfrm>
          <a:solidFill>
            <a:srgbClr val="CFDAD0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9" name="Symbol zastępczy daty 11"/>
          <p:cNvSpPr txBox="1">
            <a:spLocks noGrp="1"/>
          </p:cNvSpPr>
          <p:nvPr>
            <p:ph type="dt" sz="half" idx="7"/>
          </p:nvPr>
        </p:nvSpPr>
        <p:spPr>
          <a:xfrm>
            <a:off x="6248396" y="6248396"/>
            <a:ext cx="266700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C7059A5-ADA6-437B-8875-D08CAF1B6FFE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10" name="Symbol zastępczy numeru slajdu 12"/>
          <p:cNvSpPr txBox="1">
            <a:spLocks noGrp="1"/>
          </p:cNvSpPr>
          <p:nvPr>
            <p:ph type="sldNum" sz="quarter" idx="8"/>
          </p:nvPr>
        </p:nvSpPr>
        <p:spPr>
          <a:xfrm>
            <a:off x="0" y="4667253"/>
            <a:ext cx="1447796" cy="663570"/>
          </a:xfrm>
        </p:spPr>
        <p:txBody>
          <a:bodyPr/>
          <a:lstStyle>
            <a:lvl1pPr>
              <a:defRPr sz="2800"/>
            </a:lvl1pPr>
          </a:lstStyle>
          <a:p>
            <a:pPr lvl="0"/>
            <a:fld id="{7FE54EEB-90FB-4269-9D90-6A1F00D381C6}" type="slidenum">
              <a:rPr/>
              <a:pPr lvl="0"/>
              <a:t>‹#›</a:t>
            </a:fld>
            <a:endParaRPr lang="pl-PL"/>
          </a:p>
        </p:txBody>
      </p:sp>
      <p:sp>
        <p:nvSpPr>
          <p:cNvPr id="11" name="Symbol zastępczy stopki 13"/>
          <p:cNvSpPr txBox="1">
            <a:spLocks noGrp="1"/>
          </p:cNvSpPr>
          <p:nvPr>
            <p:ph type="ftr" sz="quarter" idx="9"/>
          </p:nvPr>
        </p:nvSpPr>
        <p:spPr>
          <a:xfrm>
            <a:off x="1600200" y="6248396"/>
            <a:ext cx="45720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40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BD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21"/>
          <p:cNvSpPr txBox="1">
            <a:spLocks noGrp="1"/>
          </p:cNvSpPr>
          <p:nvPr>
            <p:ph type="title"/>
          </p:nvPr>
        </p:nvSpPr>
        <p:spPr>
          <a:xfrm>
            <a:off x="609603" y="228600"/>
            <a:ext cx="8153403" cy="9905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12"/>
          <p:cNvSpPr txBox="1">
            <a:spLocks noGrp="1"/>
          </p:cNvSpPr>
          <p:nvPr>
            <p:ph type="body" idx="1"/>
          </p:nvPr>
        </p:nvSpPr>
        <p:spPr>
          <a:xfrm>
            <a:off x="612776" y="1600200"/>
            <a:ext cx="81534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13"/>
          <p:cNvSpPr txBox="1">
            <a:spLocks noGrp="1"/>
          </p:cNvSpPr>
          <p:nvPr>
            <p:ph type="dt" sz="half" idx="2"/>
          </p:nvPr>
        </p:nvSpPr>
        <p:spPr>
          <a:xfrm>
            <a:off x="6096003" y="6248396"/>
            <a:ext cx="26670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843C"/>
                </a:solidFill>
                <a:uFillTx/>
                <a:latin typeface="Tw Cen MT"/>
              </a:defRPr>
            </a:lvl1pPr>
          </a:lstStyle>
          <a:p>
            <a:pPr lvl="0"/>
            <a:fld id="{08514601-9246-4FB4-9617-18F8402FBB58}" type="datetime1">
              <a:rPr lang="pl-PL"/>
              <a:pPr lvl="0"/>
              <a:t>27.01.2020</a:t>
            </a:fld>
            <a:endParaRPr lang="pl-PL"/>
          </a:p>
        </p:txBody>
      </p:sp>
      <p:sp>
        <p:nvSpPr>
          <p:cNvPr id="5" name="Symbol zastępczy stopki 2"/>
          <p:cNvSpPr txBox="1">
            <a:spLocks noGrp="1"/>
          </p:cNvSpPr>
          <p:nvPr>
            <p:ph type="ftr" sz="quarter" idx="3"/>
          </p:nvPr>
        </p:nvSpPr>
        <p:spPr>
          <a:xfrm>
            <a:off x="609603" y="6248396"/>
            <a:ext cx="542131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0" i="0" u="none" strike="noStrike" kern="1200" cap="none" spc="0" baseline="0">
                <a:solidFill>
                  <a:srgbClr val="00843C"/>
                </a:solidFill>
                <a:uFillTx/>
                <a:latin typeface="Tw Cen MT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Prostokąt 6"/>
          <p:cNvSpPr/>
          <p:nvPr/>
        </p:nvSpPr>
        <p:spPr>
          <a:xfrm>
            <a:off x="0" y="1235070"/>
            <a:ext cx="9144000" cy="319089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7" name="Prostokąt 7"/>
          <p:cNvSpPr/>
          <p:nvPr/>
        </p:nvSpPr>
        <p:spPr>
          <a:xfrm>
            <a:off x="0" y="1279529"/>
            <a:ext cx="533396" cy="228600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8" name="Prostokąt 8"/>
          <p:cNvSpPr/>
          <p:nvPr/>
        </p:nvSpPr>
        <p:spPr>
          <a:xfrm>
            <a:off x="590546" y="1279529"/>
            <a:ext cx="8553453" cy="228600"/>
          </a:xfrm>
          <a:prstGeom prst="rect">
            <a:avLst/>
          </a:prstGeom>
          <a:solidFill>
            <a:srgbClr val="44884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44884F"/>
              </a:solidFill>
              <a:uFillTx/>
              <a:latin typeface="Tw Cen MT"/>
            </a:endParaRPr>
          </a:p>
        </p:txBody>
      </p:sp>
      <p:sp>
        <p:nvSpPr>
          <p:cNvPr id="9" name="Symbol zastępczy numeru slajdu 22"/>
          <p:cNvSpPr txBox="1">
            <a:spLocks noGrp="1"/>
          </p:cNvSpPr>
          <p:nvPr>
            <p:ph type="sldNum" sz="quarter" idx="4"/>
          </p:nvPr>
        </p:nvSpPr>
        <p:spPr>
          <a:xfrm>
            <a:off x="0" y="1271592"/>
            <a:ext cx="533396" cy="2444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400" b="1" i="0" u="none" strike="noStrike" kern="1200" cap="none" spc="0" baseline="0">
                <a:solidFill>
                  <a:srgbClr val="FFFFFF"/>
                </a:solidFill>
                <a:uFillTx/>
                <a:latin typeface="Tw Cen MT" pitchFamily="34"/>
              </a:defRPr>
            </a:lvl1pPr>
          </a:lstStyle>
          <a:p>
            <a:pPr lvl="0"/>
            <a:fld id="{C7B1DDFC-31FA-4FDB-BD58-13F1B788790D}" type="slidenum">
              <a:rPr/>
              <a:pPr lvl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843C"/>
          </a:solidFill>
          <a:uFillTx/>
          <a:latin typeface="Tw Cen MT"/>
        </a:defRPr>
      </a:lvl1pPr>
    </p:titleStyle>
    <p:bodyStyle>
      <a:lvl1pPr marL="319089" marR="0" lvl="0" indent="-319089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Clr>
          <a:srgbClr val="44884F"/>
        </a:buClr>
        <a:buSzPct val="60000"/>
        <a:buFont typeface="Wingdings" pitchFamily="2"/>
        <a:buChar char=""/>
        <a:tabLst/>
        <a:defRPr lang="pl-PL" sz="2900" b="0" i="0" u="none" strike="noStrike" kern="1200" cap="none" spc="0" baseline="0">
          <a:solidFill>
            <a:srgbClr val="000000"/>
          </a:solidFill>
          <a:uFillTx/>
          <a:latin typeface="Tw Cen MT"/>
        </a:defRPr>
      </a:lvl1pPr>
      <a:lvl2pPr marL="639759" marR="0" lvl="1" indent="-273048" algn="l" defTabSz="914400" rtl="0" fontAlgn="auto" hangingPunct="0">
        <a:lnSpc>
          <a:spcPct val="100000"/>
        </a:lnSpc>
        <a:spcBef>
          <a:spcPts val="550"/>
        </a:spcBef>
        <a:spcAft>
          <a:spcPts val="0"/>
        </a:spcAft>
        <a:buClr>
          <a:srgbClr val="44884F"/>
        </a:buClr>
        <a:buSzPct val="70000"/>
        <a:buFont typeface="Wingdings 2" pitchFamily="18"/>
        <a:buChar char=""/>
        <a:tabLst/>
        <a:defRPr lang="pl-PL" sz="2600" b="0" i="0" u="none" strike="noStrike" kern="1200" cap="none" spc="0" baseline="0">
          <a:solidFill>
            <a:srgbClr val="000000"/>
          </a:solidFill>
          <a:uFillTx/>
          <a:latin typeface="Tw Cen MT"/>
        </a:defRPr>
      </a:lvl2pPr>
      <a:lvl3pPr marL="914400" marR="0" lvl="2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Clr>
          <a:srgbClr val="44884F"/>
        </a:buClr>
        <a:buSzPct val="75000"/>
        <a:buFont typeface="Wingdings" pitchFamily="2"/>
        <a:buChar char=""/>
        <a:tabLst/>
        <a:defRPr lang="pl-PL" sz="2300" b="0" i="0" u="none" strike="noStrike" kern="1200" cap="none" spc="0" baseline="0">
          <a:solidFill>
            <a:srgbClr val="000000"/>
          </a:solidFill>
          <a:uFillTx/>
          <a:latin typeface="Tw Cen MT"/>
        </a:defRPr>
      </a:lvl3pPr>
      <a:lvl4pPr marL="1371600" marR="0" lvl="3" indent="-228600" algn="l" defTabSz="914400" rtl="0" fontAlgn="auto" hangingPunct="0">
        <a:lnSpc>
          <a:spcPct val="100000"/>
        </a:lnSpc>
        <a:spcBef>
          <a:spcPts val="400"/>
        </a:spcBef>
        <a:spcAft>
          <a:spcPts val="0"/>
        </a:spcAft>
        <a:buClr>
          <a:srgbClr val="A5AB81"/>
        </a:buClr>
        <a:buSzPct val="75000"/>
        <a:buFont typeface="Wingdings" pitchFamily="2"/>
        <a:buChar char="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Tw Cen MT"/>
        </a:defRPr>
      </a:lvl4pPr>
      <a:lvl5pPr marL="1828800" marR="0" lvl="4" indent="-228600" algn="l" defTabSz="914400" rtl="0" fontAlgn="auto" hangingPunct="0">
        <a:lnSpc>
          <a:spcPct val="100000"/>
        </a:lnSpc>
        <a:spcBef>
          <a:spcPts val="400"/>
        </a:spcBef>
        <a:spcAft>
          <a:spcPts val="0"/>
        </a:spcAft>
        <a:buClr>
          <a:srgbClr val="00B050"/>
        </a:buClr>
        <a:buSzPct val="65000"/>
        <a:buFont typeface="Wingdings" pitchFamily="2"/>
        <a:buChar char="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Tw Cen MT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>
          <a:xfrm>
            <a:off x="612648" y="1988838"/>
            <a:ext cx="8153403" cy="3837553"/>
          </a:xfrm>
        </p:spPr>
        <p:txBody>
          <a:bodyPr anchorCtr="1"/>
          <a:lstStyle/>
          <a:p>
            <a:pPr lvl="0"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„Nowe podejście do ustalania dostępnych środków w ramach poddziałania 19.2 PROW 2014-2020 w kontekście kursu PLN/EUR”</a:t>
            </a:r>
          </a:p>
          <a:p>
            <a:pPr marL="0" lvl="0" indent="0" algn="ctr">
              <a:buNone/>
            </a:pPr>
            <a:endParaRPr lang="pl-PL" sz="1600" b="1" dirty="0">
              <a:latin typeface="Arial"/>
              <a:cs typeface="Arial"/>
            </a:endParaRPr>
          </a:p>
          <a:p>
            <a:pPr marL="0" lvl="0" indent="0" algn="ctr">
              <a:buNone/>
            </a:pPr>
            <a:r>
              <a:rPr lang="pl-PL" sz="1600" b="1" dirty="0">
                <a:latin typeface="Arial"/>
                <a:cs typeface="Arial"/>
              </a:rPr>
              <a:t>Ministerstwo Rolnictwa i Rozwoju Wsi</a:t>
            </a:r>
          </a:p>
          <a:p>
            <a:pPr marL="0" lvl="0" indent="0" algn="ctr">
              <a:buNone/>
            </a:pPr>
            <a:r>
              <a:rPr lang="pl-PL" sz="1600" dirty="0">
                <a:solidFill>
                  <a:schemeClr val="tx1"/>
                </a:solidFill>
                <a:latin typeface="Arial"/>
                <a:cs typeface="Arial"/>
              </a:rPr>
              <a:t>Warszawa</a:t>
            </a:r>
            <a:r>
              <a:rPr lang="pl-PL" sz="1600" dirty="0">
                <a:latin typeface="Arial"/>
                <a:cs typeface="Arial"/>
              </a:rPr>
              <a:t>, 5 grudnia </a:t>
            </a:r>
            <a:r>
              <a:rPr lang="pl-PL" sz="1600" dirty="0">
                <a:solidFill>
                  <a:schemeClr val="tx1"/>
                </a:solidFill>
                <a:latin typeface="Arial"/>
                <a:cs typeface="Arial"/>
              </a:rPr>
              <a:t>2019</a:t>
            </a:r>
            <a:r>
              <a:rPr lang="pl-PL" sz="1600" dirty="0">
                <a:latin typeface="Arial"/>
                <a:cs typeface="Arial"/>
              </a:rPr>
              <a:t>r.</a:t>
            </a:r>
            <a:endParaRPr lang="pl-PL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POSZCZEGÓLNE PROPOZYCJE UMOŻLIWIENIA WYKORZYSTANIA RÓŻNICY KURSOWEJ, KTÓRE PODDANO ANALIZIE W MRiRW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SzPct val="140000"/>
              <a:buNone/>
            </a:pP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powyższym następnym pomysłem było wyrażenie przez IZ zgody na zaktualizowanie harmonogramu wniosków, aby rozpisać na pozostałe nabory różnicę nowego zaproponowanego przez IZ indykatywnego kursu euro (np. 4,28zł) i obowiązującego indykatywnego kursu euro (4zł) bez zmiany umowy ramowej. </a:t>
            </a:r>
          </a:p>
          <a:p>
            <a:pPr marL="331788" indent="-331788" algn="just">
              <a:buSzPct val="140000"/>
              <a:buFont typeface="Arial" pitchFamily="34" charset="0"/>
              <a:buChar char="+"/>
            </a:pP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potrzeby zmiany instrukcji dot. ustalania kwot dla </a:t>
            </a:r>
            <a:r>
              <a:rPr lang="pl-PL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poddziałania</a:t>
            </a: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19.2</a:t>
            </a:r>
          </a:p>
          <a:p>
            <a:pPr marL="331788" indent="-331788" algn="just">
              <a:buSzPct val="140000"/>
              <a:buFont typeface="Arial" pitchFamily="34" charset="0"/>
              <a:buChar char="+"/>
            </a:pP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potrzeby pilnowania kwoty wynikającej z różnicy kursowej (wystarczyłoby dopisać ją do harmonogramu naborów).</a:t>
            </a:r>
          </a:p>
          <a:p>
            <a:pPr marL="331788" indent="-331788" algn="just">
              <a:buSzPct val="140000"/>
              <a:buFont typeface="Arial" pitchFamily="34" charset="0"/>
              <a:buChar char="+"/>
            </a:pP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potrzeby przygotowania nowego formularza aneksu do umowy ramowej (przekazane zostałoby pismo Ministerstwa z informacją o możliwości wykorzystania różnicy kursowej)</a:t>
            </a:r>
          </a:p>
          <a:p>
            <a:pPr marL="331788" indent="-331788" algn="just">
              <a:buSzPct val="140000"/>
              <a:buFont typeface="Arial" pitchFamily="34" charset="0"/>
              <a:buChar char="+"/>
            </a:pP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drastycznego spadku kursu euro hamulcem byłby  art. 17 ust. 1 </a:t>
            </a:r>
            <a:r>
              <a:rPr lang="pl-PL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ustawy </a:t>
            </a:r>
            <a:r>
              <a:rPr lang="pl-PL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RLKS</a:t>
            </a:r>
            <a:endParaRPr lang="pl-P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1788" indent="-331788" algn="just">
              <a:buSzPct val="140000"/>
              <a:buNone/>
            </a:pPr>
            <a:endParaRPr lang="pl-P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1788" indent="-331788" algn="just">
              <a:buSzPct val="140000"/>
              <a:buNone/>
            </a:pPr>
            <a:endParaRPr lang="pl-P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1348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POSZCZEGÓLNE PROPOZYCJE UMOŻLIWIENIA WYKORZYSTANIA RÓŻNICY KURSOWEJ, KTÓRE PODDANO ANALIZIE W MRiRW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FF0000"/>
              </a:buClr>
              <a:buSzPct val="140000"/>
              <a:buFontTx/>
              <a:buChar char="-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jest to rozwiązanie idealne, ponieważ ponownie LGD funkcjonowałyby na sztywnym kursie, który co prawda w danej chwili byłby bliżej rzeczywistego kursu, jednak w przypadku drastycznej zmiany kursu ponownie stanowiłby poważny problem,</a:t>
            </a:r>
          </a:p>
          <a:p>
            <a:pPr algn="just">
              <a:buClr>
                <a:srgbClr val="FF0000"/>
              </a:buClr>
              <a:buSzPct val="140000"/>
              <a:buFontTx/>
              <a:buChar char="-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gdy kurs euro wzrośnie w porównaniu do uwolnionego kursu, ponownie powstanie niewykorzystana luka.</a:t>
            </a:r>
          </a:p>
          <a:p>
            <a:pPr marL="331788" indent="-331788" algn="just">
              <a:buSzPct val="140000"/>
              <a:buNone/>
            </a:pPr>
            <a:endParaRPr lang="pl-P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1788" indent="-331788" algn="just">
              <a:buSzPct val="140000"/>
              <a:buNone/>
            </a:pPr>
            <a:endParaRPr lang="pl-P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1006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Proces zmiany umowy ramowej w celu wykorzystania pełnej kwoty wynikającej z kursu euro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Clr>
                <a:srgbClr val="00B050"/>
              </a:buClr>
              <a:buSzPct val="120000"/>
              <a:buFont typeface="+mj-lt"/>
              <a:buAutoNum type="arabicPeriod"/>
            </a:pPr>
            <a:r>
              <a:rPr lang="pl-PL" sz="2700" dirty="0"/>
              <a:t>LGD przelicza kwoty w harmonogramie naborów wniosków z PLN na euro po kursie 4 PLN/euro.</a:t>
            </a:r>
          </a:p>
          <a:p>
            <a:pPr marL="1081088" indent="-720725" algn="just">
              <a:buNone/>
            </a:pPr>
            <a:r>
              <a:rPr lang="pl-PL" sz="2700" dirty="0">
                <a:solidFill>
                  <a:srgbClr val="00B050"/>
                </a:solidFill>
              </a:rPr>
              <a:t>1a. </a:t>
            </a:r>
            <a:r>
              <a:rPr lang="pl-PL" sz="2700" dirty="0"/>
              <a:t>Jeżeli LGD nie zamierza przesuwać środków </a:t>
            </a:r>
            <a:br>
              <a:rPr lang="pl-PL" sz="2700" dirty="0"/>
            </a:br>
            <a:r>
              <a:rPr lang="pl-PL" sz="2700" dirty="0"/>
              <a:t>z jakiegokolwiek przedsięwzięcia na inne, to występuje do SW z wnioskiem o dokonanie aneksu umowy ramowej ze zaktualizowanym harmonogramem z rozpisanymi kwotami </a:t>
            </a:r>
            <a:br>
              <a:rPr lang="pl-PL" sz="2700" dirty="0"/>
            </a:br>
            <a:r>
              <a:rPr lang="pl-PL" sz="2700" dirty="0"/>
              <a:t>w walucie euro.</a:t>
            </a:r>
          </a:p>
          <a:p>
            <a:pPr marL="1081088" indent="-720725" algn="just">
              <a:buNone/>
            </a:pPr>
            <a:r>
              <a:rPr lang="pl-PL" sz="2700" dirty="0">
                <a:solidFill>
                  <a:srgbClr val="00B050"/>
                </a:solidFill>
              </a:rPr>
              <a:t>1b.  </a:t>
            </a:r>
            <a:r>
              <a:rPr lang="pl-PL" sz="2700" dirty="0"/>
              <a:t>Jeżeli LGD zamierza przesuwać środki z jednych przedsięwzięć na drugie, patrz pkt 2.</a:t>
            </a:r>
          </a:p>
        </p:txBody>
      </p:sp>
    </p:spTree>
    <p:extLst>
      <p:ext uri="{BB962C8B-B14F-4D97-AF65-F5344CB8AC3E}">
        <p14:creationId xmlns:p14="http://schemas.microsoft.com/office/powerpoint/2010/main" val="1411612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Proces zmiany umowy ramowej w celu wykorzystania pełnej kwoty wynikającej z kursu euro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Clr>
                <a:srgbClr val="00B050"/>
              </a:buClr>
              <a:buSzPct val="120000"/>
              <a:buFont typeface="+mj-lt"/>
              <a:buAutoNum type="arabicPeriod" startAt="2"/>
            </a:pPr>
            <a:r>
              <a:rPr lang="pl-PL" dirty="0"/>
              <a:t>LGD występuje do SW z prośbą o przeliczenie dostępnych środków we wszystkich przedsięwzięciach w całym harmonogramie </a:t>
            </a:r>
            <a:br>
              <a:rPr lang="pl-PL" dirty="0"/>
            </a:br>
            <a:r>
              <a:rPr lang="pl-PL" dirty="0"/>
              <a:t>w walucie euro - zgodnie ze zaktualizowaną instrukcją dotyczącą ustalania kwot dla poddziałania 19.2 (po kursie bieżącym*).</a:t>
            </a:r>
          </a:p>
          <a:p>
            <a:pPr marL="0" indent="0" algn="just">
              <a:buClr>
                <a:srgbClr val="00B050"/>
              </a:buClr>
              <a:buSzPct val="120000"/>
              <a:buNone/>
            </a:pPr>
            <a:endParaRPr lang="pl-PL" dirty="0"/>
          </a:p>
          <a:p>
            <a:pPr marL="0" indent="0" algn="just">
              <a:buClr>
                <a:srgbClr val="00B050"/>
              </a:buClr>
              <a:buSzPct val="120000"/>
              <a:buNone/>
            </a:pPr>
            <a:r>
              <a:rPr lang="pl-PL" sz="2000" dirty="0">
                <a:solidFill>
                  <a:srgbClr val="00B050"/>
                </a:solidFill>
              </a:rPr>
              <a:t>*</a:t>
            </a:r>
            <a:r>
              <a:rPr lang="pl-PL" sz="2000" dirty="0"/>
              <a:t>kurs wymiany euro do złotego, publikowany przez Europejski Bank Centralny z przedostatniego dnia pracy Komisji Europejskiej w miesiącu poprzedzającym miesiąc dokonania obliczeń.</a:t>
            </a:r>
          </a:p>
          <a:p>
            <a:pPr marL="514350" indent="-514350" algn="just">
              <a:buClr>
                <a:srgbClr val="00B050"/>
              </a:buClr>
              <a:buSzPct val="120000"/>
              <a:buFont typeface="+mj-lt"/>
              <a:buAutoNum type="arabicPeriod" startAt="2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5553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Proces zmiany umowy ramowej w celu wykorzystania pełnej kwoty wynikającej z kursu euro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Clr>
                <a:srgbClr val="00B050"/>
              </a:buClr>
              <a:buSzPct val="120000"/>
              <a:buFont typeface="+mj-lt"/>
              <a:buAutoNum type="arabicPeriod" startAt="3"/>
            </a:pPr>
            <a:r>
              <a:rPr lang="pl-PL" sz="2700" dirty="0"/>
              <a:t>SW wylicza dostępne środki w poszczególnych przedsięwzięciach i przekazuje tę informację do LGD.</a:t>
            </a:r>
          </a:p>
          <a:p>
            <a:pPr marL="514350" indent="-514350" algn="just">
              <a:buClr>
                <a:srgbClr val="00B050"/>
              </a:buClr>
              <a:buSzPct val="120000"/>
              <a:buFont typeface="+mj-lt"/>
              <a:buAutoNum type="arabicPeriod" startAt="3"/>
            </a:pPr>
            <a:r>
              <a:rPr lang="pl-PL" sz="2700" dirty="0"/>
              <a:t>LGD znając kwoty dostępnych środków </a:t>
            </a:r>
            <a:br>
              <a:rPr lang="pl-PL" sz="2700" dirty="0"/>
            </a:br>
            <a:r>
              <a:rPr lang="pl-PL" sz="2700" dirty="0"/>
              <a:t>w poszczególnych przedsięwzięciach w walucie euro dokonuje w harmonogramie przesunięć poszczególnych kwot pomiędzy przedsięwzięciami </a:t>
            </a:r>
            <a:br>
              <a:rPr lang="pl-PL" sz="2700" dirty="0"/>
            </a:br>
            <a:r>
              <a:rPr lang="pl-PL" sz="2700" dirty="0"/>
              <a:t>(w walucie euro), zgodnie z obowiązującymi zasadami (w szczególności pamiętając o postanowieniach § 10 ust. 3 pkt 4. i 6 umowy ramowej).</a:t>
            </a:r>
          </a:p>
        </p:txBody>
      </p:sp>
    </p:spTree>
    <p:extLst>
      <p:ext uri="{BB962C8B-B14F-4D97-AF65-F5344CB8AC3E}">
        <p14:creationId xmlns:p14="http://schemas.microsoft.com/office/powerpoint/2010/main" val="1814180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Proces zmiany umowy ramowej w celu wykorzystania pełnej kwoty wynikającej z kursu euro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Clr>
                <a:srgbClr val="00B050"/>
              </a:buClr>
              <a:buSzPct val="120000"/>
              <a:buFont typeface="+mj-lt"/>
              <a:buAutoNum type="arabicPeriod" startAt="5"/>
            </a:pPr>
            <a:r>
              <a:rPr lang="pl-PL" sz="2700" dirty="0"/>
              <a:t>LGD występuje do SW z wnioskiem o dokonanie aneksu umowy ramowej ze zaktualizowanym harmonogramem przeliczonym w walucie euro </a:t>
            </a:r>
            <a:br>
              <a:rPr lang="pl-PL" sz="2700" dirty="0"/>
            </a:br>
            <a:r>
              <a:rPr lang="pl-PL" sz="2700" dirty="0"/>
              <a:t>i uwzględniającym przesunięcia środków pomiędzy przedsięwzięciami.</a:t>
            </a:r>
          </a:p>
          <a:p>
            <a:pPr marL="514350" indent="-514350" algn="just">
              <a:buClr>
                <a:srgbClr val="00B050"/>
              </a:buClr>
              <a:buSzPct val="120000"/>
              <a:buFont typeface="+mj-lt"/>
              <a:buAutoNum type="arabicPeriod" startAt="5"/>
            </a:pPr>
            <a:r>
              <a:rPr lang="pl-PL" sz="2700" dirty="0"/>
              <a:t>Po dokonaniu aneksu LGD może rozpocząć proces ogłoszenia naboru wniosków zgodnie z wytycznymi </a:t>
            </a:r>
            <a:br>
              <a:rPr lang="pl-PL" sz="2700" dirty="0"/>
            </a:br>
            <a:r>
              <a:rPr lang="pl-PL" sz="2700" dirty="0"/>
              <a:t>nr 6/4/2017, zaczynając od wystąpienia do SW </a:t>
            </a:r>
            <a:br>
              <a:rPr lang="pl-PL" sz="2700" dirty="0"/>
            </a:br>
            <a:r>
              <a:rPr lang="pl-PL" sz="2700" dirty="0"/>
              <a:t>o ustalenie możliwej do ujęcia w ogłoszeniu naboru wniosków kwoty w ramach danego przedsięwzięcia.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2632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Proces ogłaszania naboru wniosków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Clr>
                <a:srgbClr val="00B050"/>
              </a:buClr>
              <a:buSzPct val="120000"/>
              <a:buFont typeface="+mj-lt"/>
              <a:buAutoNum type="arabicPeriod" startAt="7"/>
            </a:pPr>
            <a:r>
              <a:rPr lang="pl-PL" sz="2700" dirty="0"/>
              <a:t>LGD otrzymując od SW informację zwrotną </a:t>
            </a:r>
            <a:br>
              <a:rPr lang="pl-PL" sz="2700" dirty="0"/>
            </a:br>
            <a:r>
              <a:rPr lang="pl-PL" sz="2700" dirty="0"/>
              <a:t>z dostępną w ramach przedsięwzięcia kwotą </a:t>
            </a:r>
            <a:br>
              <a:rPr lang="pl-PL" sz="2700" dirty="0"/>
            </a:br>
            <a:r>
              <a:rPr lang="pl-PL" sz="2700" dirty="0"/>
              <a:t>w walucie euro, ogłasza nabór podając limit w walucie euro oraz indykatywną kwotę w PLN wyliczoną po kursie 4 PLN/euro.</a:t>
            </a:r>
          </a:p>
          <a:p>
            <a:pPr marL="514350" indent="-514350" algn="just">
              <a:buClr>
                <a:srgbClr val="00B050"/>
              </a:buClr>
              <a:buSzPct val="120000"/>
              <a:buFont typeface="+mj-lt"/>
              <a:buAutoNum type="arabicPeriod" startAt="7"/>
            </a:pPr>
            <a:r>
              <a:rPr lang="pl-PL" sz="2700" dirty="0"/>
              <a:t>LGD po weryfikacji wniosków o przyznanie pomocy przekazuje informację do SW z listą wniosków kwalifikujących się do przyznania pomocy </a:t>
            </a:r>
            <a:br>
              <a:rPr lang="pl-PL" sz="2700" dirty="0"/>
            </a:br>
            <a:r>
              <a:rPr lang="pl-PL" sz="2700" dirty="0"/>
              <a:t>z wyznaczeniem limitu w PLN po kursie 4PLN/euro.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6792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Proces ogłaszania naboru wniosków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00B050"/>
              </a:buClr>
              <a:buSzPct val="120000"/>
              <a:buFont typeface="+mj-lt"/>
              <a:buAutoNum type="arabicPeriod" startAt="9"/>
            </a:pPr>
            <a:r>
              <a:rPr lang="pl-PL" sz="2700" dirty="0"/>
              <a:t>SW przyznaje pomoc w kolejności zgodnej z listą do limitu środków określonego w ogłoszeniu w walucie euro, przeliczając tę kwotę po kursie bieżącym*.</a:t>
            </a:r>
          </a:p>
          <a:p>
            <a:pPr marL="514350" indent="-514350">
              <a:buClr>
                <a:srgbClr val="00B050"/>
              </a:buClr>
              <a:buSzPct val="120000"/>
              <a:buFont typeface="+mj-lt"/>
              <a:buAutoNum type="arabicPeriod" startAt="9"/>
            </a:pPr>
            <a:endParaRPr lang="pl-PL" sz="2700" dirty="0"/>
          </a:p>
          <a:p>
            <a:pPr marL="514350" indent="-514350">
              <a:buClr>
                <a:srgbClr val="00B050"/>
              </a:buClr>
              <a:buSzPct val="120000"/>
              <a:buFont typeface="+mj-lt"/>
              <a:buAutoNum type="arabicPeriod" startAt="9"/>
            </a:pPr>
            <a:endParaRPr lang="pl-PL" sz="2700" dirty="0"/>
          </a:p>
          <a:p>
            <a:pPr marL="514350" indent="-514350">
              <a:buClr>
                <a:srgbClr val="00B050"/>
              </a:buClr>
              <a:buSzPct val="120000"/>
              <a:buFont typeface="+mj-lt"/>
              <a:buAutoNum type="arabicPeriod" startAt="9"/>
            </a:pPr>
            <a:endParaRPr lang="pl-PL" sz="2700" dirty="0"/>
          </a:p>
          <a:p>
            <a:pPr marL="514350" indent="-514350">
              <a:buClr>
                <a:srgbClr val="00B050"/>
              </a:buClr>
              <a:buSzPct val="120000"/>
              <a:buFont typeface="+mj-lt"/>
              <a:buAutoNum type="arabicPeriod" startAt="9"/>
            </a:pPr>
            <a:endParaRPr lang="pl-PL" sz="2700" dirty="0"/>
          </a:p>
          <a:p>
            <a:pPr marL="0" indent="0">
              <a:buClr>
                <a:srgbClr val="00B050"/>
              </a:buClr>
              <a:buSzPct val="120000"/>
              <a:buNone/>
            </a:pPr>
            <a:r>
              <a:rPr lang="pl-PL" sz="2000" dirty="0">
                <a:solidFill>
                  <a:srgbClr val="00B050"/>
                </a:solidFill>
              </a:rPr>
              <a:t>*</a:t>
            </a:r>
            <a:r>
              <a:rPr lang="pl-PL" sz="2000" dirty="0"/>
              <a:t>kurs wymiany euro do złotego, publikowany przez Europejski Bank Centralny z przedostatniego dnia pracy Komisji Europejskiej w miesiącu poprzedzającym miesiąc dokonania obliczeń.</a:t>
            </a:r>
          </a:p>
          <a:p>
            <a:pPr marL="514350" indent="-514350">
              <a:buClr>
                <a:srgbClr val="00B050"/>
              </a:buClr>
              <a:buSzPct val="120000"/>
              <a:buFont typeface="+mj-lt"/>
              <a:buAutoNum type="arabicPeriod" startAt="9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2077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Dodatkowe informacje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700" dirty="0"/>
              <a:t>LGD wraz z SW dokona przeliczenia harmonogramu środków w walucie euro nie później niż do końca marca 2020 r.</a:t>
            </a:r>
          </a:p>
          <a:p>
            <a:pPr algn="just"/>
            <a:r>
              <a:rPr lang="pl-PL" sz="2700" dirty="0"/>
              <a:t>LGD ma prawo nie dokonywać aneksu umowy ramowej z przeliczeniem harmonogramu środków w walucie euro – wówczas proces ogłaszania naboru wniosków oraz przyznawania pomocy będzie odbywał się na dotychczasowych zasadach bez możliwości wykorzystania nadwyżki wynikającej z różnicy kursowej w euro.</a:t>
            </a:r>
          </a:p>
        </p:txBody>
      </p:sp>
    </p:spTree>
    <p:extLst>
      <p:ext uri="{BB962C8B-B14F-4D97-AF65-F5344CB8AC3E}">
        <p14:creationId xmlns:p14="http://schemas.microsoft.com/office/powerpoint/2010/main" val="2396110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KURS EURO – PODDZIAŁANIE 19.4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4 ust. 4 umowy o przyznaniu pomocy dla poddziałania 19.4:</a:t>
            </a:r>
          </a:p>
          <a:p>
            <a:pPr marL="479425" indent="-212725">
              <a:buNone/>
              <a:tabLst>
                <a:tab pos="7173913" algn="l"/>
              </a:tabLst>
            </a:pPr>
            <a:r>
              <a:rPr lang="pl-PL" sz="1600" i="1" dirty="0">
                <a:latin typeface="Arial" panose="020B0604020202020204" pitchFamily="34" charset="0"/>
                <a:cs typeface="Arial" panose="020B0604020202020204" pitchFamily="34" charset="0"/>
              </a:rPr>
              <a:t>4. Pomoc będzie wypłacana do wysokości środków, o których mowa w § 4 ust. 3 umowy ramowej z uwzględnieniem </a:t>
            </a:r>
            <a:r>
              <a:rPr lang="pl-PL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§ 14 ust. 6 rozporządzenia </a:t>
            </a:r>
            <a:r>
              <a:rPr lang="pl-PL" sz="1600" i="1" dirty="0">
                <a:latin typeface="Arial" panose="020B0604020202020204" pitchFamily="34" charset="0"/>
                <a:cs typeface="Arial" panose="020B0604020202020204" pitchFamily="34" charset="0"/>
              </a:rPr>
              <a:t>oraz § 8 ust. 12.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§ 14 ust. 6 rozporządzenia 19.4:</a:t>
            </a:r>
          </a:p>
          <a:p>
            <a:pPr marL="461963" indent="-195263">
              <a:buNone/>
            </a:pPr>
            <a:r>
              <a:rPr lang="pl-PL" sz="1600" i="1" dirty="0">
                <a:latin typeface="Arial" panose="020B0604020202020204" pitchFamily="34" charset="0"/>
                <a:cs typeface="Arial" panose="020B0604020202020204" pitchFamily="34" charset="0"/>
              </a:rPr>
              <a:t>6. Pomoc wypłacona LGD w okresie realizacji Programu Rozwoju Obszarów Wiejskich na lata 2014-2020, </a:t>
            </a:r>
            <a:r>
              <a:rPr lang="pl-PL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przeliczona na euro </a:t>
            </a: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r>
              <a:rPr lang="pl-PL" sz="1600" i="1" dirty="0">
                <a:latin typeface="Arial" panose="020B0604020202020204" pitchFamily="34" charset="0"/>
                <a:cs typeface="Arial" panose="020B0604020202020204" pitchFamily="34" charset="0"/>
              </a:rPr>
              <a:t> nie może przekroczyć wysokości środków </a:t>
            </a:r>
            <a:r>
              <a:rPr lang="pl-PL" sz="1200" i="1" dirty="0">
                <a:latin typeface="Arial" panose="020B0604020202020204" pitchFamily="34" charset="0"/>
                <a:cs typeface="Arial" panose="020B0604020202020204" pitchFamily="34" charset="0"/>
              </a:rPr>
              <a:t>(…) </a:t>
            </a:r>
            <a:r>
              <a:rPr lang="pl-PL" sz="1600" i="1" dirty="0">
                <a:latin typeface="Arial" panose="020B0604020202020204" pitchFamily="34" charset="0"/>
                <a:cs typeface="Arial" panose="020B0604020202020204" pitchFamily="34" charset="0"/>
              </a:rPr>
              <a:t>przewidzianych w umowie ramowej na wsparcie, o którym mowa w art. 35 ust. 1 lit. d i e rozporządzenia nr 1303/2013.</a:t>
            </a:r>
          </a:p>
          <a:p>
            <a:pPr marL="461963" indent="-195263">
              <a:buNone/>
            </a:pPr>
            <a:endParaRPr lang="pl-PL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Z uwagi na to, że w umowie ramowej kwota wyliczona dla LGD na poddziałanie 19.4 jest określona w euro, a transze pomocy wypłacane są w oparciu o bieżący kurs euro nie ma potrzeby wprowadzania żadnych zmian dla poddziałania 19.4</a:t>
            </a:r>
          </a:p>
          <a:p>
            <a:pPr marL="0" indent="0"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72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KLUCZOWE PRZEPISY MAJĄCE WPŁYW NA PRZYZNAWANIE POMOCY W PODDZIAŁANIU 19.2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17 ust. 1 pkt 2 </a:t>
            </a:r>
            <a:r>
              <a:rPr lang="pl-PL" sz="18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ustawy RLKS</a:t>
            </a:r>
            <a:endParaRPr lang="pl-PL" sz="2800" b="1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Wsparcie </a:t>
            </a: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jest udzielane </a:t>
            </a: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wysokości środków </a:t>
            </a: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przewidzianych w umowie ramowej.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pl-PL" sz="28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23 ust. 4 </a:t>
            </a:r>
            <a:r>
              <a:rPr lang="pl-PL" sz="18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ustawy RLKS</a:t>
            </a:r>
            <a:endParaRPr lang="pl-PL" sz="2800" b="1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Jeżeli są spełnione warunki udzielenia wsparcia </a:t>
            </a: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 województwa udziela wsparcia </a:t>
            </a: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limitu środków wskazanego w ogłoszeniu </a:t>
            </a:r>
            <a:b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naborze wniosków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udzielenie wsparcia </a:t>
            </a:r>
            <a:r>
              <a:rPr lang="pl-P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endParaRPr lang="pl-P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marL="0" lvl="0" indent="0" algn="ctr">
              <a:buNone/>
            </a:pPr>
            <a:endParaRPr lang="pl-PL" sz="4400" b="1" dirty="0"/>
          </a:p>
          <a:p>
            <a:pPr marL="0" lvl="0" indent="0" algn="ctr">
              <a:buNone/>
            </a:pPr>
            <a:r>
              <a:rPr lang="pl-PL" sz="4400" b="1" dirty="0"/>
              <a:t>Dziękuję za uwagę</a:t>
            </a:r>
            <a:br>
              <a:rPr lang="pl-PL" sz="4400" b="1" dirty="0"/>
            </a:br>
            <a:br>
              <a:rPr lang="pl-PL" sz="4400" b="1" dirty="0"/>
            </a:br>
            <a:br>
              <a:rPr lang="pl-PL" sz="2400" b="1"/>
            </a:br>
            <a:r>
              <a:rPr lang="pl-PL" sz="2000"/>
              <a:t>Departament </a:t>
            </a:r>
            <a:r>
              <a:rPr lang="pl-PL" sz="2000" dirty="0"/>
              <a:t>Rozwoju Obszarów Wiejskich</a:t>
            </a:r>
          </a:p>
          <a:p>
            <a:pPr marL="0" lvl="0" indent="0" algn="ctr">
              <a:buNone/>
            </a:pPr>
            <a:r>
              <a:rPr lang="pl-PL" sz="2000" b="1" dirty="0"/>
              <a:t>Ministerstwo Rolnictwa i Rozwoju Wsi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KLUCZOWE PRZEPISY MAJĄCE WPŁYW NA PRZYZNAWANIE POMOCY W PODDZIAŁANIU 19.2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23 ust. 4a </a:t>
            </a:r>
            <a:r>
              <a:rPr lang="pl-PL" sz="14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ustawy RLKS</a:t>
            </a:r>
            <a:endParaRPr lang="pl-PL" sz="2000" b="1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Wyczerpanie środków w ramach limitu środków wskazanego </a:t>
            </a:r>
            <a:b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ogłoszeniu o naborze wniosków </a:t>
            </a: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nie stanowi przeszkody </a:t>
            </a:r>
            <a:b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udzieleniu tego wsparcia na daną operację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jeżeli w wyniku wniesienia protestu albo uwzględnienia skargi przez sąd administracyjny LGD wybrała tę operację, a zarząd województwa ustali, że są spełnione pozostałe warunki udzielenia tego wsparcia, kryteria wyboru operacji są spełnione w takim stopniu, że wsparcie na tę operację powinno zostać udzielone, oraz </a:t>
            </a:r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jeżeli nie została wyczerpana kwota środków </a:t>
            </a:r>
            <a:r>
              <a:rPr lang="pl-PL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przewidzianych w umowie ramowej na realizację danego celu głównego LSR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ramach środków pochodzących z danego EFSI.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1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RYZYKO KURSOWE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Umożliwienie lokalnym grupom działania wykorzystania różnicy pomiędzy zaproponowanym w umowie ramowej indykatywnym kursem a kursem bieżącym, kursem średnim lub innym zaproponowanym kursem wiąże się z ryzykiem, który wynika z luki czasowej powstałej w procesie przyznawania pomocy.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66133393"/>
              </p:ext>
            </p:extLst>
          </p:nvPr>
        </p:nvGraphicFramePr>
        <p:xfrm>
          <a:off x="323528" y="2924944"/>
          <a:ext cx="856895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97841119"/>
              </p:ext>
            </p:extLst>
          </p:nvPr>
        </p:nvGraphicFramePr>
        <p:xfrm>
          <a:off x="323528" y="4293096"/>
          <a:ext cx="8136904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79266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Początkowo zaproponowano zmianę instrukcji dot. ustalania kwot dla poddziałania 19.2 w taki sposób, aby LGD mogły do swoich przedsięwzięć dodać różnicę wynikającą z wyższego obecnego kursu w stosunku do 4zł.</a:t>
            </a:r>
          </a:p>
          <a:p>
            <a:pPr marL="222250" indent="-222250" algn="just">
              <a:buClr>
                <a:srgbClr val="FF0000"/>
              </a:buClr>
              <a:buSzPct val="120000"/>
              <a:buFont typeface="Arial" pitchFamily="34" charset="0"/>
              <a:buChar char="─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rozwiązanie nie pozwoliłoby wykorzystać pełnej różnicy wynikającej z realnej wartości każdego wydanego euro w całej LSR, ponieważ zrealizowane już nabory (zostałyby niewielkie kwoty w tych przedsięwzięciach, które zostały już zrealizowane i LGD nie miałyby możliwości wykorzystania tej kwoty). Zatem bardziej zaawansowana w realizacji LSR lokalna grupa działania mogłaby wykorzystać mniejszą ilość dodatkowych środków wynikających </a:t>
            </a:r>
            <a:b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różnicy kursowej, niż ta LGD, która ma mniejsze wykorzystanie środków w swoim LSR.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ytuł 1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3" cy="990596"/>
          </a:xfrm>
        </p:spPr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POSZCZEGÓLNE PROPOZYCJE UMOŻLIWIENIA WYKORZYSTANIA RÓŻNICY KURSOWEJ, KTÓRE PODDANO ANALIZIE W MRiRW</a:t>
            </a:r>
          </a:p>
        </p:txBody>
      </p:sp>
    </p:spTree>
    <p:extLst>
      <p:ext uri="{BB962C8B-B14F-4D97-AF65-F5344CB8AC3E}">
        <p14:creationId xmlns:p14="http://schemas.microsoft.com/office/powerpoint/2010/main" val="189678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POSZCZEGÓLNE PROPOZYCJE UMOŻLIWIENIA WYKORZYSTANIA RÓŻNICY KURSOWEJ, KTÓRE PODDANO ANALIZIE W MRiRW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Zaproponowano więc, aby do limitu naboru wybranego przez </a:t>
            </a:r>
            <a:r>
              <a:rPr lang="pl-P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LGD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można było dodać kwotę, która stanowiłaby różnicę kwoty 19.2 w umowie ramowej w euro przeliczonej po kursie bieżącym i kwoty 19.2 w umowie ramowej zapisanej w złotówkach przeliczonej po kursie 4 zł.</a:t>
            </a:r>
          </a:p>
          <a:p>
            <a:pPr marL="0" indent="0" algn="ctr">
              <a:buNone/>
            </a:pPr>
            <a:r>
              <a:rPr lang="pl-PL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 19.2[euro]  x (bieżący kurs euro( np. 4,28) – 4)</a:t>
            </a:r>
            <a:endParaRPr lang="pl-P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1788" indent="-331788" algn="just">
              <a:buSzPct val="140000"/>
              <a:buFont typeface="Arial" pitchFamily="34" charset="0"/>
              <a:buChar char="+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Kwota ta byłaby bliższą od poprzedniej propozycji kwotą, która stanowi niewykorzystany (z powodu indykatywnego kursu 4,0zł/euro) limit w umowach ramowych.</a:t>
            </a:r>
          </a:p>
          <a:p>
            <a:pPr marL="331788" indent="-331788" algn="just">
              <a:buSzPct val="140000"/>
              <a:buFont typeface="Arial" pitchFamily="34" charset="0"/>
              <a:buChar char="+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Uzyskana w ten sposób wartość mogłaby zostać wykorzystana w jednym naborze lub rozbita na kilka naborów;</a:t>
            </a:r>
          </a:p>
          <a:p>
            <a:pPr marL="331788" indent="-331788" algn="just">
              <a:buClr>
                <a:srgbClr val="FF0000"/>
              </a:buClr>
              <a:buSzPct val="140000"/>
              <a:buFont typeface="Arial" pitchFamily="34" charset="0"/>
              <a:buChar char="-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skomplikowanej już instrukcji dot. ustalania kwot dla </a:t>
            </a:r>
            <a:r>
              <a:rPr lang="pl-P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poddziałania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19.2 doszedłby kolejny wzór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1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POSZCZEGÓLNE PROPOZYCJE UMOŻLIWIENIA WYKORZYSTANIA RÓŻNICY KURSOWEJ, KTÓRE PODDANO ANALIZIE W MRiRW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1788" indent="-331788" algn="just">
              <a:buClr>
                <a:srgbClr val="FF0000"/>
              </a:buClr>
              <a:buSzPct val="140000"/>
              <a:buFont typeface="Arial" pitchFamily="34" charset="0"/>
              <a:buChar char="-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Kłopotliwe wydaje się monitorowanie wykorzystanej dodatkowej kwoty – co stałoby się ze środkami wynikającymi z różnicy kursowej, które w ramach danego naboru nie zostałyby zakontraktowane (zbyt mało chętnych w danym naborze)?</a:t>
            </a:r>
          </a:p>
          <a:p>
            <a:pPr marL="331788" indent="-331788" algn="just">
              <a:buClr>
                <a:srgbClr val="FF0000"/>
              </a:buClr>
              <a:buSzPct val="140000"/>
              <a:buFont typeface="Arial" pitchFamily="34" charset="0"/>
              <a:buChar char="-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stałoby się ze środkami w przypadku rozwiązania umowy lub redukcji kosztów </a:t>
            </a:r>
            <a:r>
              <a:rPr lang="pl-P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kwalifikowalnych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31788" indent="-331788" algn="just">
              <a:buClr>
                <a:srgbClr val="FF0000"/>
              </a:buClr>
              <a:buSzPct val="140000"/>
              <a:buFont typeface="Arial" pitchFamily="34" charset="0"/>
              <a:buChar char="-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Który spośród kilkudziesięciu beneficjentów będzie sfinansowany ze standardowej kwoty naboru, a który ze środków pochodzących z różnicy kursowej?</a:t>
            </a:r>
          </a:p>
          <a:p>
            <a:pPr marL="331788" indent="-331788" algn="just">
              <a:buClr>
                <a:srgbClr val="FF0000"/>
              </a:buClr>
              <a:buSzPct val="140000"/>
              <a:buFont typeface="Arial" pitchFamily="34" charset="0"/>
              <a:buChar char="-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Jeśli kwota z różnicy kursowej nie zostanie wydana w jednym naborze – w drugim naborze kwota ta będzie kontraktowana w okolicznościach innego kursu euro i już ta kwota może być inna (mniejsza lub większa).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3309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KURS EURO – ZMIANA UMOWY RAMOWEJ 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tym zaproponowano zmianę § 4 ust. 1 umowy ramowej dla części PROW: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Zmiana fragmentu: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„(…) co przy kursie </a:t>
            </a:r>
            <a:r>
              <a:rPr lang="pl-P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zł/euro stanowi odpowiednio…”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na:</a:t>
            </a:r>
          </a:p>
          <a:p>
            <a:pPr marL="0" indent="0">
              <a:buNone/>
            </a:pP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„(…) co przy kursie </a:t>
            </a:r>
            <a:r>
              <a:rPr lang="pl-PL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4,28</a:t>
            </a: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zł/euro stanowi odpowiednio…”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Powyższa propozycja to wynikowa średniego kursu wypłaconych do tej pory środków w całym działaniu LEADER od początku okresu programowania.</a:t>
            </a:r>
          </a:p>
        </p:txBody>
      </p:sp>
    </p:spTree>
    <p:extLst>
      <p:ext uri="{BB962C8B-B14F-4D97-AF65-F5344CB8AC3E}">
        <p14:creationId xmlns:p14="http://schemas.microsoft.com/office/powerpoint/2010/main" val="1295951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POSZCZEGÓLNE PROPOZYCJE UMOŻLIWIENIA WYKORZYSTANIA RÓŻNICY KURSOWEJ, KTÓRE PODDANO ANALIZIE W MRiRW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1788" indent="-331788" algn="just">
              <a:buSzPct val="140000"/>
              <a:buFont typeface="Arial" pitchFamily="34" charset="0"/>
              <a:buChar char="+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potrzeby zmiany instrukcji dot. ustalania kwot dla </a:t>
            </a:r>
            <a:r>
              <a:rPr lang="pl-P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poddziałania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19.2</a:t>
            </a:r>
          </a:p>
          <a:p>
            <a:pPr marL="331788" indent="-331788" algn="just">
              <a:buSzPct val="140000"/>
              <a:buFont typeface="Arial" pitchFamily="34" charset="0"/>
              <a:buChar char="+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potrzeby pilnowania kwoty wynikającej z różnicy kursowej (wystarczyłoby dopisać ją do harmonogramu naborów).</a:t>
            </a:r>
          </a:p>
          <a:p>
            <a:pPr marL="331788" indent="-331788" algn="just">
              <a:buClr>
                <a:srgbClr val="FF0000"/>
              </a:buClr>
              <a:buSzPct val="140000"/>
              <a:buFont typeface="Arial" pitchFamily="34" charset="0"/>
              <a:buChar char="-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Konieczność uzgodnienia nowego aneksu do umowy ramowej z pozostałymi IZ oraz podpisanie go z LGD,</a:t>
            </a:r>
          </a:p>
          <a:p>
            <a:pPr marL="331788" indent="-331788" algn="just">
              <a:buClr>
                <a:srgbClr val="FF0000"/>
              </a:buClr>
              <a:buSzPct val="140000"/>
              <a:buFont typeface="Arial" pitchFamily="34" charset="0"/>
              <a:buChar char="-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Zmiana ta mogłaby sugerować, że wartość zapisana w umowie ramowej w euro przestałaby być wiążąca,</a:t>
            </a:r>
          </a:p>
          <a:p>
            <a:pPr marL="331788" indent="-331788" algn="just">
              <a:buClr>
                <a:srgbClr val="FF0000"/>
              </a:buClr>
              <a:buSzPct val="140000"/>
              <a:buFont typeface="Arial" pitchFamily="34" charset="0"/>
              <a:buChar char="-"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problematyczna byłaby w przypadku takiego zapisu w umowie ramowej sytuacja, w której kurs euro drastycznie by spadł.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3571802"/>
      </p:ext>
    </p:extLst>
  </p:cSld>
  <p:clrMapOvr>
    <a:masterClrMapping/>
  </p:clrMapOvr>
</p:sld>
</file>

<file path=ppt/theme/theme1.xml><?xml version="1.0" encoding="utf-8"?>
<a:theme xmlns:a="http://schemas.openxmlformats.org/drawingml/2006/main" name="Średn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7823</TotalTime>
  <Words>1672</Words>
  <Application>Microsoft Office PowerPoint</Application>
  <PresentationFormat>Pokaz na ekranie (4:3)</PresentationFormat>
  <Paragraphs>109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Calibri</vt:lpstr>
      <vt:lpstr>Tahoma</vt:lpstr>
      <vt:lpstr>Tw Cen MT</vt:lpstr>
      <vt:lpstr>Wingdings</vt:lpstr>
      <vt:lpstr>Wingdings 2</vt:lpstr>
      <vt:lpstr>Średni</vt:lpstr>
      <vt:lpstr>Prezentacja programu PowerPoint</vt:lpstr>
      <vt:lpstr>KLUCZOWE PRZEPISY MAJĄCE WPŁYW NA PRZYZNAWANIE POMOCY W PODDZIAŁANIU 19.2</vt:lpstr>
      <vt:lpstr>KLUCZOWE PRZEPISY MAJĄCE WPŁYW NA PRZYZNAWANIE POMOCY W PODDZIAŁANIU 19.2</vt:lpstr>
      <vt:lpstr>RYZYKO KURSOWE</vt:lpstr>
      <vt:lpstr>POSZCZEGÓLNE PROPOZYCJE UMOŻLIWIENIA WYKORZYSTANIA RÓŻNICY KURSOWEJ, KTÓRE PODDANO ANALIZIE W MRiRW</vt:lpstr>
      <vt:lpstr>POSZCZEGÓLNE PROPOZYCJE UMOŻLIWIENIA WYKORZYSTANIA RÓŻNICY KURSOWEJ, KTÓRE PODDANO ANALIZIE W MRiRW</vt:lpstr>
      <vt:lpstr>POSZCZEGÓLNE PROPOZYCJE UMOŻLIWIENIA WYKORZYSTANIA RÓŻNICY KURSOWEJ, KTÓRE PODDANO ANALIZIE W MRiRW</vt:lpstr>
      <vt:lpstr>KURS EURO – ZMIANA UMOWY RAMOWEJ </vt:lpstr>
      <vt:lpstr>POSZCZEGÓLNE PROPOZYCJE UMOŻLIWIENIA WYKORZYSTANIA RÓŻNICY KURSOWEJ, KTÓRE PODDANO ANALIZIE W MRiRW</vt:lpstr>
      <vt:lpstr>POSZCZEGÓLNE PROPOZYCJE UMOŻLIWIENIA WYKORZYSTANIA RÓŻNICY KURSOWEJ, KTÓRE PODDANO ANALIZIE W MRiRW</vt:lpstr>
      <vt:lpstr>POSZCZEGÓLNE PROPOZYCJE UMOŻLIWIENIA WYKORZYSTANIA RÓŻNICY KURSOWEJ, KTÓRE PODDANO ANALIZIE W MRiRW</vt:lpstr>
      <vt:lpstr>Proces zmiany umowy ramowej w celu wykorzystania pełnej kwoty wynikającej z kursu euro</vt:lpstr>
      <vt:lpstr>Proces zmiany umowy ramowej w celu wykorzystania pełnej kwoty wynikającej z kursu euro</vt:lpstr>
      <vt:lpstr>Proces zmiany umowy ramowej w celu wykorzystania pełnej kwoty wynikającej z kursu euro</vt:lpstr>
      <vt:lpstr>Proces zmiany umowy ramowej w celu wykorzystania pełnej kwoty wynikającej z kursu euro</vt:lpstr>
      <vt:lpstr>Proces ogłaszania naboru wniosków</vt:lpstr>
      <vt:lpstr>Proces ogłaszania naboru wniosków</vt:lpstr>
      <vt:lpstr>Dodatkowe informacje</vt:lpstr>
      <vt:lpstr>KURS EURO – PODDZIAŁANIE 19.4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pscian</dc:creator>
  <cp:lastModifiedBy>karolina</cp:lastModifiedBy>
  <cp:revision>1042</cp:revision>
  <cp:lastPrinted>2019-01-29T09:26:07Z</cp:lastPrinted>
  <dcterms:created xsi:type="dcterms:W3CDTF">2015-04-28T10:36:03Z</dcterms:created>
  <dcterms:modified xsi:type="dcterms:W3CDTF">2020-01-27T08:02:04Z</dcterms:modified>
</cp:coreProperties>
</file>