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60" r:id="rId2"/>
    <p:sldId id="559" r:id="rId3"/>
    <p:sldId id="562" r:id="rId4"/>
    <p:sldId id="576" r:id="rId5"/>
    <p:sldId id="574" r:id="rId6"/>
    <p:sldId id="575" r:id="rId7"/>
    <p:sldId id="577" r:id="rId8"/>
    <p:sldId id="578" r:id="rId9"/>
    <p:sldId id="561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ępień Jakub" initials="SJ" lastIdx="2" clrIdx="0"/>
  <p:cmAuthor id="1" name="Krajewska Beata" initials="K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6B55D7-283C-4A88-A13D-C541C9EDF127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27.01.2020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82D695-206F-4218-8620-2F7E55343EB9}" type="slidenum"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6908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CA77617-EF9D-464E-A134-D1285C15BA39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454" y="4716466"/>
            <a:ext cx="5438778" cy="44656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fld id="{5486E1A8-0C5B-43A3-BCA8-637E08F9E31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14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5970583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-9528" y="6053135"/>
            <a:ext cx="224948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2359023" y="6043617"/>
            <a:ext cx="6784976" cy="714375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grpSp>
        <p:nvGrpSpPr>
          <p:cNvPr id="5" name="Grupa 12"/>
          <p:cNvGrpSpPr/>
          <p:nvPr/>
        </p:nvGrpSpPr>
        <p:grpSpPr>
          <a:xfrm>
            <a:off x="0" y="4652960"/>
            <a:ext cx="9144000" cy="1362082"/>
            <a:chOff x="0" y="4652960"/>
            <a:chExt cx="9144000" cy="1362082"/>
          </a:xfrm>
        </p:grpSpPr>
        <p:pic>
          <p:nvPicPr>
            <p:cNvPr id="6" name="Obraz 1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34892" y="4702832"/>
              <a:ext cx="1045360" cy="7404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a 8"/>
            <p:cNvGrpSpPr/>
            <p:nvPr/>
          </p:nvGrpSpPr>
          <p:grpSpPr>
            <a:xfrm>
              <a:off x="0" y="4652960"/>
              <a:ext cx="9144000" cy="1362082"/>
              <a:chOff x="0" y="4652960"/>
              <a:chExt cx="9144000" cy="1362082"/>
            </a:xfrm>
          </p:grpSpPr>
          <p:pic>
            <p:nvPicPr>
              <p:cNvPr id="8" name="Obraz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7668350" y="4652960"/>
                <a:ext cx="1363141" cy="8136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" name="Grupa 10"/>
              <p:cNvGrpSpPr/>
              <p:nvPr/>
            </p:nvGrpSpPr>
            <p:grpSpPr>
              <a:xfrm>
                <a:off x="0" y="4665771"/>
                <a:ext cx="9144000" cy="1349271"/>
                <a:chOff x="0" y="4665771"/>
                <a:chExt cx="9144000" cy="1349271"/>
              </a:xfrm>
            </p:grpSpPr>
            <p:sp>
              <p:nvSpPr>
                <p:cNvPr id="10" name="pole tekstowe 11"/>
                <p:cNvSpPr txBox="1"/>
                <p:nvPr/>
              </p:nvSpPr>
              <p:spPr>
                <a:xfrm>
                  <a:off x="0" y="5553078"/>
                  <a:ext cx="9144000" cy="4619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„Europejski Fundusz Rolny na rzecz Rozwoju Obszarów Wiejskich: Europa inwestująca w obszary wiejskie.”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Prezentacja opracowana przez Departament Rozwoju Obszarów Wiejskich Ministerstwa Rolnictwa i Rozwoju Wsi.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Instytucja Zarządzająca Programem Rozwoju Obszarów Wiejskich na lata 2014-2020 – Minister Rolnictwa i Rozwoju Wsi.</a:t>
                  </a:r>
                </a:p>
              </p:txBody>
            </p:sp>
            <p:pic>
              <p:nvPicPr>
                <p:cNvPr id="11" name="Obraz 23" descr="logo_ministerstwa.jpg"/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>
                <a:xfrm>
                  <a:off x="4139955" y="4665771"/>
                  <a:ext cx="796744" cy="7871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sp>
        <p:nvSpPr>
          <p:cNvPr id="12" name="Podtytuł 8"/>
          <p:cNvSpPr txBox="1">
            <a:spLocks noGrp="1"/>
          </p:cNvSpPr>
          <p:nvPr>
            <p:ph type="subTitle" idx="4294967295"/>
          </p:nvPr>
        </p:nvSpPr>
        <p:spPr>
          <a:xfrm>
            <a:off x="2362196" y="6050036"/>
            <a:ext cx="6705596" cy="685800"/>
          </a:xfrm>
        </p:spPr>
        <p:txBody>
          <a:bodyPr anchor="ctr"/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612648" y="1646313"/>
            <a:ext cx="8153403" cy="2934812"/>
          </a:xfrm>
        </p:spPr>
        <p:txBody>
          <a:bodyPr anchorCtr="1"/>
          <a:lstStyle>
            <a:lvl1pPr algn="ctr">
              <a:defRPr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daty 27"/>
          <p:cNvSpPr txBox="1">
            <a:spLocks noGrp="1"/>
          </p:cNvSpPr>
          <p:nvPr>
            <p:ph type="dt" sz="half" idx="7"/>
          </p:nvPr>
        </p:nvSpPr>
        <p:spPr>
          <a:xfrm>
            <a:off x="76196" y="6069009"/>
            <a:ext cx="2057400" cy="685800"/>
          </a:xfrm>
        </p:spPr>
        <p:txBody>
          <a:bodyPr anchorCtr="1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lvl="0"/>
            <a:fld id="{DCF09F44-E4C4-4108-90D1-BAC450FBA194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15" name="Symbol zastępczy stopki 16"/>
          <p:cNvSpPr txBox="1">
            <a:spLocks noGrp="1"/>
          </p:cNvSpPr>
          <p:nvPr>
            <p:ph type="ftr" sz="quarter" idx="9"/>
          </p:nvPr>
        </p:nvSpPr>
        <p:spPr>
          <a:xfrm>
            <a:off x="2085975" y="236536"/>
            <a:ext cx="5867403" cy="365129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16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8001000" y="228600"/>
            <a:ext cx="838203" cy="381003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fld id="{9CBF40FE-D527-41B1-8710-32DC245183F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54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25CDF-15D7-42DE-8546-3EE19A8CAEAF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26BD3F-C3BA-42AC-805F-E1CC93BD051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4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6096003" y="0"/>
            <a:ext cx="32067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6142033" y="609603"/>
            <a:ext cx="228600" cy="6248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6142033" y="0"/>
            <a:ext cx="228600" cy="533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553203" y="609603"/>
            <a:ext cx="2057400" cy="551656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5562596" cy="551656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7"/>
          </p:nvPr>
        </p:nvSpPr>
        <p:spPr>
          <a:xfrm>
            <a:off x="6553203" y="6248396"/>
            <a:ext cx="22098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2BF3491-F6AE-4E4B-832A-51315483C9C2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9"/>
          </p:nvPr>
        </p:nvSpPr>
        <p:spPr>
          <a:xfrm>
            <a:off x="457200" y="6248396"/>
            <a:ext cx="5573716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 rot="5400013">
            <a:off x="5989634" y="144461"/>
            <a:ext cx="533396" cy="244473"/>
          </a:xfrm>
        </p:spPr>
        <p:txBody>
          <a:bodyPr/>
          <a:lstStyle>
            <a:lvl1pPr>
              <a:defRPr/>
            </a:lvl1pPr>
          </a:lstStyle>
          <a:p>
            <a:pPr lvl="0"/>
            <a:fld id="{4B5CAF3F-E234-4C09-87A0-3CA355201CB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2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3" descr="logo_ministerst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95735" y="5876921"/>
            <a:ext cx="862014" cy="863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596185" y="5826127"/>
            <a:ext cx="1368427" cy="888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https://encrypted-tbn0.gstatic.com/images?q=tbn:ANd9GcTkX0Rh93x6eulLN4WKMtl8Fd9ma6thXQiEPf0DXT7GMoNw0TyEu4dve7z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79386" y="5876921"/>
            <a:ext cx="1189040" cy="792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3" cy="990596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idx="1"/>
          </p:nvPr>
        </p:nvSpPr>
        <p:spPr>
          <a:xfrm>
            <a:off x="612648" y="1600200"/>
            <a:ext cx="8153403" cy="42261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E1F2AA-642C-464A-943D-292BE900CC11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A4B504-622A-42BD-AC18-2E9481F647B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7763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1524003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0" y="1600200"/>
            <a:ext cx="1295403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1371600" y="1600200"/>
            <a:ext cx="7772400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1" cy="1673223"/>
          </a:xfrm>
        </p:spPr>
        <p:txBody>
          <a:bodyPr/>
          <a:lstStyle>
            <a:lvl1pPr marL="0" indent="0">
              <a:buNone/>
              <a:defRPr sz="2800">
                <a:solidFill>
                  <a:srgbClr val="00843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Tytuł 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6" cy="9905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7" name="Symbol zastępczy daty 1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E3DA1-098B-4AF7-858E-6F022B034AAD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1752603"/>
            <a:ext cx="1295403" cy="701673"/>
          </a:xfrm>
        </p:spPr>
        <p:txBody>
          <a:bodyPr/>
          <a:lstStyle>
            <a:lvl1pPr>
              <a:defRPr sz="2400"/>
            </a:lvl1pPr>
          </a:lstStyle>
          <a:p>
            <a:pPr lvl="0"/>
            <a:fld id="{ED1ECFCF-92B2-4614-AC64-A2AA556E15FD}" type="slidenum"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78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8"/>
          <p:cNvSpPr txBox="1">
            <a:spLocks noGrp="1"/>
          </p:cNvSpPr>
          <p:nvPr>
            <p:ph idx="1"/>
          </p:nvPr>
        </p:nvSpPr>
        <p:spPr>
          <a:xfrm>
            <a:off x="609603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0"/>
          <p:cNvSpPr txBox="1">
            <a:spLocks noGrp="1"/>
          </p:cNvSpPr>
          <p:nvPr>
            <p:ph idx="2"/>
          </p:nvPr>
        </p:nvSpPr>
        <p:spPr>
          <a:xfrm>
            <a:off x="4844902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F75DE-BB7F-4793-BF5C-A6E3BD533EA4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6" name="Symbol zastępczy numeru slajdu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C7D2E-E953-4E53-823B-DE4E604F5801}" type="slidenum">
              <a:t>‹#›</a:t>
            </a:fld>
            <a:endParaRPr lang="pl-PL"/>
          </a:p>
        </p:txBody>
      </p:sp>
      <p:sp>
        <p:nvSpPr>
          <p:cNvPr id="7" name="Symbol zastępczy stopki 1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15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33396" y="273048"/>
            <a:ext cx="8153403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10"/>
          <p:cNvSpPr txBox="1">
            <a:spLocks noGrp="1"/>
          </p:cNvSpPr>
          <p:nvPr>
            <p:ph idx="2"/>
          </p:nvPr>
        </p:nvSpPr>
        <p:spPr>
          <a:xfrm>
            <a:off x="609603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2"/>
          <p:cNvSpPr txBox="1">
            <a:spLocks noGrp="1"/>
          </p:cNvSpPr>
          <p:nvPr>
            <p:ph idx="4"/>
          </p:nvPr>
        </p:nvSpPr>
        <p:spPr>
          <a:xfrm>
            <a:off x="4800600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15"/>
          <p:cNvSpPr txBox="1">
            <a:spLocks noGrp="1"/>
          </p:cNvSpPr>
          <p:nvPr>
            <p:ph type="body" idx="1"/>
          </p:nvPr>
        </p:nvSpPr>
        <p:spPr>
          <a:xfrm>
            <a:off x="609603" y="1752603"/>
            <a:ext cx="3886200" cy="640080"/>
          </a:xfrm>
          <a:solidFill>
            <a:srgbClr val="44884F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tekstu 14"/>
          <p:cNvSpPr txBox="1">
            <a:spLocks noGrp="1"/>
          </p:cNvSpPr>
          <p:nvPr>
            <p:ph type="body" idx="3"/>
          </p:nvPr>
        </p:nvSpPr>
        <p:spPr>
          <a:xfrm>
            <a:off x="4800600" y="1752603"/>
            <a:ext cx="3886200" cy="640080"/>
          </a:xfrm>
          <a:solidFill>
            <a:srgbClr val="00B050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E50DDC-194E-4F3F-9715-A02B0466C4A6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8689F1-39C7-43E1-9AF3-C5E12A1BE8A3}" type="slidenum"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9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79EDFC-9BEF-4A41-A079-01A751E20CE6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4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FCABB-BDAF-4052-99FD-8F3D17B80CE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80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F1E48-C041-4DEB-9ADC-4461DBE42851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0" y="6248396"/>
            <a:ext cx="533396" cy="381003"/>
          </a:xfrm>
        </p:spPr>
        <p:txBody>
          <a:bodyPr/>
          <a:lstStyle>
            <a:lvl1pPr>
              <a:defRPr>
                <a:solidFill>
                  <a:srgbClr val="00843C"/>
                </a:solidFill>
              </a:defRPr>
            </a:lvl1pPr>
          </a:lstStyle>
          <a:p>
            <a:pPr lvl="0"/>
            <a:fld id="{87E490D4-B22A-47EE-89EB-4F96A830C90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61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8077196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609603" y="1752603"/>
            <a:ext cx="1600200" cy="4343400"/>
          </a:xfrm>
          <a:solidFill>
            <a:srgbClr val="44884F"/>
          </a:solidFill>
          <a:ln w="50804">
            <a:solidFill>
              <a:srgbClr val="44884F"/>
            </a:solidFill>
            <a:prstDash val="solid"/>
            <a:miter/>
          </a:ln>
        </p:spPr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8"/>
          <p:cNvSpPr txBox="1">
            <a:spLocks noGrp="1"/>
          </p:cNvSpPr>
          <p:nvPr>
            <p:ph idx="1"/>
          </p:nvPr>
        </p:nvSpPr>
        <p:spPr>
          <a:xfrm>
            <a:off x="2362196" y="1752603"/>
            <a:ext cx="6400800" cy="44195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9DD22-EAFE-44FD-BFE5-68E4E4C715E0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6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5BD3C-CD03-419C-A50D-39B56826489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08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-9528" y="4572000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5"/>
          <p:cNvSpPr/>
          <p:nvPr/>
        </p:nvSpPr>
        <p:spPr>
          <a:xfrm>
            <a:off x="-9528" y="4664070"/>
            <a:ext cx="1463670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6"/>
          <p:cNvSpPr/>
          <p:nvPr/>
        </p:nvSpPr>
        <p:spPr>
          <a:xfrm>
            <a:off x="1544641" y="4654552"/>
            <a:ext cx="759935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1447796" y="0"/>
            <a:ext cx="100017" cy="686752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6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None/>
              <a:defRPr sz="1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1600200" y="4648196"/>
            <a:ext cx="7315200" cy="68580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8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560579" y="0"/>
            <a:ext cx="7583420" cy="4568955"/>
          </a:xfrm>
          <a:solidFill>
            <a:srgbClr val="CFDAD0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9" name="Symbol zastępczy daty 11"/>
          <p:cNvSpPr txBox="1">
            <a:spLocks noGrp="1"/>
          </p:cNvSpPr>
          <p:nvPr>
            <p:ph type="dt" sz="half" idx="7"/>
          </p:nvPr>
        </p:nvSpPr>
        <p:spPr>
          <a:xfrm>
            <a:off x="6248396" y="6248396"/>
            <a:ext cx="26670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C7059A5-ADA6-437B-8875-D08CAF1B6FFE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10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4667253"/>
            <a:ext cx="1447796" cy="663570"/>
          </a:xfrm>
        </p:spPr>
        <p:txBody>
          <a:bodyPr/>
          <a:lstStyle>
            <a:lvl1pPr>
              <a:defRPr sz="2800"/>
            </a:lvl1pPr>
          </a:lstStyle>
          <a:p>
            <a:pPr lvl="0"/>
            <a:fld id="{7FE54EEB-90FB-4269-9D90-6A1F00D381C6}" type="slidenum">
              <a:t>‹#›</a:t>
            </a:fld>
            <a:endParaRPr lang="pl-PL"/>
          </a:p>
        </p:txBody>
      </p:sp>
      <p:sp>
        <p:nvSpPr>
          <p:cNvPr id="11" name="Symbol zastępczy stopki 13"/>
          <p:cNvSpPr txBox="1">
            <a:spLocks noGrp="1"/>
          </p:cNvSpPr>
          <p:nvPr>
            <p:ph type="ftr" sz="quarter" idx="9"/>
          </p:nvPr>
        </p:nvSpPr>
        <p:spPr>
          <a:xfrm>
            <a:off x="1600200" y="6248396"/>
            <a:ext cx="45720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4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BD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609603" y="228600"/>
            <a:ext cx="815340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612776" y="1600200"/>
            <a:ext cx="81534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6096003" y="6248396"/>
            <a:ext cx="26670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fld id="{08514601-9246-4FB4-9617-18F8402FBB58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609603" y="6248396"/>
            <a:ext cx="542131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Prostokąt 6"/>
          <p:cNvSpPr/>
          <p:nvPr/>
        </p:nvSpPr>
        <p:spPr>
          <a:xfrm>
            <a:off x="0" y="1235070"/>
            <a:ext cx="9144000" cy="31908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7" name="Prostokąt 7"/>
          <p:cNvSpPr/>
          <p:nvPr/>
        </p:nvSpPr>
        <p:spPr>
          <a:xfrm>
            <a:off x="0" y="1279529"/>
            <a:ext cx="533396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8" name="Prostokąt 8"/>
          <p:cNvSpPr/>
          <p:nvPr/>
        </p:nvSpPr>
        <p:spPr>
          <a:xfrm>
            <a:off x="590546" y="1279529"/>
            <a:ext cx="8553453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0" y="1271592"/>
            <a:ext cx="533396" cy="244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1" i="0" u="none" strike="noStrike" kern="1200" cap="none" spc="0" baseline="0">
                <a:solidFill>
                  <a:srgbClr val="FFFFFF"/>
                </a:solidFill>
                <a:uFillTx/>
                <a:latin typeface="Tw Cen MT" pitchFamily="34"/>
              </a:defRPr>
            </a:lvl1pPr>
          </a:lstStyle>
          <a:p>
            <a:pPr lvl="0"/>
            <a:fld id="{C7B1DDFC-31FA-4FDB-BD58-13F1B788790D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843C"/>
          </a:solidFill>
          <a:uFillTx/>
          <a:latin typeface="Tw Cen MT"/>
        </a:defRPr>
      </a:lvl1pPr>
    </p:titleStyle>
    <p:bodyStyle>
      <a:lvl1pPr marL="319089" marR="0" lvl="0" indent="-319089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44884F"/>
        </a:buClr>
        <a:buSzPct val="60000"/>
        <a:buFont typeface="Wingdings" pitchFamily="2"/>
        <a:buChar char=""/>
        <a:tabLst/>
        <a:defRPr lang="pl-PL" sz="2900" b="0" i="0" u="none" strike="noStrike" kern="1200" cap="none" spc="0" baseline="0">
          <a:solidFill>
            <a:srgbClr val="000000"/>
          </a:solidFill>
          <a:uFillTx/>
          <a:latin typeface="Tw Cen MT"/>
        </a:defRPr>
      </a:lvl1pPr>
      <a:lvl2pPr marL="639759" marR="0" lvl="1" indent="-273048" algn="l" defTabSz="914400" rtl="0" fontAlgn="auto" hangingPunct="0">
        <a:lnSpc>
          <a:spcPct val="100000"/>
        </a:lnSpc>
        <a:spcBef>
          <a:spcPts val="550"/>
        </a:spcBef>
        <a:spcAft>
          <a:spcPts val="0"/>
        </a:spcAft>
        <a:buClr>
          <a:srgbClr val="44884F"/>
        </a:buClr>
        <a:buSzPct val="70000"/>
        <a:buFont typeface="Wingdings 2" pitchFamily="18"/>
        <a:buChar char=""/>
        <a:tabLst/>
        <a:defRPr lang="pl-PL" sz="2600" b="0" i="0" u="none" strike="noStrike" kern="1200" cap="none" spc="0" baseline="0">
          <a:solidFill>
            <a:srgbClr val="000000"/>
          </a:solidFill>
          <a:uFillTx/>
          <a:latin typeface="Tw Cen MT"/>
        </a:defRPr>
      </a:lvl2pPr>
      <a:lvl3pPr marL="914400" marR="0" lvl="2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44884F"/>
        </a:buClr>
        <a:buSzPct val="75000"/>
        <a:buFont typeface="Wingdings" pitchFamily="2"/>
        <a:buChar char=""/>
        <a:tabLst/>
        <a:defRPr lang="pl-PL" sz="2300" b="0" i="0" u="none" strike="noStrike" kern="1200" cap="none" spc="0" baseline="0">
          <a:solidFill>
            <a:srgbClr val="000000"/>
          </a:solidFill>
          <a:uFillTx/>
          <a:latin typeface="Tw Cen MT"/>
        </a:defRPr>
      </a:lvl3pPr>
      <a:lvl4pPr marL="1371600" marR="0" lvl="3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A5AB81"/>
        </a:buClr>
        <a:buSzPct val="7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4pPr>
      <a:lvl5pPr marL="1828800" marR="0" lvl="4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00B050"/>
        </a:buClr>
        <a:buSzPct val="6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2648" y="1988838"/>
            <a:ext cx="8153403" cy="3837553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pl-PL" sz="3200" b="1" dirty="0">
                <a:latin typeface="Arial"/>
                <a:cs typeface="Arial"/>
              </a:rPr>
              <a:t>”Zasady rozdysponowania dodatkowych środków w ramach działania LEADER objętego PROW 2014-2020”</a:t>
            </a:r>
          </a:p>
          <a:p>
            <a:pPr marL="0" lvl="0" indent="0" algn="ctr">
              <a:buNone/>
            </a:pPr>
            <a:endParaRPr lang="en-US" sz="1600" b="1">
              <a:latin typeface="Arial"/>
              <a:cs typeface="Arial"/>
            </a:endParaRPr>
          </a:p>
          <a:p>
            <a:pPr marL="0" lvl="0" indent="0" algn="ctr">
              <a:buNone/>
            </a:pPr>
            <a:r>
              <a:rPr lang="pl-PL" sz="1600" b="1">
                <a:latin typeface="Arial"/>
                <a:cs typeface="Arial"/>
              </a:rPr>
              <a:t>Ministerstwo </a:t>
            </a:r>
            <a:r>
              <a:rPr lang="pl-PL" sz="1600" b="1" dirty="0">
                <a:latin typeface="Arial"/>
                <a:cs typeface="Arial"/>
              </a:rPr>
              <a:t>Rolnictwa i Rozwoju Wsi</a:t>
            </a:r>
          </a:p>
          <a:p>
            <a:pPr marL="0" lvl="0" indent="0" algn="ctr">
              <a:buNone/>
            </a:pPr>
            <a:r>
              <a:rPr lang="pl-PL" sz="1600" dirty="0">
                <a:solidFill>
                  <a:schemeClr val="tx1"/>
                </a:solidFill>
                <a:latin typeface="Arial"/>
                <a:cs typeface="Arial"/>
              </a:rPr>
              <a:t>Warszawa</a:t>
            </a:r>
            <a:r>
              <a:rPr lang="pl-PL" sz="1600" dirty="0">
                <a:latin typeface="Arial"/>
                <a:cs typeface="Arial"/>
              </a:rPr>
              <a:t>, 5.12</a:t>
            </a:r>
            <a:r>
              <a:rPr lang="pl-PL" sz="1600" dirty="0">
                <a:solidFill>
                  <a:schemeClr val="tx1"/>
                </a:solidFill>
                <a:latin typeface="Arial"/>
                <a:cs typeface="Arial"/>
              </a:rPr>
              <a:t>.2019</a:t>
            </a:r>
            <a:r>
              <a:rPr lang="pl-PL" sz="1600" dirty="0">
                <a:latin typeface="Arial"/>
                <a:cs typeface="Arial"/>
              </a:rPr>
              <a:t>r.</a:t>
            </a:r>
            <a:endParaRPr lang="pl-PL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 dirty="0"/>
              <a:t>Zmiana PROW – kwota dla działania LEADER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2188840"/>
          </a:xfrm>
        </p:spPr>
        <p:txBody>
          <a:bodyPr/>
          <a:lstStyle/>
          <a:p>
            <a:pPr marL="0" lvl="0" indent="0" algn="ctr">
              <a:spcBef>
                <a:spcPts val="1800"/>
              </a:spcBef>
              <a:buNone/>
            </a:pPr>
            <a:r>
              <a:rPr lang="pl-PL" sz="2000" dirty="0"/>
              <a:t>Dodatkowa kwota na działanie LEADER w ramach procedowanej zmiany PROW:</a:t>
            </a:r>
          </a:p>
          <a:p>
            <a:pPr marL="0" lvl="0" indent="0" algn="ctr">
              <a:buNone/>
            </a:pPr>
            <a:r>
              <a:rPr lang="pl-PL" sz="3200" b="1" dirty="0"/>
              <a:t>30 mln euro (ogółem)</a:t>
            </a:r>
          </a:p>
          <a:p>
            <a:pPr marL="0" lvl="0" indent="0" algn="ctr">
              <a:buNone/>
            </a:pPr>
            <a:r>
              <a:rPr lang="pl-PL" sz="1600" b="1" dirty="0">
                <a:solidFill>
                  <a:schemeClr val="bg1">
                    <a:lumMod val="50000"/>
                  </a:schemeClr>
                </a:solidFill>
              </a:rPr>
              <a:t>19, 09 mln euro (EFRROW) i 10,9 mln euro (wkład krajowy)</a:t>
            </a:r>
          </a:p>
          <a:p>
            <a:pPr marL="0" lvl="0" indent="0" algn="ctr">
              <a:buNone/>
            </a:pPr>
            <a:r>
              <a:rPr lang="pl-PL" sz="2000" dirty="0"/>
              <a:t>Przy kursie </a:t>
            </a:r>
            <a:r>
              <a:rPr lang="pl-PL" sz="2000" dirty="0" err="1"/>
              <a:t>pln</a:t>
            </a:r>
            <a:r>
              <a:rPr lang="pl-PL" sz="2000" dirty="0"/>
              <a:t>/euro 4,00zł:</a:t>
            </a:r>
          </a:p>
          <a:p>
            <a:pPr marL="0" lvl="0" indent="0" algn="ctr">
              <a:buNone/>
            </a:pPr>
            <a:r>
              <a:rPr lang="pl-PL" sz="2800" b="1" dirty="0"/>
              <a:t>120 mln zł (ogółem)</a:t>
            </a:r>
          </a:p>
          <a:p>
            <a:pPr marL="0" indent="0">
              <a:buNone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4293096"/>
            <a:ext cx="254813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rgbClr val="00B050"/>
                </a:solidFill>
              </a:rPr>
              <a:t>~ 95,9 mln zł</a:t>
            </a:r>
            <a:r>
              <a:rPr lang="pl-PL" dirty="0"/>
              <a:t> </a:t>
            </a:r>
          </a:p>
          <a:p>
            <a:r>
              <a:rPr lang="pl-PL" dirty="0"/>
              <a:t>na dodatkowe </a:t>
            </a:r>
          </a:p>
          <a:p>
            <a:r>
              <a:rPr lang="pl-PL" dirty="0"/>
              <a:t>środki dla LGD w ramach </a:t>
            </a:r>
          </a:p>
          <a:p>
            <a:r>
              <a:rPr lang="pl-PL" dirty="0"/>
              <a:t>poddziałania 19.2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88024" y="4221088"/>
            <a:ext cx="29958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rgbClr val="00B050"/>
                </a:solidFill>
              </a:rPr>
              <a:t>~ 24,1 mln zł </a:t>
            </a:r>
          </a:p>
          <a:p>
            <a:r>
              <a:rPr lang="pl-PL" dirty="0"/>
              <a:t>na 19.3. projekty współpracy*</a:t>
            </a:r>
          </a:p>
        </p:txBody>
      </p:sp>
      <p:cxnSp>
        <p:nvCxnSpPr>
          <p:cNvPr id="8" name="Łącznik prosty ze strzałką 7"/>
          <p:cNvCxnSpPr>
            <a:endCxn id="3" idx="0"/>
          </p:cNvCxnSpPr>
          <p:nvPr/>
        </p:nvCxnSpPr>
        <p:spPr>
          <a:xfrm flipH="1">
            <a:off x="1957635" y="3861048"/>
            <a:ext cx="188257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60282" y="3861048"/>
            <a:ext cx="152388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pole tekstowe 13"/>
          <p:cNvSpPr txBox="1"/>
          <p:nvPr/>
        </p:nvSpPr>
        <p:spPr>
          <a:xfrm>
            <a:off x="2987824" y="5517232"/>
            <a:ext cx="5210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/>
              <a:t>* Nowy limit na Projekty współpracy to 10% budżetu 19.2 każdej LGD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PROPOZYCJA ROZDYSPONOWANIA ŚRODKÓW POMIĘDZY LGD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5000"/>
              </a:lnSpc>
              <a:spcBef>
                <a:spcPts val="600"/>
              </a:spcBef>
              <a:buNone/>
            </a:pPr>
            <a:r>
              <a:rPr lang="pl-PL" sz="2800" dirty="0"/>
              <a:t>Zwiększenia środków finansowych na wsparcie realizacji operacji w ramach LSR dokonuje się w walucie euro – w przeliczeniu przy zastosowaniu indykatywnego kursu 4 zł/euro. </a:t>
            </a:r>
          </a:p>
          <a:p>
            <a:pPr marL="0" indent="0" algn="just">
              <a:lnSpc>
                <a:spcPct val="95000"/>
              </a:lnSpc>
              <a:spcBef>
                <a:spcPts val="600"/>
              </a:spcBef>
              <a:buNone/>
            </a:pPr>
            <a:r>
              <a:rPr lang="pl-PL" sz="2800" dirty="0"/>
              <a:t>LGD może ubiegać się o podwyższenie środków finansowych w wysokości </a:t>
            </a:r>
            <a:r>
              <a:rPr lang="pl-PL" sz="2800" b="1" u="sng" dirty="0"/>
              <a:t>do 11%</a:t>
            </a:r>
            <a:r>
              <a:rPr lang="pl-PL" sz="2800" dirty="0"/>
              <a:t> wysokości budżetu 19.2, z tym że kwota ta musi stanowić </a:t>
            </a:r>
            <a:r>
              <a:rPr lang="pl-PL" sz="2800" b="1" dirty="0"/>
              <a:t>wielokrotność 2500 euro (ogółem), </a:t>
            </a:r>
            <a:r>
              <a:rPr lang="pl-PL" sz="2800" dirty="0"/>
              <a:t>co przy kursie 4 zł/euro stanowi </a:t>
            </a:r>
            <a:r>
              <a:rPr lang="pl-PL" sz="2800" b="1" dirty="0"/>
              <a:t>wielokrotność 10 tys. zł, z zaokrągleniem tej kwoty „w dół</a:t>
            </a:r>
            <a:r>
              <a:rPr lang="pl-PL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37351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PROPOZYCJA ROZDYSPONOWANIA ŚRODKÓW POMIĘDZY LGD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800" dirty="0"/>
              <a:t>Spodziewany termin ubiegania się o dodatkowe środki: </a:t>
            </a:r>
            <a:r>
              <a:rPr lang="pl-PL" sz="2800" b="1" dirty="0"/>
              <a:t>pierwszy kwartał 2020 r. </a:t>
            </a:r>
            <a:r>
              <a:rPr lang="pl-PL" sz="2800" dirty="0"/>
              <a:t>– podstawą do ubiegania się o dodatkowe środki nie są postanowienia umowy ramowej jak miało to miejsce w przypadku „bonusu”. </a:t>
            </a:r>
            <a:r>
              <a:rPr lang="pl-PL" sz="2800" dirty="0" err="1"/>
              <a:t>MRiRW</a:t>
            </a:r>
            <a:r>
              <a:rPr lang="pl-PL" sz="2800" dirty="0"/>
              <a:t> poinformuje SW o możliwości rozpoczęcia tego procesu z podaniem szczegółowych zasad rozdysponowania dodatkowych środków.</a:t>
            </a:r>
            <a:endParaRPr lang="pl-PL" sz="2800" b="1" dirty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3069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PROPOZYCJA ROZDYSPONOWANIA ŚRODKÓW POMIĘDZY LGD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Ubieganie się o dodatkowe środki na realizację LSR będzie możliwe, jeżeli LGD spełni </a:t>
            </a:r>
            <a:r>
              <a:rPr lang="pl-PL" sz="2400" b="1" dirty="0"/>
              <a:t>łącznie </a:t>
            </a:r>
            <a:r>
              <a:rPr lang="pl-PL" sz="2400" dirty="0"/>
              <a:t>niżej wymienione warunki:</a:t>
            </a:r>
          </a:p>
          <a:p>
            <a:pPr marL="514350" indent="-514350" algn="just">
              <a:spcBef>
                <a:spcPts val="2400"/>
              </a:spcBef>
              <a:buSzPct val="150000"/>
              <a:buAutoNum type="arabicPeriod"/>
            </a:pPr>
            <a:r>
              <a:rPr lang="pl-PL" sz="2400" dirty="0"/>
              <a:t>LGD wykorzystała do </a:t>
            </a:r>
            <a:r>
              <a:rPr lang="pl-PL" sz="2400" u="sng" dirty="0"/>
              <a:t>31 sierpnia 2019 r.</a:t>
            </a:r>
            <a:r>
              <a:rPr lang="pl-PL" sz="2400" dirty="0"/>
              <a:t> co najmniej </a:t>
            </a:r>
            <a:r>
              <a:rPr lang="pl-PL" sz="2400" b="1" dirty="0">
                <a:solidFill>
                  <a:schemeClr val="tx1"/>
                </a:solidFill>
              </a:rPr>
              <a:t>70%</a:t>
            </a:r>
            <a:r>
              <a:rPr lang="pl-PL" sz="2400" b="1" dirty="0"/>
              <a:t> środków finansowych</a:t>
            </a:r>
            <a:r>
              <a:rPr lang="pl-PL" sz="2400" dirty="0"/>
              <a:t> przeznaczonych na realizację operacji w ramach LSR w pełnym okresie realizacji PROW 2014-2020 (liczonych na zawartych umowach o przyznaniu pomocy),</a:t>
            </a:r>
          </a:p>
          <a:p>
            <a:pPr marL="514350" indent="-514350" algn="just">
              <a:spcBef>
                <a:spcPts val="2400"/>
              </a:spcBef>
              <a:buSzPct val="150000"/>
              <a:buAutoNum type="arabicPeriod"/>
            </a:pPr>
            <a:r>
              <a:rPr lang="pl-PL" sz="2400" dirty="0"/>
              <a:t>budżet poddziałania 19.2 w LSR w ramach pierwszego kamienia milowego (§ 8 ust. 1) nie uległ obniżeniu.</a:t>
            </a:r>
          </a:p>
        </p:txBody>
      </p:sp>
    </p:spTree>
    <p:extLst>
      <p:ext uri="{BB962C8B-B14F-4D97-AF65-F5344CB8AC3E}">
        <p14:creationId xmlns:p14="http://schemas.microsoft.com/office/powerpoint/2010/main" val="296196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PROPOZYCJA ROZDYSPONOWANIA ŚRODKÓW POMIĘDZY LGD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</a:rPr>
              <a:t>Dodatkowe środki zostaną przeznaczone </a:t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co najmniej w 50% </a:t>
            </a:r>
            <a:r>
              <a:rPr lang="pl-PL" sz="3200" dirty="0">
                <a:solidFill>
                  <a:schemeClr val="tx1"/>
                </a:solidFill>
              </a:rPr>
              <a:t>na operacje dotyczące rozwoju przedsiębiorczości, o których mowa </a:t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>w § 2 ust. 1 pkt 2–4 rozporządzenia dot. 19.2 </a:t>
            </a:r>
          </a:p>
        </p:txBody>
      </p:sp>
    </p:spTree>
    <p:extLst>
      <p:ext uri="{BB962C8B-B14F-4D97-AF65-F5344CB8AC3E}">
        <p14:creationId xmlns:p14="http://schemas.microsoft.com/office/powerpoint/2010/main" val="80379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PROPOZYCJA ROZDYSPONOWANIA ŚRODKÓW POMIĘDZY LGD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LGD przedstawia propozycję aktualizacji planu działania LSR, w którym aktualizowany jest budżet LSR oraz terminy osiągania dodatkowych wskaźników do osiągnięcia za pomocą planowanych dodatkowych środków w LSR. </a:t>
            </a:r>
          </a:p>
          <a:p>
            <a:pPr algn="just"/>
            <a:r>
              <a:rPr lang="pl-PL" sz="2400" dirty="0"/>
              <a:t>W ramach dodatkowych środków mogą być realizowane zarówno wskaźniki nowe, jak i wskaźniki obecne ze zwiększoną wartością. </a:t>
            </a:r>
          </a:p>
          <a:p>
            <a:pPr algn="just"/>
            <a:r>
              <a:rPr lang="pl-PL" sz="2400" dirty="0"/>
              <a:t>Zmianie może również ulec harmonogram naborów wniosków o udzielenie wsparcia na wdrażanie operacji w ramach LSR.</a:t>
            </a:r>
          </a:p>
        </p:txBody>
      </p:sp>
    </p:spTree>
    <p:extLst>
      <p:ext uri="{BB962C8B-B14F-4D97-AF65-F5344CB8AC3E}">
        <p14:creationId xmlns:p14="http://schemas.microsoft.com/office/powerpoint/2010/main" val="113612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PROPOZYCJA ROZDYSPONOWANIA ŚRODKÓW POMIĘDZY LGD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LSR wykazuje, że proponowane dodatkowe wskaźniki (nowe lub zwiększone wartości obecnych) wpisują się w diagnozę obszaru LSR, wskazując precyzyjnie fragmenty tej diagnozy, </a:t>
            </a:r>
            <a:br>
              <a:rPr lang="pl-PL" sz="2400" dirty="0"/>
            </a:br>
            <a:r>
              <a:rPr lang="pl-PL" sz="2400" dirty="0"/>
              <a:t>w którą wpisują się poszczególne wskaźniki. Jeżeli wymaga tego sytuacja, LGD dokonuje aktualizacji diagnozy obszaru LSR w celu wykazania zgodności proponowanych dodatkowych wskaźników z tą diagnozą.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9816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buNone/>
            </a:pPr>
            <a:endParaRPr lang="pl-PL" sz="4400" b="1" dirty="0"/>
          </a:p>
          <a:p>
            <a:pPr marL="0" lvl="0" indent="0" algn="ctr">
              <a:buNone/>
            </a:pPr>
            <a:r>
              <a:rPr lang="pl-PL" sz="4400" b="1" dirty="0"/>
              <a:t>Dziękuję za uwagę</a:t>
            </a:r>
            <a:br>
              <a:rPr lang="pl-PL" sz="4400" b="1" dirty="0"/>
            </a:br>
            <a:br>
              <a:rPr lang="pl-PL" sz="4400" b="1" dirty="0"/>
            </a:br>
            <a:br>
              <a:rPr lang="pl-PL" sz="2400" b="1" dirty="0"/>
            </a:br>
            <a:r>
              <a:rPr lang="pl-PL" sz="2400" b="1" dirty="0"/>
              <a:t>Łukasz Tomczak</a:t>
            </a:r>
          </a:p>
          <a:p>
            <a:pPr marL="0" lvl="0" indent="0" algn="ctr">
              <a:buNone/>
            </a:pPr>
            <a:r>
              <a:rPr lang="pl-PL" sz="2000" dirty="0"/>
              <a:t>Zastępca Dyrektora Departamentu Rozwoju Obszarów Wiejskich</a:t>
            </a:r>
            <a:br>
              <a:rPr lang="pl-PL" sz="2000" dirty="0"/>
            </a:br>
            <a:r>
              <a:rPr lang="pl-PL" sz="2000" dirty="0"/>
              <a:t>Ministerstwo Rolnictwa i Rozwoju Wsi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redn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8241</TotalTime>
  <Words>520</Words>
  <Application>Microsoft Office PowerPoint</Application>
  <PresentationFormat>Pokaz na ekranie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Tw Cen MT</vt:lpstr>
      <vt:lpstr>Wingdings</vt:lpstr>
      <vt:lpstr>Wingdings 2</vt:lpstr>
      <vt:lpstr>Średni</vt:lpstr>
      <vt:lpstr>Prezentacja programu PowerPoint</vt:lpstr>
      <vt:lpstr>Zmiana PROW – kwota dla działania LEADER</vt:lpstr>
      <vt:lpstr>PROPOZYCJA ROZDYSPONOWANIA ŚRODKÓW POMIĘDZY LGD</vt:lpstr>
      <vt:lpstr>PROPOZYCJA ROZDYSPONOWANIA ŚRODKÓW POMIĘDZY LGD</vt:lpstr>
      <vt:lpstr>PROPOZYCJA ROZDYSPONOWANIA ŚRODKÓW POMIĘDZY LGD</vt:lpstr>
      <vt:lpstr>PROPOZYCJA ROZDYSPONOWANIA ŚRODKÓW POMIĘDZY LGD</vt:lpstr>
      <vt:lpstr>PROPOZYCJA ROZDYSPONOWANIA ŚRODKÓW POMIĘDZY LGD</vt:lpstr>
      <vt:lpstr>PROPOZYCJA ROZDYSPONOWANIA ŚRODKÓW POMIĘDZY LGD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karolina</cp:lastModifiedBy>
  <cp:revision>1041</cp:revision>
  <cp:lastPrinted>2019-01-29T09:26:07Z</cp:lastPrinted>
  <dcterms:created xsi:type="dcterms:W3CDTF">2015-04-28T10:36:03Z</dcterms:created>
  <dcterms:modified xsi:type="dcterms:W3CDTF">2020-01-27T07:59:14Z</dcterms:modified>
</cp:coreProperties>
</file>