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94" r:id="rId2"/>
    <p:sldId id="545" r:id="rId3"/>
    <p:sldId id="544" r:id="rId4"/>
    <p:sldId id="540" r:id="rId5"/>
    <p:sldId id="536" r:id="rId6"/>
    <p:sldId id="539" r:id="rId7"/>
    <p:sldId id="537" r:id="rId8"/>
    <p:sldId id="538" r:id="rId9"/>
    <p:sldId id="547" r:id="rId10"/>
    <p:sldId id="549" r:id="rId11"/>
    <p:sldId id="597" r:id="rId12"/>
    <p:sldId id="574" r:id="rId13"/>
    <p:sldId id="546" r:id="rId14"/>
    <p:sldId id="583" r:id="rId15"/>
    <p:sldId id="584" r:id="rId16"/>
    <p:sldId id="548" r:id="rId17"/>
    <p:sldId id="550" r:id="rId18"/>
    <p:sldId id="551" r:id="rId19"/>
    <p:sldId id="577" r:id="rId20"/>
    <p:sldId id="552" r:id="rId21"/>
    <p:sldId id="578" r:id="rId22"/>
    <p:sldId id="554" r:id="rId23"/>
    <p:sldId id="579" r:id="rId24"/>
    <p:sldId id="555" r:id="rId25"/>
    <p:sldId id="556" r:id="rId26"/>
    <p:sldId id="557" r:id="rId27"/>
    <p:sldId id="558" r:id="rId28"/>
    <p:sldId id="581" r:id="rId29"/>
    <p:sldId id="567" r:id="rId30"/>
    <p:sldId id="568" r:id="rId31"/>
    <p:sldId id="569" r:id="rId32"/>
    <p:sldId id="570" r:id="rId33"/>
    <p:sldId id="587" r:id="rId34"/>
    <p:sldId id="561" r:id="rId35"/>
    <p:sldId id="589" r:id="rId36"/>
    <p:sldId id="590" r:id="rId37"/>
    <p:sldId id="592" r:id="rId38"/>
    <p:sldId id="572" r:id="rId39"/>
    <p:sldId id="594" r:id="rId40"/>
    <p:sldId id="573" r:id="rId41"/>
    <p:sldId id="596" r:id="rId42"/>
    <p:sldId id="511" r:id="rId43"/>
  </p:sldIdLst>
  <p:sldSz cx="9144000" cy="6858000" type="screen4x3"/>
  <p:notesSz cx="6797675" cy="9874250"/>
  <p:defaultTextStyle>
    <a:defPPr>
      <a:defRPr lang="pl-PL"/>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3FFCD"/>
    <a:srgbClr val="9B3937"/>
    <a:srgbClr val="C053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7" autoAdjust="0"/>
    <p:restoredTop sz="86381" autoAdjust="0"/>
  </p:normalViewPr>
  <p:slideViewPr>
    <p:cSldViewPr>
      <p:cViewPr varScale="1">
        <p:scale>
          <a:sx n="69" d="100"/>
          <a:sy n="69" d="100"/>
        </p:scale>
        <p:origin x="672" y="66"/>
      </p:cViewPr>
      <p:guideLst>
        <p:guide orient="horz" pos="2160"/>
        <p:guide pos="2880"/>
      </p:guideLst>
    </p:cSldViewPr>
  </p:slideViewPr>
  <p:outlineViewPr>
    <p:cViewPr>
      <p:scale>
        <a:sx n="33" d="100"/>
        <a:sy n="33" d="100"/>
      </p:scale>
      <p:origin x="0" y="47849"/>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4958" cy="494187"/>
          </a:xfrm>
          <a:prstGeom prst="rect">
            <a:avLst/>
          </a:prstGeom>
        </p:spPr>
        <p:txBody>
          <a:bodyPr vert="horz" lIns="91440" tIns="45720" rIns="91440" bIns="45720" rtlCol="0"/>
          <a:lstStyle>
            <a:lvl1pPr algn="l">
              <a:defRPr sz="1200" b="0">
                <a:latin typeface="Arial" charset="0"/>
              </a:defRPr>
            </a:lvl1pPr>
          </a:lstStyle>
          <a:p>
            <a:pPr>
              <a:defRPr/>
            </a:pPr>
            <a:endParaRPr lang="pl-PL"/>
          </a:p>
        </p:txBody>
      </p:sp>
      <p:sp>
        <p:nvSpPr>
          <p:cNvPr id="3" name="Symbol zastępczy daty 2"/>
          <p:cNvSpPr>
            <a:spLocks noGrp="1"/>
          </p:cNvSpPr>
          <p:nvPr>
            <p:ph type="dt" sz="quarter" idx="1"/>
          </p:nvPr>
        </p:nvSpPr>
        <p:spPr>
          <a:xfrm>
            <a:off x="3851098" y="1"/>
            <a:ext cx="2944958" cy="494187"/>
          </a:xfrm>
          <a:prstGeom prst="rect">
            <a:avLst/>
          </a:prstGeom>
        </p:spPr>
        <p:txBody>
          <a:bodyPr vert="horz" lIns="91440" tIns="45720" rIns="91440" bIns="45720" rtlCol="0"/>
          <a:lstStyle>
            <a:lvl1pPr algn="r">
              <a:defRPr sz="1200" b="0">
                <a:latin typeface="Arial" charset="0"/>
              </a:defRPr>
            </a:lvl1pPr>
          </a:lstStyle>
          <a:p>
            <a:pPr>
              <a:defRPr/>
            </a:pPr>
            <a:fld id="{4C343EAC-ED66-4E31-86FF-713202AA9F04}" type="datetimeFigureOut">
              <a:rPr lang="pl-PL"/>
              <a:pPr>
                <a:defRPr/>
              </a:pPr>
              <a:t>20.03.2020</a:t>
            </a:fld>
            <a:endParaRPr lang="pl-PL"/>
          </a:p>
        </p:txBody>
      </p:sp>
      <p:sp>
        <p:nvSpPr>
          <p:cNvPr id="4" name="Symbol zastępczy stopki 3"/>
          <p:cNvSpPr>
            <a:spLocks noGrp="1"/>
          </p:cNvSpPr>
          <p:nvPr>
            <p:ph type="ftr" sz="quarter" idx="2"/>
          </p:nvPr>
        </p:nvSpPr>
        <p:spPr>
          <a:xfrm>
            <a:off x="0" y="9378485"/>
            <a:ext cx="2944958" cy="494187"/>
          </a:xfrm>
          <a:prstGeom prst="rect">
            <a:avLst/>
          </a:prstGeom>
        </p:spPr>
        <p:txBody>
          <a:bodyPr vert="horz" lIns="91440" tIns="45720" rIns="91440" bIns="45720" rtlCol="0" anchor="b"/>
          <a:lstStyle>
            <a:lvl1pPr algn="l">
              <a:defRPr sz="1200" b="0">
                <a:latin typeface="Arial" charset="0"/>
              </a:defRPr>
            </a:lvl1pPr>
          </a:lstStyle>
          <a:p>
            <a:pPr>
              <a:defRPr/>
            </a:pPr>
            <a:endParaRPr lang="pl-PL"/>
          </a:p>
        </p:txBody>
      </p:sp>
      <p:sp>
        <p:nvSpPr>
          <p:cNvPr id="5" name="Symbol zastępczy numeru slajdu 4"/>
          <p:cNvSpPr>
            <a:spLocks noGrp="1"/>
          </p:cNvSpPr>
          <p:nvPr>
            <p:ph type="sldNum" sz="quarter" idx="3"/>
          </p:nvPr>
        </p:nvSpPr>
        <p:spPr>
          <a:xfrm>
            <a:off x="3851098" y="9378485"/>
            <a:ext cx="2944958" cy="494187"/>
          </a:xfrm>
          <a:prstGeom prst="rect">
            <a:avLst/>
          </a:prstGeom>
        </p:spPr>
        <p:txBody>
          <a:bodyPr vert="horz" lIns="91440" tIns="45720" rIns="91440" bIns="45720" rtlCol="0" anchor="b"/>
          <a:lstStyle>
            <a:lvl1pPr algn="r">
              <a:defRPr sz="1200" b="0">
                <a:latin typeface="Arial" charset="0"/>
              </a:defRPr>
            </a:lvl1pPr>
          </a:lstStyle>
          <a:p>
            <a:pPr>
              <a:defRPr/>
            </a:pPr>
            <a:fld id="{E6436905-204E-4BE8-A027-980370DEB3DE}" type="slidenum">
              <a:rPr lang="pl-PL"/>
              <a:pPr>
                <a:defRPr/>
              </a:pPr>
              <a:t>‹#›</a:t>
            </a:fld>
            <a:endParaRPr lang="pl-PL"/>
          </a:p>
        </p:txBody>
      </p:sp>
    </p:spTree>
    <p:extLst>
      <p:ext uri="{BB962C8B-B14F-4D97-AF65-F5344CB8AC3E}">
        <p14:creationId xmlns:p14="http://schemas.microsoft.com/office/powerpoint/2010/main" val="539875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4958" cy="494187"/>
          </a:xfrm>
          <a:prstGeom prst="rect">
            <a:avLst/>
          </a:prstGeom>
        </p:spPr>
        <p:txBody>
          <a:bodyPr vert="horz" lIns="91440" tIns="45720" rIns="91440" bIns="45720" rtlCol="0"/>
          <a:lstStyle>
            <a:lvl1pPr algn="l">
              <a:defRPr sz="1200" b="0">
                <a:latin typeface="Arial" charset="0"/>
              </a:defRPr>
            </a:lvl1pPr>
          </a:lstStyle>
          <a:p>
            <a:pPr>
              <a:defRPr/>
            </a:pPr>
            <a:endParaRPr lang="pl-PL"/>
          </a:p>
        </p:txBody>
      </p:sp>
      <p:sp>
        <p:nvSpPr>
          <p:cNvPr id="3" name="Symbol zastępczy daty 2"/>
          <p:cNvSpPr>
            <a:spLocks noGrp="1"/>
          </p:cNvSpPr>
          <p:nvPr>
            <p:ph type="dt" idx="1"/>
          </p:nvPr>
        </p:nvSpPr>
        <p:spPr>
          <a:xfrm>
            <a:off x="3851098" y="1"/>
            <a:ext cx="2944958" cy="494187"/>
          </a:xfrm>
          <a:prstGeom prst="rect">
            <a:avLst/>
          </a:prstGeom>
        </p:spPr>
        <p:txBody>
          <a:bodyPr vert="horz" lIns="91440" tIns="45720" rIns="91440" bIns="45720" rtlCol="0"/>
          <a:lstStyle>
            <a:lvl1pPr algn="r">
              <a:defRPr sz="1200" b="0">
                <a:latin typeface="Arial" charset="0"/>
              </a:defRPr>
            </a:lvl1pPr>
          </a:lstStyle>
          <a:p>
            <a:pPr>
              <a:defRPr/>
            </a:pPr>
            <a:fld id="{6C4F105D-500A-4C1E-AD48-D90BE16A558F}" type="datetimeFigureOut">
              <a:rPr lang="pl-PL"/>
              <a:pPr>
                <a:defRPr/>
              </a:pPr>
              <a:t>20.03.2020</a:t>
            </a:fld>
            <a:endParaRPr lang="pl-PL"/>
          </a:p>
        </p:txBody>
      </p:sp>
      <p:sp>
        <p:nvSpPr>
          <p:cNvPr id="4" name="Symbol zastępczy obrazu slajdu 3"/>
          <p:cNvSpPr>
            <a:spLocks noGrp="1" noRot="1" noChangeAspect="1"/>
          </p:cNvSpPr>
          <p:nvPr>
            <p:ph type="sldImg" idx="2"/>
          </p:nvPr>
        </p:nvSpPr>
        <p:spPr>
          <a:xfrm>
            <a:off x="931863" y="741363"/>
            <a:ext cx="4937125" cy="370205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606" y="4689243"/>
            <a:ext cx="5438464" cy="4444519"/>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378485"/>
            <a:ext cx="2944958" cy="494187"/>
          </a:xfrm>
          <a:prstGeom prst="rect">
            <a:avLst/>
          </a:prstGeom>
        </p:spPr>
        <p:txBody>
          <a:bodyPr vert="horz" lIns="91440" tIns="45720" rIns="91440" bIns="45720" rtlCol="0" anchor="b"/>
          <a:lstStyle>
            <a:lvl1pPr algn="l">
              <a:defRPr sz="1200" b="0">
                <a:latin typeface="Arial" charset="0"/>
              </a:defRPr>
            </a:lvl1pPr>
          </a:lstStyle>
          <a:p>
            <a:pPr>
              <a:defRPr/>
            </a:pPr>
            <a:endParaRPr lang="pl-PL"/>
          </a:p>
        </p:txBody>
      </p:sp>
      <p:sp>
        <p:nvSpPr>
          <p:cNvPr id="7" name="Symbol zastępczy numeru slajdu 6"/>
          <p:cNvSpPr>
            <a:spLocks noGrp="1"/>
          </p:cNvSpPr>
          <p:nvPr>
            <p:ph type="sldNum" sz="quarter" idx="5"/>
          </p:nvPr>
        </p:nvSpPr>
        <p:spPr>
          <a:xfrm>
            <a:off x="3851098" y="9378485"/>
            <a:ext cx="2944958" cy="494187"/>
          </a:xfrm>
          <a:prstGeom prst="rect">
            <a:avLst/>
          </a:prstGeom>
        </p:spPr>
        <p:txBody>
          <a:bodyPr vert="horz" lIns="91440" tIns="45720" rIns="91440" bIns="45720" rtlCol="0" anchor="b"/>
          <a:lstStyle>
            <a:lvl1pPr algn="r">
              <a:defRPr sz="1200" b="0">
                <a:latin typeface="Arial" charset="0"/>
              </a:defRPr>
            </a:lvl1pPr>
          </a:lstStyle>
          <a:p>
            <a:pPr>
              <a:defRPr/>
            </a:pPr>
            <a:fld id="{9E88C8EF-9FD2-44B3-B863-1B77502882A5}" type="slidenum">
              <a:rPr lang="pl-PL"/>
              <a:pPr>
                <a:defRPr/>
              </a:pPr>
              <a:t>‹#›</a:t>
            </a:fld>
            <a:endParaRPr lang="pl-PL"/>
          </a:p>
        </p:txBody>
      </p:sp>
    </p:spTree>
    <p:extLst>
      <p:ext uri="{BB962C8B-B14F-4D97-AF65-F5344CB8AC3E}">
        <p14:creationId xmlns:p14="http://schemas.microsoft.com/office/powerpoint/2010/main" val="939857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gi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5" name="Obraz 6" descr="Kasia z wysypką.JPG"/>
          <p:cNvPicPr>
            <a:picLocks noChangeAspect="1"/>
          </p:cNvPicPr>
          <p:nvPr/>
        </p:nvPicPr>
        <p:blipFill>
          <a:blip r:embed="rId2" cstate="print"/>
          <a:srcRect/>
          <a:stretch>
            <a:fillRect/>
          </a:stretch>
        </p:blipFill>
        <p:spPr bwMode="auto">
          <a:xfrm>
            <a:off x="0" y="0"/>
            <a:ext cx="9144000" cy="1357313"/>
          </a:xfrm>
          <a:prstGeom prst="rect">
            <a:avLst/>
          </a:prstGeom>
          <a:noFill/>
          <a:ln w="9525">
            <a:noFill/>
            <a:miter lim="800000"/>
            <a:headEnd/>
            <a:tailEnd/>
          </a:ln>
        </p:spPr>
      </p:pic>
      <p:pic>
        <p:nvPicPr>
          <p:cNvPr id="6" name="Obraz 7" descr="Leader 07-13.jpg"/>
          <p:cNvPicPr>
            <a:picLocks noChangeAspect="1"/>
          </p:cNvPicPr>
          <p:nvPr/>
        </p:nvPicPr>
        <p:blipFill>
          <a:blip r:embed="rId3" cstate="print"/>
          <a:srcRect/>
          <a:stretch>
            <a:fillRect/>
          </a:stretch>
        </p:blipFill>
        <p:spPr bwMode="auto">
          <a:xfrm>
            <a:off x="4100513" y="5224463"/>
            <a:ext cx="942975" cy="928687"/>
          </a:xfrm>
          <a:prstGeom prst="rect">
            <a:avLst/>
          </a:prstGeom>
          <a:noFill/>
          <a:ln w="9525">
            <a:noFill/>
            <a:miter lim="800000"/>
            <a:headEnd/>
            <a:tailEnd/>
          </a:ln>
        </p:spPr>
      </p:pic>
      <p:pic>
        <p:nvPicPr>
          <p:cNvPr id="7" name="Obraz 8" descr="MRiRW[1].jpg"/>
          <p:cNvPicPr>
            <a:picLocks noChangeAspect="1"/>
          </p:cNvPicPr>
          <p:nvPr userDrawn="1"/>
        </p:nvPicPr>
        <p:blipFill>
          <a:blip r:embed="rId4" cstate="print"/>
          <a:srcRect/>
          <a:stretch>
            <a:fillRect/>
          </a:stretch>
        </p:blipFill>
        <p:spPr bwMode="auto">
          <a:xfrm>
            <a:off x="6443663" y="5259388"/>
            <a:ext cx="987425" cy="928687"/>
          </a:xfrm>
          <a:prstGeom prst="rect">
            <a:avLst/>
          </a:prstGeom>
          <a:noFill/>
          <a:ln w="9525">
            <a:noFill/>
            <a:miter lim="800000"/>
            <a:headEnd/>
            <a:tailEnd/>
          </a:ln>
        </p:spPr>
      </p:pic>
      <p:pic>
        <p:nvPicPr>
          <p:cNvPr id="8" name="Picture 3" descr="E:\Moje obrazy\Logotypy\Europe.jpg"/>
          <p:cNvPicPr>
            <a:picLocks noChangeAspect="1" noChangeArrowheads="1"/>
          </p:cNvPicPr>
          <p:nvPr userDrawn="1"/>
        </p:nvPicPr>
        <p:blipFill>
          <a:blip r:embed="rId5" cstate="print"/>
          <a:srcRect/>
          <a:stretch>
            <a:fillRect/>
          </a:stretch>
        </p:blipFill>
        <p:spPr bwMode="auto">
          <a:xfrm>
            <a:off x="1403350" y="5259388"/>
            <a:ext cx="1325563" cy="857250"/>
          </a:xfrm>
          <a:prstGeom prst="rect">
            <a:avLst/>
          </a:prstGeom>
          <a:noFill/>
          <a:ln w="9525">
            <a:noFill/>
            <a:miter lim="800000"/>
            <a:headEnd/>
            <a:tailEnd/>
          </a:ln>
        </p:spPr>
      </p:pic>
      <p:sp>
        <p:nvSpPr>
          <p:cNvPr id="2" name="Tytuł 1"/>
          <p:cNvSpPr>
            <a:spLocks noGrp="1"/>
          </p:cNvSpPr>
          <p:nvPr>
            <p:ph type="ctrTitle"/>
          </p:nvPr>
        </p:nvSpPr>
        <p:spPr>
          <a:xfrm>
            <a:off x="142844" y="1357298"/>
            <a:ext cx="8858312" cy="2286016"/>
          </a:xfrm>
        </p:spPr>
        <p:txBody>
          <a:bodyPr>
            <a:normAutofit/>
          </a:bodyPr>
          <a:lstStyle>
            <a:lvl1pPr>
              <a:defRPr sz="4800" b="1"/>
            </a:lvl1pPr>
          </a:lstStyle>
          <a:p>
            <a:r>
              <a:rPr lang="pl-PL" dirty="0"/>
              <a:t>Kliknij, aby edytować styl</a:t>
            </a:r>
          </a:p>
        </p:txBody>
      </p:sp>
      <p:sp>
        <p:nvSpPr>
          <p:cNvPr id="3" name="Podtytuł 2"/>
          <p:cNvSpPr>
            <a:spLocks noGrp="1"/>
          </p:cNvSpPr>
          <p:nvPr>
            <p:ph type="subTitle" idx="1"/>
          </p:nvPr>
        </p:nvSpPr>
        <p:spPr>
          <a:xfrm>
            <a:off x="1357290" y="5715016"/>
            <a:ext cx="6400800" cy="609592"/>
          </a:xfrm>
        </p:spPr>
        <p:txBody>
          <a:bodyPr>
            <a:normAutofit/>
          </a:bodyPr>
          <a:lstStyle>
            <a:lvl1pPr marL="0" indent="0" algn="ctr">
              <a:buNone/>
              <a:defRPr sz="24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13" name="Symbol zastępczy tekstu 12"/>
          <p:cNvSpPr>
            <a:spLocks noGrp="1"/>
          </p:cNvSpPr>
          <p:nvPr>
            <p:ph type="body" sz="quarter" idx="13"/>
          </p:nvPr>
        </p:nvSpPr>
        <p:spPr>
          <a:xfrm>
            <a:off x="142844" y="3786190"/>
            <a:ext cx="8858312" cy="1000132"/>
          </a:xfrm>
        </p:spPr>
        <p:txBody>
          <a:bodyPr/>
          <a:lstStyle>
            <a:lvl1pPr algn="ctr">
              <a:buNone/>
              <a:defRPr sz="2000"/>
            </a:lvl1pPr>
            <a:lvl5pPr>
              <a:buNone/>
              <a:defRPr/>
            </a:lvl5pPr>
          </a:lstStyle>
          <a:p>
            <a:pPr lvl="0"/>
            <a:r>
              <a:rPr lang="pl-PL" dirty="0"/>
              <a:t>Kliknij, aby edytować style wzorca tekstu</a:t>
            </a:r>
          </a:p>
        </p:txBody>
      </p:sp>
      <p:sp>
        <p:nvSpPr>
          <p:cNvPr id="9" name="Symbol zastępczy daty 3"/>
          <p:cNvSpPr>
            <a:spLocks noGrp="1"/>
          </p:cNvSpPr>
          <p:nvPr>
            <p:ph type="dt" sz="half" idx="14"/>
          </p:nvPr>
        </p:nvSpPr>
        <p:spPr/>
        <p:txBody>
          <a:bodyPr/>
          <a:lstStyle>
            <a:lvl1pPr>
              <a:defRPr/>
            </a:lvl1pPr>
          </a:lstStyle>
          <a:p>
            <a:pPr>
              <a:defRPr/>
            </a:pPr>
            <a:fld id="{C5B30A78-E5E0-432A-A125-09A09E9CD3A9}" type="datetimeFigureOut">
              <a:rPr lang="pl-PL"/>
              <a:pPr>
                <a:defRPr/>
              </a:pPr>
              <a:t>20.03.2020</a:t>
            </a:fld>
            <a:endParaRPr lang="pl-PL"/>
          </a:p>
        </p:txBody>
      </p:sp>
      <p:sp>
        <p:nvSpPr>
          <p:cNvPr id="10" name="Symbol zastępczy stopki 4"/>
          <p:cNvSpPr>
            <a:spLocks noGrp="1"/>
          </p:cNvSpPr>
          <p:nvPr>
            <p:ph type="ftr" sz="quarter" idx="15"/>
          </p:nvPr>
        </p:nvSpPr>
        <p:spPr/>
        <p:txBody>
          <a:bodyPr/>
          <a:lstStyle>
            <a:lvl1pPr>
              <a:defRPr/>
            </a:lvl1pPr>
          </a:lstStyle>
          <a:p>
            <a:pPr>
              <a:defRPr/>
            </a:pPr>
            <a:endParaRPr lang="pl-PL"/>
          </a:p>
        </p:txBody>
      </p:sp>
      <p:sp>
        <p:nvSpPr>
          <p:cNvPr id="11" name="Symbol zastępczy numeru slajdu 5"/>
          <p:cNvSpPr>
            <a:spLocks noGrp="1"/>
          </p:cNvSpPr>
          <p:nvPr>
            <p:ph type="sldNum" sz="quarter" idx="16"/>
          </p:nvPr>
        </p:nvSpPr>
        <p:spPr/>
        <p:txBody>
          <a:bodyPr/>
          <a:lstStyle>
            <a:lvl1pPr>
              <a:defRPr/>
            </a:lvl1pPr>
          </a:lstStyle>
          <a:p>
            <a:pPr>
              <a:defRPr/>
            </a:pPr>
            <a:fld id="{76B4B182-A512-4CFE-B7FA-88676D724840}"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B53EFCB-6C6A-4B8C-8B19-2101C4722830}" type="datetimeFigureOut">
              <a:rPr lang="pl-PL"/>
              <a:pPr>
                <a:defRPr/>
              </a:pPr>
              <a:t>20.03.2020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8B693B2-BF85-4863-B949-264EF9E4EA83}"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EBCD74C-6A4F-4A2C-8173-1E260840316A}" type="datetimeFigureOut">
              <a:rPr lang="pl-PL"/>
              <a:pPr>
                <a:defRPr/>
              </a:pPr>
              <a:t>20.03.2020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98F4E26-6D2E-4C4E-9903-CFDD9A28B24F}"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7A50CC1E-5B61-4B7E-B01B-336649133A87}" type="datetimeFigureOut">
              <a:rPr lang="pl-PL"/>
              <a:pPr>
                <a:defRPr/>
              </a:pPr>
              <a:t>20.03.2020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B70BE03-8137-40B7-B4C3-59EEE04283CD}"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367F0046-A155-4927-B72C-01B2004813C7}" type="datetimeFigureOut">
              <a:rPr lang="pl-PL"/>
              <a:pPr>
                <a:defRPr/>
              </a:pPr>
              <a:t>20.03.2020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B87034E-339C-4FE5-A99B-ACCD1CFBB432}"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Slajd tytułowy">
    <p:spTree>
      <p:nvGrpSpPr>
        <p:cNvPr id="1" name=""/>
        <p:cNvGrpSpPr/>
        <p:nvPr/>
      </p:nvGrpSpPr>
      <p:grpSpPr>
        <a:xfrm>
          <a:off x="0" y="0"/>
          <a:ext cx="0" cy="0"/>
          <a:chOff x="0" y="0"/>
          <a:chExt cx="0" cy="0"/>
        </a:xfrm>
      </p:grpSpPr>
      <p:pic>
        <p:nvPicPr>
          <p:cNvPr id="4" name="Obraz 6" descr="end.JPG"/>
          <p:cNvPicPr>
            <a:picLocks noChangeAspect="1"/>
          </p:cNvPicPr>
          <p:nvPr userDrawn="1"/>
        </p:nvPicPr>
        <p:blipFill>
          <a:blip r:embed="rId2" cstate="print"/>
          <a:srcRect r="6667"/>
          <a:stretch>
            <a:fillRect/>
          </a:stretch>
        </p:blipFill>
        <p:spPr bwMode="auto">
          <a:xfrm>
            <a:off x="0" y="0"/>
            <a:ext cx="1000125" cy="6858000"/>
          </a:xfrm>
          <a:prstGeom prst="rect">
            <a:avLst/>
          </a:prstGeom>
          <a:noFill/>
          <a:ln w="9525">
            <a:noFill/>
            <a:miter lim="800000"/>
            <a:headEnd/>
            <a:tailEnd/>
          </a:ln>
        </p:spPr>
      </p:pic>
      <p:sp>
        <p:nvSpPr>
          <p:cNvPr id="15362" name="Rectangle 2"/>
          <p:cNvSpPr>
            <a:spLocks noGrp="1" noChangeArrowheads="1"/>
          </p:cNvSpPr>
          <p:nvPr>
            <p:ph type="subTitle" idx="1"/>
          </p:nvPr>
        </p:nvSpPr>
        <p:spPr>
          <a:xfrm>
            <a:off x="1371600" y="2895600"/>
            <a:ext cx="6400800" cy="1752600"/>
          </a:xfrm>
        </p:spPr>
        <p:txBody>
          <a:bodyPr/>
          <a:lstStyle>
            <a:lvl1pPr marL="0" indent="0" algn="ctr">
              <a:buFont typeface="Wingdings" pitchFamily="8" charset="2"/>
              <a:buNone/>
              <a:defRPr>
                <a:solidFill>
                  <a:srgbClr val="006666"/>
                </a:solidFill>
              </a:defRPr>
            </a:lvl1pPr>
          </a:lstStyle>
          <a:p>
            <a:r>
              <a:rPr lang="en-US"/>
              <a:t>Click to edit Master subtitle style</a:t>
            </a:r>
          </a:p>
        </p:txBody>
      </p:sp>
      <p:sp>
        <p:nvSpPr>
          <p:cNvPr id="15363" name="Rectangle 3"/>
          <p:cNvSpPr>
            <a:spLocks noGrp="1" noChangeArrowheads="1"/>
          </p:cNvSpPr>
          <p:nvPr>
            <p:ph type="ctrTitle"/>
          </p:nvPr>
        </p:nvSpPr>
        <p:spPr>
          <a:xfrm>
            <a:off x="863600" y="1393825"/>
            <a:ext cx="7594600" cy="1044575"/>
          </a:xfrm>
        </p:spPr>
        <p:txBody>
          <a:bodyPr/>
          <a:lstStyle>
            <a:lvl1pPr>
              <a:defRPr>
                <a:solidFill>
                  <a:srgbClr val="006666"/>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iec/Podziękowania">
    <p:spTree>
      <p:nvGrpSpPr>
        <p:cNvPr id="1" name=""/>
        <p:cNvGrpSpPr/>
        <p:nvPr/>
      </p:nvGrpSpPr>
      <p:grpSpPr>
        <a:xfrm>
          <a:off x="0" y="0"/>
          <a:ext cx="0" cy="0"/>
          <a:chOff x="0" y="0"/>
          <a:chExt cx="0" cy="0"/>
        </a:xfrm>
      </p:grpSpPr>
      <p:pic>
        <p:nvPicPr>
          <p:cNvPr id="4"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ctrTitle"/>
          </p:nvPr>
        </p:nvSpPr>
        <p:spPr>
          <a:xfrm>
            <a:off x="1285852" y="5572140"/>
            <a:ext cx="7534620" cy="785818"/>
          </a:xfrm>
        </p:spPr>
        <p:txBody>
          <a:bodyPr>
            <a:normAutofit/>
          </a:bodyPr>
          <a:lstStyle>
            <a:lvl1pPr>
              <a:defRPr sz="4800" b="1"/>
            </a:lvl1pPr>
          </a:lstStyle>
          <a:p>
            <a:r>
              <a:rPr lang="pl-PL" dirty="0"/>
              <a:t>Kliknij, aby edytować styl</a:t>
            </a:r>
          </a:p>
        </p:txBody>
      </p:sp>
      <p:sp>
        <p:nvSpPr>
          <p:cNvPr id="12" name="Symbol zastępczy obrazu 11"/>
          <p:cNvSpPr>
            <a:spLocks noGrp="1"/>
          </p:cNvSpPr>
          <p:nvPr>
            <p:ph type="pic" sz="quarter" idx="13"/>
          </p:nvPr>
        </p:nvSpPr>
        <p:spPr>
          <a:xfrm>
            <a:off x="1428728" y="285728"/>
            <a:ext cx="7429552" cy="5072098"/>
          </a:xfrm>
        </p:spPr>
        <p:txBody>
          <a:bodyPr/>
          <a:lstStyle/>
          <a:p>
            <a:pPr lvl="0"/>
            <a:endParaRPr lang="pl-PL" noProof="0"/>
          </a:p>
        </p:txBody>
      </p:sp>
      <p:sp>
        <p:nvSpPr>
          <p:cNvPr id="5" name="Symbol zastępczy daty 3"/>
          <p:cNvSpPr>
            <a:spLocks noGrp="1"/>
          </p:cNvSpPr>
          <p:nvPr>
            <p:ph type="dt" sz="half" idx="14"/>
          </p:nvPr>
        </p:nvSpPr>
        <p:spPr/>
        <p:txBody>
          <a:bodyPr/>
          <a:lstStyle>
            <a:lvl1pPr>
              <a:defRPr/>
            </a:lvl1pPr>
          </a:lstStyle>
          <a:p>
            <a:pPr>
              <a:defRPr/>
            </a:pPr>
            <a:fld id="{FB85EBAF-63FA-4226-A9CB-400CB51A1D1F}" type="datetimeFigureOut">
              <a:rPr lang="pl-PL"/>
              <a:pPr>
                <a:defRPr/>
              </a:pPr>
              <a:t>20.03.2020</a:t>
            </a:fld>
            <a:endParaRPr lang="pl-PL"/>
          </a:p>
        </p:txBody>
      </p:sp>
      <p:sp>
        <p:nvSpPr>
          <p:cNvPr id="6" name="Symbol zastępczy stopki 4"/>
          <p:cNvSpPr>
            <a:spLocks noGrp="1"/>
          </p:cNvSpPr>
          <p:nvPr>
            <p:ph type="ftr" sz="quarter" idx="15"/>
          </p:nvPr>
        </p:nvSpPr>
        <p:spPr/>
        <p:txBody>
          <a:bodyPr/>
          <a:lstStyle>
            <a:lvl1pPr>
              <a:defRPr/>
            </a:lvl1pPr>
          </a:lstStyle>
          <a:p>
            <a:pPr>
              <a:defRPr/>
            </a:pPr>
            <a:endParaRPr lang="pl-PL"/>
          </a:p>
        </p:txBody>
      </p:sp>
      <p:sp>
        <p:nvSpPr>
          <p:cNvPr id="7" name="Symbol zastępczy numeru slajdu 5"/>
          <p:cNvSpPr>
            <a:spLocks noGrp="1"/>
          </p:cNvSpPr>
          <p:nvPr>
            <p:ph type="sldNum" sz="quarter" idx="16"/>
          </p:nvPr>
        </p:nvSpPr>
        <p:spPr/>
        <p:txBody>
          <a:bodyPr/>
          <a:lstStyle>
            <a:lvl1pPr>
              <a:defRPr/>
            </a:lvl1pPr>
          </a:lstStyle>
          <a:p>
            <a:pPr>
              <a:defRPr/>
            </a:pPr>
            <a:fld id="{7F29550D-2CBB-4C93-B703-D10B784E7734}"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b="1"/>
            </a:lvl1pPr>
          </a:lstStyle>
          <a:p>
            <a:r>
              <a:rPr lang="pl-PL" dirty="0"/>
              <a:t>Kliknij, aby edytować styl</a:t>
            </a:r>
          </a:p>
        </p:txBody>
      </p:sp>
      <p:sp>
        <p:nvSpPr>
          <p:cNvPr id="3" name="Symbol zastępczy zawartości 2"/>
          <p:cNvSpPr>
            <a:spLocks noGrp="1"/>
          </p:cNvSpPr>
          <p:nvPr>
            <p:ph idx="1"/>
          </p:nvPr>
        </p:nvSpPr>
        <p:spPr>
          <a:xfrm>
            <a:off x="1285852" y="1571612"/>
            <a:ext cx="7678636" cy="4786346"/>
          </a:xfrm>
        </p:spPr>
        <p:txBody>
          <a:bodyPr>
            <a:normAutofit/>
          </a:bodyPr>
          <a:lstStyle>
            <a:lvl1pPr>
              <a:buFontTx/>
              <a:buBlip>
                <a:blip r:embed="rId3"/>
              </a:buBlip>
              <a:defRPr/>
            </a:lvl1pPr>
            <a:lvl2pPr>
              <a:buFontTx/>
              <a:buBlip>
                <a:blip r:embed="rId4"/>
              </a:buBlip>
              <a:defRPr/>
            </a:lvl2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daty 3"/>
          <p:cNvSpPr>
            <a:spLocks noGrp="1"/>
          </p:cNvSpPr>
          <p:nvPr>
            <p:ph type="dt" sz="half" idx="10"/>
          </p:nvPr>
        </p:nvSpPr>
        <p:spPr/>
        <p:txBody>
          <a:bodyPr/>
          <a:lstStyle>
            <a:lvl1pPr>
              <a:defRPr/>
            </a:lvl1pPr>
          </a:lstStyle>
          <a:p>
            <a:pPr>
              <a:defRPr/>
            </a:pPr>
            <a:fld id="{18B6AAC4-C988-4139-BA49-63CE92B8F485}" type="datetimeFigureOut">
              <a:rPr lang="pl-PL"/>
              <a:pPr>
                <a:defRPr/>
              </a:pPr>
              <a:t>20.03.2020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2F2A1AA-4719-4106-B266-0998100D3F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bez LOGO">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b="1"/>
            </a:lvl1pPr>
          </a:lstStyle>
          <a:p>
            <a:r>
              <a:rPr lang="pl-PL" dirty="0"/>
              <a:t>Kliknij, aby edytować styl</a:t>
            </a:r>
          </a:p>
        </p:txBody>
      </p:sp>
      <p:sp>
        <p:nvSpPr>
          <p:cNvPr id="3" name="Symbol zastępczy zawartości 2"/>
          <p:cNvSpPr>
            <a:spLocks noGrp="1"/>
          </p:cNvSpPr>
          <p:nvPr>
            <p:ph idx="1"/>
          </p:nvPr>
        </p:nvSpPr>
        <p:spPr>
          <a:xfrm>
            <a:off x="1285852" y="1571612"/>
            <a:ext cx="7643866" cy="4786346"/>
          </a:xfrm>
        </p:spPr>
        <p:txBody>
          <a:bodyPr>
            <a:normAutofit/>
          </a:bodyPr>
          <a:lstStyle>
            <a:lvl1pPr>
              <a:buFontTx/>
              <a:buBlip>
                <a:blip r:embed="rId3"/>
              </a:buBlip>
              <a:defRPr/>
            </a:lvl1pPr>
            <a:lvl2pPr>
              <a:buFontTx/>
              <a:buBlip>
                <a:blip r:embed="rId4"/>
              </a:buBlip>
              <a:defRPr/>
            </a:lvl2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daty 3"/>
          <p:cNvSpPr>
            <a:spLocks noGrp="1"/>
          </p:cNvSpPr>
          <p:nvPr>
            <p:ph type="dt" sz="half" idx="10"/>
          </p:nvPr>
        </p:nvSpPr>
        <p:spPr/>
        <p:txBody>
          <a:bodyPr/>
          <a:lstStyle>
            <a:lvl1pPr>
              <a:defRPr/>
            </a:lvl1pPr>
          </a:lstStyle>
          <a:p>
            <a:pPr>
              <a:defRPr/>
            </a:pPr>
            <a:fld id="{16CBECD2-39C7-411E-9183-0800A2E38CA1}" type="datetimeFigureOut">
              <a:rPr lang="pl-PL"/>
              <a:pPr>
                <a:defRPr/>
              </a:pPr>
              <a:t>20.03.2020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7056F38-1C97-42B7-AC53-534819A2F60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142852"/>
            <a:ext cx="7772400" cy="707886"/>
          </a:xfrm>
        </p:spPr>
        <p:txBody>
          <a:bodyPr anchor="b">
            <a:normAutofit/>
          </a:bodyPr>
          <a:lstStyle>
            <a:lvl1pPr algn="ctr">
              <a:defRPr sz="4000" b="1" cap="all">
                <a:solidFill>
                  <a:srgbClr val="0070C0"/>
                </a:solidFill>
              </a:defRPr>
            </a:lvl1pPr>
          </a:lstStyle>
          <a:p>
            <a:r>
              <a:rPr lang="pl-PL" dirty="0"/>
              <a:t>Kliknij, aby edytować styl</a:t>
            </a:r>
          </a:p>
        </p:txBody>
      </p:sp>
      <p:sp>
        <p:nvSpPr>
          <p:cNvPr id="3" name="Symbol zastępczy tekstu 2"/>
          <p:cNvSpPr>
            <a:spLocks noGrp="1"/>
          </p:cNvSpPr>
          <p:nvPr>
            <p:ph type="body" idx="1"/>
          </p:nvPr>
        </p:nvSpPr>
        <p:spPr>
          <a:xfrm>
            <a:off x="1214414" y="1857364"/>
            <a:ext cx="7772400" cy="857256"/>
          </a:xfrm>
        </p:spPr>
        <p:txBody>
          <a:bodyPr/>
          <a:lstStyle>
            <a:lvl1pPr marL="0" indent="0" algn="ctr">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Kliknij, aby edytować style wzorca tekstu</a:t>
            </a:r>
          </a:p>
        </p:txBody>
      </p:sp>
      <p:sp>
        <p:nvSpPr>
          <p:cNvPr id="10" name="Symbol zastępczy obrazu 9"/>
          <p:cNvSpPr>
            <a:spLocks noGrp="1"/>
          </p:cNvSpPr>
          <p:nvPr>
            <p:ph type="pic" sz="quarter" idx="13"/>
          </p:nvPr>
        </p:nvSpPr>
        <p:spPr>
          <a:xfrm>
            <a:off x="1214414" y="2786058"/>
            <a:ext cx="7786742" cy="3571900"/>
          </a:xfrm>
        </p:spPr>
        <p:txBody>
          <a:bodyPr/>
          <a:lstStyle/>
          <a:p>
            <a:pPr lvl="0"/>
            <a:endParaRPr lang="pl-PL" noProof="0" dirty="0"/>
          </a:p>
        </p:txBody>
      </p:sp>
      <p:sp>
        <p:nvSpPr>
          <p:cNvPr id="6" name="Symbol zastępczy daty 3"/>
          <p:cNvSpPr>
            <a:spLocks noGrp="1"/>
          </p:cNvSpPr>
          <p:nvPr>
            <p:ph type="dt" sz="half" idx="14"/>
          </p:nvPr>
        </p:nvSpPr>
        <p:spPr/>
        <p:txBody>
          <a:bodyPr/>
          <a:lstStyle>
            <a:lvl1pPr>
              <a:defRPr/>
            </a:lvl1pPr>
          </a:lstStyle>
          <a:p>
            <a:pPr>
              <a:defRPr/>
            </a:pPr>
            <a:fld id="{045A9284-A911-43BD-8F67-37E812E91A48}" type="datetimeFigureOut">
              <a:rPr lang="pl-PL"/>
              <a:pPr>
                <a:defRPr/>
              </a:pPr>
              <a:t>20.03.2020</a:t>
            </a:fld>
            <a:endParaRPr lang="pl-PL"/>
          </a:p>
        </p:txBody>
      </p:sp>
      <p:sp>
        <p:nvSpPr>
          <p:cNvPr id="7" name="Symbol zastępczy stopki 4"/>
          <p:cNvSpPr>
            <a:spLocks noGrp="1"/>
          </p:cNvSpPr>
          <p:nvPr>
            <p:ph type="ftr" sz="quarter" idx="15"/>
          </p:nvPr>
        </p:nvSpPr>
        <p:spPr/>
        <p:txBody>
          <a:bodyPr/>
          <a:lstStyle>
            <a:lvl1pPr>
              <a:defRPr/>
            </a:lvl1pPr>
          </a:lstStyle>
          <a:p>
            <a:pPr>
              <a:defRPr/>
            </a:pPr>
            <a:endParaRPr lang="pl-PL"/>
          </a:p>
        </p:txBody>
      </p:sp>
      <p:sp>
        <p:nvSpPr>
          <p:cNvPr id="8" name="Symbol zastępczy numeru slajdu 5"/>
          <p:cNvSpPr>
            <a:spLocks noGrp="1"/>
          </p:cNvSpPr>
          <p:nvPr>
            <p:ph type="sldNum" sz="quarter" idx="16"/>
          </p:nvPr>
        </p:nvSpPr>
        <p:spPr/>
        <p:txBody>
          <a:bodyPr/>
          <a:lstStyle>
            <a:lvl1pPr>
              <a:defRPr/>
            </a:lvl1pPr>
          </a:lstStyle>
          <a:p>
            <a:pPr>
              <a:defRPr/>
            </a:pPr>
            <a:fld id="{A26A362C-6F43-4313-90FF-0C2718F1AF4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3" name="Symbol zastępczy zawartości 2"/>
          <p:cNvSpPr>
            <a:spLocks noGrp="1"/>
          </p:cNvSpPr>
          <p:nvPr>
            <p:ph sz="half" idx="1"/>
          </p:nvPr>
        </p:nvSpPr>
        <p:spPr>
          <a:xfrm>
            <a:off x="1285852"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5143504"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Tytuł 1"/>
          <p:cNvSpPr>
            <a:spLocks noGrp="1"/>
          </p:cNvSpPr>
          <p:nvPr>
            <p:ph type="title"/>
          </p:nvPr>
        </p:nvSpPr>
        <p:spPr>
          <a:xfrm>
            <a:off x="1214414" y="71414"/>
            <a:ext cx="7858180" cy="1346224"/>
          </a:xfrm>
        </p:spPr>
        <p:txBody>
          <a:bodyPr>
            <a:normAutofit/>
          </a:bodyPr>
          <a:lstStyle>
            <a:lvl1pPr>
              <a:defRPr sz="3600" b="1"/>
            </a:lvl1pPr>
          </a:lstStyle>
          <a:p>
            <a:r>
              <a:rPr lang="pl-PL" dirty="0"/>
              <a:t>Kliknij, aby edytować styl</a:t>
            </a:r>
          </a:p>
        </p:txBody>
      </p:sp>
      <p:sp>
        <p:nvSpPr>
          <p:cNvPr id="6" name="Symbol zastępczy daty 3"/>
          <p:cNvSpPr>
            <a:spLocks noGrp="1"/>
          </p:cNvSpPr>
          <p:nvPr>
            <p:ph type="dt" sz="half" idx="10"/>
          </p:nvPr>
        </p:nvSpPr>
        <p:spPr/>
        <p:txBody>
          <a:bodyPr/>
          <a:lstStyle>
            <a:lvl1pPr>
              <a:defRPr/>
            </a:lvl1pPr>
          </a:lstStyle>
          <a:p>
            <a:pPr>
              <a:defRPr/>
            </a:pPr>
            <a:fld id="{5BA15133-3EB0-40A4-9218-45D0852EBE10}" type="datetimeFigureOut">
              <a:rPr lang="pl-PL"/>
              <a:pPr>
                <a:defRPr/>
              </a:pPr>
              <a:t>20.03.2020</a:t>
            </a:fld>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A6A6B68F-352E-4AEC-87C7-831C72F13390}"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1"/>
            </a:lvl1pPr>
          </a:lstStyle>
          <a:p>
            <a:r>
              <a:rPr lang="pl-PL" dirty="0"/>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8B392B09-74A7-47EA-821C-9C0C4C0589CC}" type="datetimeFigureOut">
              <a:rPr lang="pl-PL"/>
              <a:pPr>
                <a:defRPr/>
              </a:pPr>
              <a:t>20.03.2020</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459E863-25C4-4D78-8490-35B078F57818}"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3"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8" name="Tytuł 1"/>
          <p:cNvSpPr>
            <a:spLocks noGrp="1"/>
          </p:cNvSpPr>
          <p:nvPr>
            <p:ph type="title"/>
          </p:nvPr>
        </p:nvSpPr>
        <p:spPr>
          <a:xfrm>
            <a:off x="1214414" y="71414"/>
            <a:ext cx="7858180" cy="1346224"/>
          </a:xfrm>
        </p:spPr>
        <p:txBody>
          <a:bodyPr>
            <a:normAutofit/>
          </a:bodyPr>
          <a:lstStyle>
            <a:lvl1pPr>
              <a:defRPr sz="3600" b="1"/>
            </a:lvl1pPr>
          </a:lstStyle>
          <a:p>
            <a:r>
              <a:rPr lang="pl-PL" dirty="0"/>
              <a:t>Kliknij, aby edytować styl</a:t>
            </a:r>
          </a:p>
        </p:txBody>
      </p:sp>
      <p:sp>
        <p:nvSpPr>
          <p:cNvPr id="4" name="Symbol zastępczy daty 3"/>
          <p:cNvSpPr>
            <a:spLocks noGrp="1"/>
          </p:cNvSpPr>
          <p:nvPr>
            <p:ph type="dt" sz="half" idx="10"/>
          </p:nvPr>
        </p:nvSpPr>
        <p:spPr/>
        <p:txBody>
          <a:bodyPr/>
          <a:lstStyle>
            <a:lvl1pPr>
              <a:defRPr/>
            </a:lvl1pPr>
          </a:lstStyle>
          <a:p>
            <a:pPr>
              <a:defRPr/>
            </a:pPr>
            <a:fld id="{2965DCBA-0EFE-479F-9040-12ECA7641ABC}" type="datetimeFigureOut">
              <a:rPr lang="pl-PL"/>
              <a:pPr>
                <a:defRPr/>
              </a:pPr>
              <a:t>20.03.2020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A5184D3-374F-41B6-901D-F486214CC7D4}"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0943A79E-810F-4F56-9F1C-80303CE3184C}" type="datetimeFigureOut">
              <a:rPr lang="pl-PL"/>
              <a:pPr>
                <a:defRPr/>
              </a:pPr>
              <a:t>20.03.2020</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194E100D-2B49-444E-B401-C053A8D0F0E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1428750" y="274638"/>
            <a:ext cx="7258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dirty="0"/>
              <a:t>Kliknij, aby edytować styl</a:t>
            </a:r>
          </a:p>
        </p:txBody>
      </p:sp>
      <p:sp>
        <p:nvSpPr>
          <p:cNvPr id="1027" name="Symbol zastępczy tekstu 2"/>
          <p:cNvSpPr>
            <a:spLocks noGrp="1"/>
          </p:cNvSpPr>
          <p:nvPr>
            <p:ph type="body" idx="1"/>
          </p:nvPr>
        </p:nvSpPr>
        <p:spPr bwMode="auto">
          <a:xfrm>
            <a:off x="1500188" y="1600200"/>
            <a:ext cx="7186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E34021A2-64C3-4960-A329-3E5BE1F4B0A9}" type="datetimeFigureOut">
              <a:rPr lang="pl-PL"/>
              <a:pPr>
                <a:defRPr/>
              </a:pPr>
              <a:t>20.03.2020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514D18D3-CE40-479C-98F2-BB182C5B85B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5301" r:id="rId1"/>
    <p:sldLayoutId id="2147485302" r:id="rId2"/>
    <p:sldLayoutId id="2147485303" r:id="rId3"/>
    <p:sldLayoutId id="2147485304" r:id="rId4"/>
    <p:sldLayoutId id="2147485305" r:id="rId5"/>
    <p:sldLayoutId id="2147485306" r:id="rId6"/>
    <p:sldLayoutId id="2147485295" r:id="rId7"/>
    <p:sldLayoutId id="2147485307" r:id="rId8"/>
    <p:sldLayoutId id="2147485296" r:id="rId9"/>
    <p:sldLayoutId id="2147485297" r:id="rId10"/>
    <p:sldLayoutId id="2147485298" r:id="rId11"/>
    <p:sldLayoutId id="2147485299" r:id="rId12"/>
    <p:sldLayoutId id="2147485300" r:id="rId13"/>
    <p:sldLayoutId id="2147485308" r:id="rId14"/>
  </p:sldLayoutIdLst>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8"/>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9"/>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20"/>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ctrTitle"/>
          </p:nvPr>
        </p:nvSpPr>
        <p:spPr>
          <a:xfrm>
            <a:off x="142844" y="1988840"/>
            <a:ext cx="8858312" cy="1440160"/>
          </a:xfrm>
        </p:spPr>
        <p:txBody>
          <a:bodyPr>
            <a:normAutofit/>
          </a:bodyPr>
          <a:lstStyle/>
          <a:p>
            <a:r>
              <a:rPr lang="hu-HU" sz="3200" dirty="0"/>
              <a:t>LEADER </a:t>
            </a:r>
            <a:br>
              <a:rPr lang="hu-HU" sz="3200" dirty="0"/>
            </a:br>
            <a:r>
              <a:rPr lang="hu-HU" sz="3200" dirty="0"/>
              <a:t>prace nad Planem WPR na lata 2021-2027</a:t>
            </a:r>
            <a:endParaRPr lang="pl-PL" sz="3200" dirty="0"/>
          </a:p>
        </p:txBody>
      </p:sp>
      <p:sp>
        <p:nvSpPr>
          <p:cNvPr id="10244" name="Symbol zastępczy tekstu 7"/>
          <p:cNvSpPr>
            <a:spLocks noGrp="1"/>
          </p:cNvSpPr>
          <p:nvPr>
            <p:ph type="body" sz="quarter" idx="13"/>
          </p:nvPr>
        </p:nvSpPr>
        <p:spPr>
          <a:xfrm>
            <a:off x="179512" y="3717032"/>
            <a:ext cx="8858312" cy="936104"/>
          </a:xfrm>
        </p:spPr>
        <p:txBody>
          <a:bodyPr/>
          <a:lstStyle/>
          <a:p>
            <a:pPr>
              <a:lnSpc>
                <a:spcPct val="115000"/>
              </a:lnSpc>
              <a:spcBef>
                <a:spcPts val="0"/>
              </a:spcBef>
              <a:spcAft>
                <a:spcPts val="0"/>
              </a:spcAft>
            </a:pPr>
            <a:r>
              <a:rPr lang="pl-PL" sz="1600" dirty="0">
                <a:ea typeface="Times New Roman"/>
                <a:cs typeface="Times New Roman"/>
              </a:rPr>
              <a:t>Joanna Gierulska </a:t>
            </a:r>
            <a:br>
              <a:rPr lang="pl-PL" sz="1600" dirty="0">
                <a:ea typeface="Times New Roman"/>
                <a:cs typeface="Times New Roman"/>
              </a:rPr>
            </a:br>
            <a:r>
              <a:rPr lang="pl-PL" sz="1600" dirty="0">
                <a:ea typeface="Times New Roman"/>
                <a:cs typeface="Times New Roman"/>
              </a:rPr>
              <a:t>Dyrektor Departamentu Rozwoju Obszarów Wiejskich</a:t>
            </a:r>
            <a:endParaRPr lang="pl-PL" sz="1600" dirty="0"/>
          </a:p>
        </p:txBody>
      </p:sp>
      <p:sp>
        <p:nvSpPr>
          <p:cNvPr id="2" name="Podtytuł 1"/>
          <p:cNvSpPr>
            <a:spLocks noGrp="1"/>
          </p:cNvSpPr>
          <p:nvPr>
            <p:ph type="subTitle" idx="1"/>
          </p:nvPr>
        </p:nvSpPr>
        <p:spPr>
          <a:xfrm>
            <a:off x="1619672" y="4437112"/>
            <a:ext cx="6400800" cy="537584"/>
          </a:xfrm>
        </p:spPr>
        <p:txBody>
          <a:bodyPr>
            <a:noAutofit/>
          </a:bodyPr>
          <a:lstStyle/>
          <a:p>
            <a:pPr>
              <a:lnSpc>
                <a:spcPct val="115000"/>
              </a:lnSpc>
              <a:spcBef>
                <a:spcPts val="0"/>
              </a:spcBef>
              <a:spcAft>
                <a:spcPts val="0"/>
              </a:spcAft>
            </a:pPr>
            <a:r>
              <a:rPr lang="pl-PL" sz="2000" dirty="0"/>
              <a:t>Posiedzenie Grupy Tematycznej ds. LEADER</a:t>
            </a:r>
          </a:p>
          <a:p>
            <a:pPr>
              <a:lnSpc>
                <a:spcPct val="115000"/>
              </a:lnSpc>
              <a:spcBef>
                <a:spcPts val="0"/>
              </a:spcBef>
              <a:spcAft>
                <a:spcPts val="0"/>
              </a:spcAft>
            </a:pPr>
            <a:r>
              <a:rPr lang="pl-PL" sz="2000" dirty="0"/>
              <a:t>20 marca 2020 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Interwencja LEADER (1)</a:t>
            </a:r>
            <a:br>
              <a:rPr lang="pl-PL" dirty="0"/>
            </a:br>
            <a:r>
              <a:rPr lang="pl-PL" sz="2800" dirty="0"/>
              <a:t>Podstawowe założenia</a:t>
            </a:r>
          </a:p>
        </p:txBody>
      </p:sp>
      <p:sp>
        <p:nvSpPr>
          <p:cNvPr id="5" name="Symbol zastępczy zawartości 4"/>
          <p:cNvSpPr>
            <a:spLocks noGrp="1"/>
          </p:cNvSpPr>
          <p:nvPr>
            <p:ph idx="1"/>
          </p:nvPr>
        </p:nvSpPr>
        <p:spPr/>
        <p:txBody>
          <a:bodyPr>
            <a:normAutofit fontScale="85000" lnSpcReduction="20000"/>
          </a:bodyPr>
          <a:lstStyle/>
          <a:p>
            <a:pPr>
              <a:buFont typeface="Arial" panose="020B0604020202020204" pitchFamily="34" charset="0"/>
              <a:buChar char="•"/>
            </a:pPr>
            <a:r>
              <a:rPr lang="pl-PL" dirty="0"/>
              <a:t>Zasięg terytorialny - obszar wiejski, tj. obszar całego kraju z wyłączeniem miast o liczbie ludności przekraczającej 20 tys.</a:t>
            </a:r>
          </a:p>
          <a:p>
            <a:pPr>
              <a:buFont typeface="Arial" panose="020B0604020202020204" pitchFamily="34" charset="0"/>
              <a:buChar char="•"/>
            </a:pPr>
            <a:r>
              <a:rPr lang="pl-PL" dirty="0"/>
              <a:t>Jedna LSR będzie realizowana na obszarze wiejskim, zamieszkanym przez minimum 30 tys. i maksimum 150 tys. mieszkańców, obejmującym obszar co najmniej 2 gmin, których obszary zawierają obszary wiejskie.</a:t>
            </a:r>
          </a:p>
          <a:p>
            <a:pPr>
              <a:buFont typeface="Arial" panose="020B0604020202020204" pitchFamily="34" charset="0"/>
              <a:buChar char="•"/>
            </a:pPr>
            <a:r>
              <a:rPr lang="pl-PL" dirty="0"/>
              <a:t>Wg stanu na dzień 31.12.2019 r. (dostępność danych w GUS).</a:t>
            </a:r>
          </a:p>
          <a:p>
            <a:pPr>
              <a:buFont typeface="Arial" panose="020B0604020202020204" pitchFamily="34" charset="0"/>
              <a:buChar char="•"/>
            </a:pPr>
            <a:r>
              <a:rPr lang="pl-PL" dirty="0"/>
              <a:t>Jeżeli LSR na danym obszarze została wybrana w okresie 2014-2020, a liczba ludności spadła poniżej 30 tys., to warunek uważa się za spełniony.</a:t>
            </a:r>
          </a:p>
          <a:p>
            <a:pPr>
              <a:buFont typeface="Arial" panose="020B0604020202020204" pitchFamily="34" charset="0"/>
              <a:buChar char="•"/>
            </a:pPr>
            <a:endParaRPr lang="pl-PL"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2464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Ankieta</a:t>
            </a:r>
          </a:p>
        </p:txBody>
      </p:sp>
      <p:pic>
        <p:nvPicPr>
          <p:cNvPr id="4" name="Symbol zastępczy zawartości 3"/>
          <p:cNvPicPr>
            <a:picLocks noGrp="1" noChangeAspect="1"/>
          </p:cNvPicPr>
          <p:nvPr>
            <p:ph idx="1"/>
          </p:nvPr>
        </p:nvPicPr>
        <p:blipFill>
          <a:blip r:embed="rId2"/>
          <a:stretch>
            <a:fillRect/>
          </a:stretch>
        </p:blipFill>
        <p:spPr>
          <a:xfrm>
            <a:off x="1285875" y="1805136"/>
            <a:ext cx="7678738" cy="4319290"/>
          </a:xfrm>
          <a:prstGeom prst="rect">
            <a:avLst/>
          </a:prstGeom>
        </p:spPr>
      </p:pic>
    </p:spTree>
    <p:extLst>
      <p:ext uri="{BB962C8B-B14F-4D97-AF65-F5344CB8AC3E}">
        <p14:creationId xmlns:p14="http://schemas.microsoft.com/office/powerpoint/2010/main" val="217405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Pytania</a:t>
            </a:r>
          </a:p>
        </p:txBody>
      </p:sp>
      <p:sp>
        <p:nvSpPr>
          <p:cNvPr id="3" name="Symbol zastępczy zawartości 2"/>
          <p:cNvSpPr>
            <a:spLocks noGrp="1"/>
          </p:cNvSpPr>
          <p:nvPr>
            <p:ph idx="1"/>
          </p:nvPr>
        </p:nvSpPr>
        <p:spPr>
          <a:xfrm>
            <a:off x="1285852" y="980728"/>
            <a:ext cx="7678636" cy="5377230"/>
          </a:xfrm>
        </p:spPr>
        <p:txBody>
          <a:bodyPr>
            <a:normAutofit/>
          </a:bodyPr>
          <a:lstStyle/>
          <a:p>
            <a:pPr marL="0" indent="0">
              <a:buNone/>
            </a:pPr>
            <a:r>
              <a:rPr lang="pl-PL" sz="2000" dirty="0"/>
              <a:t>1. W jaki sposób proponujesz uwzględnić w ryczałcie na koszty bieżące i animację kwestie dotyczące animacji:</a:t>
            </a:r>
          </a:p>
          <a:p>
            <a:pPr marL="514350" indent="-514350">
              <a:buAutoNum type="alphaLcPeriod"/>
            </a:pPr>
            <a:r>
              <a:rPr lang="pl-PL" sz="2000" dirty="0"/>
              <a:t>Nie wydzielać tych kwestii</a:t>
            </a:r>
          </a:p>
          <a:p>
            <a:pPr marL="514350" indent="-514350">
              <a:buAutoNum type="alphaLcPeriod"/>
            </a:pPr>
            <a:r>
              <a:rPr lang="pl-PL" sz="2000" dirty="0"/>
              <a:t>Wydzielić kosztowo i rzeczowo i rozliczać jedynie rzeczowo</a:t>
            </a:r>
          </a:p>
          <a:p>
            <a:pPr marL="514350" indent="-514350">
              <a:buAutoNum type="alphaLcPeriod"/>
            </a:pPr>
            <a:r>
              <a:rPr lang="pl-PL" sz="2000" dirty="0"/>
              <a:t>Wydzielić oddzielny ryczałt na animację</a:t>
            </a:r>
          </a:p>
          <a:p>
            <a:pPr marL="514350" indent="-514350">
              <a:buAutoNum type="alphaLcPeriod"/>
            </a:pPr>
            <a:r>
              <a:rPr lang="pl-PL" sz="2000" dirty="0"/>
              <a:t>Inne (respondent sam hasłowo wskazuje odpowiedź)</a:t>
            </a:r>
          </a:p>
          <a:p>
            <a:pPr marL="0" indent="0">
              <a:buNone/>
            </a:pPr>
            <a:r>
              <a:rPr lang="pl-PL" sz="2000" dirty="0"/>
              <a:t>2. W jakich obszarach za zasadne uważasz wprowadzenie kosztów uproszczonych:</a:t>
            </a:r>
          </a:p>
          <a:p>
            <a:pPr marL="457200" indent="-457200">
              <a:buAutoNum type="alphaLcPeriod"/>
            </a:pPr>
            <a:r>
              <a:rPr lang="pl-PL" sz="2000" dirty="0"/>
              <a:t>Rozpoczynanie działalności gospodarczej</a:t>
            </a:r>
          </a:p>
          <a:p>
            <a:pPr marL="457200" indent="-457200">
              <a:buAutoNum type="alphaLcPeriod"/>
            </a:pPr>
            <a:r>
              <a:rPr lang="pl-PL" sz="2000" dirty="0"/>
              <a:t>Rozwijanie działalności gospodarczej</a:t>
            </a:r>
          </a:p>
          <a:p>
            <a:pPr marL="457200" indent="-457200">
              <a:buAutoNum type="alphaLcPeriod"/>
            </a:pPr>
            <a:r>
              <a:rPr lang="pl-PL" sz="2000" dirty="0"/>
              <a:t>Projekty szkoleniowe</a:t>
            </a:r>
          </a:p>
          <a:p>
            <a:pPr marL="457200" indent="-457200">
              <a:buAutoNum type="alphaLcPeriod"/>
            </a:pPr>
            <a:r>
              <a:rPr lang="pl-PL" sz="2000" dirty="0"/>
              <a:t>Projekty grantowe</a:t>
            </a:r>
          </a:p>
          <a:p>
            <a:pPr marL="457200" indent="-457200">
              <a:buAutoNum type="alphaLcPeriod"/>
            </a:pPr>
            <a:r>
              <a:rPr lang="pl-PL" sz="2000" dirty="0"/>
              <a:t>Projekty inwestycyjne</a:t>
            </a:r>
          </a:p>
          <a:p>
            <a:pPr marL="457200" indent="-457200">
              <a:buAutoNum type="alphaLcPeriod"/>
            </a:pPr>
            <a:r>
              <a:rPr lang="pl-PL" sz="2000" dirty="0"/>
              <a:t>Inne (respondent sam hasłowo wskazuje odpowiedź)</a:t>
            </a:r>
          </a:p>
        </p:txBody>
      </p:sp>
    </p:spTree>
    <p:extLst>
      <p:ext uri="{BB962C8B-B14F-4D97-AF65-F5344CB8AC3E}">
        <p14:creationId xmlns:p14="http://schemas.microsoft.com/office/powerpoint/2010/main" val="289178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 korygujemy ?</a:t>
            </a:r>
          </a:p>
        </p:txBody>
      </p:sp>
      <p:sp>
        <p:nvSpPr>
          <p:cNvPr id="3" name="Symbol zastępczy zawartości 2"/>
          <p:cNvSpPr>
            <a:spLocks noGrp="1"/>
          </p:cNvSpPr>
          <p:nvPr>
            <p:ph idx="1"/>
          </p:nvPr>
        </p:nvSpPr>
        <p:spPr/>
        <p:txBody>
          <a:bodyPr/>
          <a:lstStyle/>
          <a:p>
            <a:r>
              <a:rPr lang="pl-PL" dirty="0"/>
              <a:t>Wybór LSR –  większy nacisk na jakość (pogłębione negocjacje),</a:t>
            </a:r>
          </a:p>
          <a:p>
            <a:r>
              <a:rPr lang="pl-PL" dirty="0"/>
              <a:t>Rola ekspertów,</a:t>
            </a:r>
          </a:p>
          <a:p>
            <a:r>
              <a:rPr lang="pl-PL" dirty="0"/>
              <a:t>„Odchudzone” LSR (bez procedur), </a:t>
            </a:r>
          </a:p>
          <a:p>
            <a:r>
              <a:rPr lang="pl-PL" dirty="0"/>
              <a:t>Specjalizacja LSR,</a:t>
            </a:r>
          </a:p>
          <a:p>
            <a:r>
              <a:rPr lang="pl-PL" dirty="0"/>
              <a:t>Przedsięwzięcia kompleksowe,</a:t>
            </a:r>
          </a:p>
          <a:p>
            <a:r>
              <a:rPr lang="pl-PL" dirty="0"/>
              <a:t>Projekty własne/flagowe (limit),</a:t>
            </a:r>
          </a:p>
          <a:p>
            <a:pPr marL="0" indent="0">
              <a:buNone/>
            </a:pPr>
            <a:endParaRPr lang="pl-PL" dirty="0"/>
          </a:p>
        </p:txBody>
      </p:sp>
    </p:spTree>
    <p:extLst>
      <p:ext uri="{BB962C8B-B14F-4D97-AF65-F5344CB8AC3E}">
        <p14:creationId xmlns:p14="http://schemas.microsoft.com/office/powerpoint/2010/main" val="71972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PYTANIA</a:t>
            </a:r>
          </a:p>
        </p:txBody>
      </p:sp>
      <p:sp>
        <p:nvSpPr>
          <p:cNvPr id="3" name="Symbol zastępczy zawartości 2"/>
          <p:cNvSpPr>
            <a:spLocks noGrp="1"/>
          </p:cNvSpPr>
          <p:nvPr>
            <p:ph idx="1"/>
          </p:nvPr>
        </p:nvSpPr>
        <p:spPr>
          <a:xfrm>
            <a:off x="1285852" y="1124744"/>
            <a:ext cx="7678636" cy="5233214"/>
          </a:xfrm>
        </p:spPr>
        <p:txBody>
          <a:bodyPr>
            <a:normAutofit fontScale="92500" lnSpcReduction="20000"/>
          </a:bodyPr>
          <a:lstStyle/>
          <a:p>
            <a:pPr marL="0" indent="0">
              <a:buNone/>
            </a:pPr>
            <a:r>
              <a:rPr lang="pl-PL" sz="2200" dirty="0"/>
              <a:t>1. Jakie rozdziały LSR powinny być usunięte (możliwość wielokrotnego wyboru)</a:t>
            </a:r>
          </a:p>
          <a:p>
            <a:pPr marL="0" indent="0">
              <a:buNone/>
            </a:pPr>
            <a:r>
              <a:rPr lang="pl-PL" sz="2200" dirty="0"/>
              <a:t>a) Charakterystyka LSR (w tym spójność przestrzenna obszaru objętego      </a:t>
            </a:r>
          </a:p>
          <a:p>
            <a:pPr marL="0" indent="0">
              <a:buNone/>
            </a:pPr>
            <a:r>
              <a:rPr lang="pl-PL" sz="2200" dirty="0"/>
              <a:t>     LSR)</a:t>
            </a:r>
          </a:p>
          <a:p>
            <a:pPr marL="0" indent="0">
              <a:buNone/>
            </a:pPr>
            <a:r>
              <a:rPr lang="pl-PL" sz="2200" dirty="0"/>
              <a:t>b) Partycypacyjny charakter LSR</a:t>
            </a:r>
          </a:p>
          <a:p>
            <a:pPr marL="0" indent="0">
              <a:buNone/>
            </a:pPr>
            <a:r>
              <a:rPr lang="pl-PL" sz="2200" dirty="0"/>
              <a:t>c) Diagnoza-opis obszaru i ludności</a:t>
            </a:r>
          </a:p>
          <a:p>
            <a:pPr marL="0" indent="0">
              <a:buNone/>
            </a:pPr>
            <a:r>
              <a:rPr lang="pl-PL" sz="2200" dirty="0"/>
              <a:t>d) Analiza SWOT</a:t>
            </a:r>
          </a:p>
          <a:p>
            <a:pPr marL="0" indent="0">
              <a:buNone/>
            </a:pPr>
            <a:r>
              <a:rPr lang="pl-PL" sz="2200" dirty="0"/>
              <a:t>e) Cele i wskaźniki</a:t>
            </a:r>
          </a:p>
          <a:p>
            <a:pPr marL="0" indent="0">
              <a:buNone/>
            </a:pPr>
            <a:r>
              <a:rPr lang="pl-PL" sz="2200" dirty="0"/>
              <a:t>f) Sposób wyboru i oceny operacji oraz sposób ustanawiania kryteriów         </a:t>
            </a:r>
          </a:p>
          <a:p>
            <a:pPr marL="0" indent="0">
              <a:buNone/>
            </a:pPr>
            <a:r>
              <a:rPr lang="pl-PL" sz="2200" dirty="0"/>
              <a:t>     wyboru </a:t>
            </a:r>
          </a:p>
          <a:p>
            <a:pPr marL="0" indent="0">
              <a:buNone/>
            </a:pPr>
            <a:r>
              <a:rPr lang="pl-PL" sz="2200" dirty="0"/>
              <a:t>g) Plan działania</a:t>
            </a:r>
          </a:p>
          <a:p>
            <a:pPr marL="0" indent="0">
              <a:buNone/>
            </a:pPr>
            <a:r>
              <a:rPr lang="pl-PL" sz="2200" dirty="0"/>
              <a:t>h) Budżet LSR</a:t>
            </a:r>
          </a:p>
          <a:p>
            <a:pPr marL="0" indent="0">
              <a:buNone/>
            </a:pPr>
            <a:r>
              <a:rPr lang="pl-PL" sz="2200" dirty="0"/>
              <a:t>i)  Plan komunikacji</a:t>
            </a:r>
          </a:p>
          <a:p>
            <a:pPr marL="0" lvl="0" indent="0">
              <a:buNone/>
            </a:pPr>
            <a:r>
              <a:rPr lang="pl-PL" sz="2200" dirty="0">
                <a:solidFill>
                  <a:prstClr val="black"/>
                </a:solidFill>
              </a:rPr>
              <a:t>j)   Innowacyjność</a:t>
            </a:r>
          </a:p>
          <a:p>
            <a:pPr marL="0" lvl="0" indent="0">
              <a:buNone/>
            </a:pPr>
            <a:r>
              <a:rPr lang="pl-PL" sz="2200" dirty="0">
                <a:solidFill>
                  <a:prstClr val="black"/>
                </a:solidFill>
              </a:rPr>
              <a:t>k)  Zintegrowanie</a:t>
            </a:r>
          </a:p>
          <a:p>
            <a:pPr marL="0" lvl="0" indent="0">
              <a:buNone/>
            </a:pPr>
            <a:r>
              <a:rPr lang="pl-PL" sz="2200" dirty="0">
                <a:solidFill>
                  <a:prstClr val="black"/>
                </a:solidFill>
              </a:rPr>
              <a:t>l) Monitoring i ewaluacja</a:t>
            </a:r>
          </a:p>
          <a:p>
            <a:pPr marL="0" lvl="0" indent="0">
              <a:buNone/>
            </a:pPr>
            <a:r>
              <a:rPr lang="pl-PL" sz="2200" dirty="0">
                <a:solidFill>
                  <a:prstClr val="black"/>
                </a:solidFill>
              </a:rPr>
              <a:t>m) Strategiczna ocena oddziaływania na środowisko</a:t>
            </a:r>
          </a:p>
          <a:p>
            <a:pPr marL="0" indent="0">
              <a:buNone/>
            </a:pPr>
            <a:endParaRPr lang="pl-PL" dirty="0"/>
          </a:p>
        </p:txBody>
      </p:sp>
    </p:spTree>
    <p:extLst>
      <p:ext uri="{BB962C8B-B14F-4D97-AF65-F5344CB8AC3E}">
        <p14:creationId xmlns:p14="http://schemas.microsoft.com/office/powerpoint/2010/main" val="253247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Pytania</a:t>
            </a:r>
          </a:p>
        </p:txBody>
      </p:sp>
      <p:sp>
        <p:nvSpPr>
          <p:cNvPr id="3" name="Symbol zastępczy zawartości 2"/>
          <p:cNvSpPr>
            <a:spLocks noGrp="1"/>
          </p:cNvSpPr>
          <p:nvPr>
            <p:ph idx="1"/>
          </p:nvPr>
        </p:nvSpPr>
        <p:spPr/>
        <p:txBody>
          <a:bodyPr>
            <a:normAutofit/>
          </a:bodyPr>
          <a:lstStyle/>
          <a:p>
            <a:pPr marL="0" indent="0">
              <a:buNone/>
            </a:pPr>
            <a:r>
              <a:rPr lang="pl-PL" sz="2000" dirty="0"/>
              <a:t>2. Jaki powinien być limit na projekty własne?</a:t>
            </a:r>
          </a:p>
          <a:p>
            <a:pPr marL="0" indent="0">
              <a:buNone/>
            </a:pPr>
            <a:r>
              <a:rPr lang="pl-PL" sz="2000" dirty="0"/>
              <a:t>a) nie więcej niż 50 tys. zł (tak jak dotychczas)</a:t>
            </a:r>
          </a:p>
          <a:p>
            <a:pPr marL="0" indent="0">
              <a:buNone/>
            </a:pPr>
            <a:r>
              <a:rPr lang="pl-PL" sz="2000" dirty="0"/>
              <a:t>b) nie więcej niż 30 tys. zł</a:t>
            </a:r>
          </a:p>
          <a:p>
            <a:pPr marL="0" indent="0">
              <a:buNone/>
            </a:pPr>
            <a:r>
              <a:rPr lang="pl-PL" sz="2000" dirty="0"/>
              <a:t>c) Inny (</a:t>
            </a:r>
            <a:r>
              <a:rPr lang="pl-PL" sz="2000" i="1" dirty="0"/>
              <a:t>respondent może sam wskazać propozycje</a:t>
            </a:r>
            <a:r>
              <a:rPr lang="pl-PL" sz="2000" dirty="0"/>
              <a:t>)</a:t>
            </a:r>
          </a:p>
          <a:p>
            <a:pPr marL="0" lvl="0" indent="0">
              <a:buNone/>
            </a:pPr>
            <a:r>
              <a:rPr lang="pl-PL" sz="2000" dirty="0">
                <a:solidFill>
                  <a:prstClr val="black"/>
                </a:solidFill>
              </a:rPr>
              <a:t>3. Jakiego rodzaju projekty powinny być wspierane jako projekty  </a:t>
            </a:r>
          </a:p>
          <a:p>
            <a:pPr marL="0" lvl="0" indent="0">
              <a:buNone/>
            </a:pPr>
            <a:r>
              <a:rPr lang="pl-PL" sz="2000" dirty="0">
                <a:solidFill>
                  <a:prstClr val="black"/>
                </a:solidFill>
              </a:rPr>
              <a:t>    flagowe? (</a:t>
            </a:r>
            <a:r>
              <a:rPr lang="pl-PL" sz="2000" i="1" dirty="0">
                <a:solidFill>
                  <a:prstClr val="black"/>
                </a:solidFill>
              </a:rPr>
              <a:t>możliwość wielokrotnego wyboru</a:t>
            </a:r>
            <a:r>
              <a:rPr lang="pl-PL" sz="2000" dirty="0">
                <a:solidFill>
                  <a:prstClr val="black"/>
                </a:solidFill>
              </a:rPr>
              <a:t>)</a:t>
            </a:r>
          </a:p>
          <a:p>
            <a:pPr marL="0" lvl="0" indent="0">
              <a:buNone/>
            </a:pPr>
            <a:r>
              <a:rPr lang="cs-CZ" sz="2000" dirty="0">
                <a:solidFill>
                  <a:prstClr val="black"/>
                </a:solidFill>
              </a:rPr>
              <a:t>a) mające wpływ dla całego/ większości obszaru wsparcia,</a:t>
            </a:r>
            <a:endParaRPr lang="pl-PL" sz="2000" dirty="0">
              <a:solidFill>
                <a:prstClr val="black"/>
              </a:solidFill>
            </a:endParaRPr>
          </a:p>
          <a:p>
            <a:pPr marL="0" lvl="0" indent="0">
              <a:buNone/>
            </a:pPr>
            <a:r>
              <a:rPr lang="cs-CZ" sz="2000" dirty="0">
                <a:solidFill>
                  <a:prstClr val="black"/>
                </a:solidFill>
              </a:rPr>
              <a:t>b) priorytetowe, najistotniejsze z punktu widzenia celów LSR, </a:t>
            </a:r>
            <a:endParaRPr lang="pl-PL" sz="2000" dirty="0">
              <a:solidFill>
                <a:prstClr val="black"/>
              </a:solidFill>
            </a:endParaRPr>
          </a:p>
          <a:p>
            <a:pPr marL="0" lvl="0" indent="0">
              <a:buNone/>
            </a:pPr>
            <a:r>
              <a:rPr lang="cs-CZ" sz="2000" dirty="0">
                <a:solidFill>
                  <a:prstClr val="black"/>
                </a:solidFill>
              </a:rPr>
              <a:t>c) przynoszące rozwiązania systemowe, tzn. w ramach produktów   </a:t>
            </a:r>
          </a:p>
          <a:p>
            <a:pPr marL="0" lvl="0" indent="0">
              <a:buNone/>
            </a:pPr>
            <a:r>
              <a:rPr lang="cs-CZ" sz="2000" dirty="0">
                <a:solidFill>
                  <a:prstClr val="black"/>
                </a:solidFill>
              </a:rPr>
              <a:t>    projektu powstanie kompleksowy, długoterminowy i zrównoważony </a:t>
            </a:r>
          </a:p>
          <a:p>
            <a:pPr marL="0" lvl="0" indent="0">
              <a:buNone/>
            </a:pPr>
            <a:r>
              <a:rPr lang="cs-CZ" sz="2000" dirty="0">
                <a:solidFill>
                  <a:prstClr val="black"/>
                </a:solidFill>
              </a:rPr>
              <a:t>    system rozwiązań w dziedzinie przedmiotowego tematycznego </a:t>
            </a:r>
          </a:p>
          <a:p>
            <a:pPr marL="0" lvl="0" indent="0">
              <a:buNone/>
            </a:pPr>
            <a:r>
              <a:rPr lang="cs-CZ" sz="2000" dirty="0">
                <a:solidFill>
                  <a:prstClr val="black"/>
                </a:solidFill>
              </a:rPr>
              <a:t>    ukierunkowania projektu</a:t>
            </a:r>
          </a:p>
          <a:p>
            <a:pPr marL="0" lvl="0" indent="0">
              <a:buNone/>
            </a:pPr>
            <a:r>
              <a:rPr lang="cs-CZ" sz="2000" dirty="0">
                <a:solidFill>
                  <a:prstClr val="black"/>
                </a:solidFill>
              </a:rPr>
              <a:t>d) inne (</a:t>
            </a:r>
            <a:r>
              <a:rPr lang="pl-PL" sz="2000" i="1" dirty="0"/>
              <a:t>respondent może sam wskazać propozycje)</a:t>
            </a:r>
          </a:p>
          <a:p>
            <a:pPr marL="0" indent="0">
              <a:buNone/>
            </a:pPr>
            <a:endParaRPr lang="pl-PL" dirty="0"/>
          </a:p>
        </p:txBody>
      </p:sp>
    </p:spTree>
    <p:extLst>
      <p:ext uri="{BB962C8B-B14F-4D97-AF65-F5344CB8AC3E}">
        <p14:creationId xmlns:p14="http://schemas.microsoft.com/office/powerpoint/2010/main" val="285230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Interwencja LEADER (2)</a:t>
            </a:r>
          </a:p>
        </p:txBody>
      </p:sp>
      <p:sp>
        <p:nvSpPr>
          <p:cNvPr id="5" name="Symbol zastępczy zawartości 4"/>
          <p:cNvSpPr>
            <a:spLocks noGrp="1"/>
          </p:cNvSpPr>
          <p:nvPr>
            <p:ph idx="1"/>
          </p:nvPr>
        </p:nvSpPr>
        <p:spPr/>
        <p:txBody>
          <a:bodyPr>
            <a:normAutofit lnSpcReduction="10000"/>
          </a:bodyPr>
          <a:lstStyle/>
          <a:p>
            <a:pPr marL="0" indent="0">
              <a:buNone/>
            </a:pPr>
            <a:r>
              <a:rPr lang="pl-PL" dirty="0"/>
              <a:t>Podstawa prawna art. 71 (oraz art. 68) projektu rozporządzenia do CAP</a:t>
            </a:r>
          </a:p>
          <a:p>
            <a:pPr marL="0" indent="0">
              <a:buNone/>
            </a:pPr>
            <a:r>
              <a:rPr lang="pl-PL" dirty="0"/>
              <a:t>Współpraca w zakresie LEADER </a:t>
            </a:r>
          </a:p>
          <a:p>
            <a:endParaRPr lang="pl-PL" dirty="0"/>
          </a:p>
          <a:p>
            <a:pPr marL="0" indent="0">
              <a:buNone/>
            </a:pPr>
            <a:r>
              <a:rPr lang="pl-PL" dirty="0"/>
              <a:t>Interwencja składa się z 3 komponentów:</a:t>
            </a:r>
          </a:p>
          <a:p>
            <a:r>
              <a:rPr lang="pl-PL" dirty="0"/>
              <a:t>Wsparcie przygotowawcze</a:t>
            </a:r>
          </a:p>
          <a:p>
            <a:r>
              <a:rPr lang="pl-PL" dirty="0"/>
              <a:t>Wdrażanie lokalnych strategii rozwoju, w tym poprzez projekty współpracy,</a:t>
            </a:r>
          </a:p>
          <a:p>
            <a:r>
              <a:rPr lang="pl-PL" dirty="0"/>
              <a:t>Koszty bieżące LGD i animacja.</a:t>
            </a:r>
          </a:p>
          <a:p>
            <a:endParaRPr lang="pl-PL" dirty="0"/>
          </a:p>
        </p:txBody>
      </p:sp>
    </p:spTree>
    <p:extLst>
      <p:ext uri="{BB962C8B-B14F-4D97-AF65-F5344CB8AC3E}">
        <p14:creationId xmlns:p14="http://schemas.microsoft.com/office/powerpoint/2010/main" val="239467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Interwencja LEADER (3)</a:t>
            </a:r>
            <a:br>
              <a:rPr lang="pl-PL" dirty="0"/>
            </a:br>
            <a:r>
              <a:rPr lang="pl-PL" sz="2800" dirty="0"/>
              <a:t>Beneficjenci interwencji</a:t>
            </a:r>
          </a:p>
        </p:txBody>
      </p:sp>
      <p:sp>
        <p:nvSpPr>
          <p:cNvPr id="5" name="Symbol zastępczy zawartości 4"/>
          <p:cNvSpPr>
            <a:spLocks noGrp="1"/>
          </p:cNvSpPr>
          <p:nvPr>
            <p:ph idx="1"/>
          </p:nvPr>
        </p:nvSpPr>
        <p:spPr/>
        <p:txBody>
          <a:bodyPr>
            <a:normAutofit fontScale="77500" lnSpcReduction="20000"/>
          </a:bodyPr>
          <a:lstStyle/>
          <a:p>
            <a:pPr marL="0" indent="0">
              <a:buNone/>
            </a:pPr>
            <a:r>
              <a:rPr lang="pl-PL" dirty="0"/>
              <a:t>Wsparcie przygotowawcze – stowarzyszenie.</a:t>
            </a:r>
          </a:p>
          <a:p>
            <a:pPr marL="0" indent="0">
              <a:buNone/>
            </a:pPr>
            <a:endParaRPr lang="pl-PL" dirty="0"/>
          </a:p>
          <a:p>
            <a:pPr marL="0" indent="0">
              <a:buNone/>
            </a:pPr>
            <a:r>
              <a:rPr lang="pl-PL" dirty="0"/>
              <a:t>Wdrażanie LSR:</a:t>
            </a:r>
          </a:p>
          <a:p>
            <a:pPr>
              <a:buFont typeface="Arial" panose="020B0604020202020204" pitchFamily="34" charset="0"/>
              <a:buChar char="•"/>
            </a:pPr>
            <a:r>
              <a:rPr lang="pl-PL" dirty="0"/>
              <a:t>Beneficjenci I stopnia: LGD, beneficjenci lokalnych strategii rozwoju, tj. osoby fizyczne, w tym wykonujące działalność gospodarczą, osoby prawne, w tym organizacje pozarządowe, jednostki sektora finansów publicznych, MŚP.</a:t>
            </a:r>
          </a:p>
          <a:p>
            <a:pPr>
              <a:buFont typeface="Arial" panose="020B0604020202020204" pitchFamily="34" charset="0"/>
              <a:buChar char="•"/>
            </a:pPr>
            <a:r>
              <a:rPr lang="pl-PL" dirty="0"/>
              <a:t>Beneficjenci II stopnia: </a:t>
            </a:r>
            <a:r>
              <a:rPr lang="pl-PL" dirty="0" err="1"/>
              <a:t>grantobiorcy</a:t>
            </a:r>
            <a:r>
              <a:rPr lang="pl-PL" dirty="0"/>
              <a:t> w projektach grantowych LGD.</a:t>
            </a:r>
          </a:p>
          <a:p>
            <a:pPr marL="0" indent="0">
              <a:buNone/>
            </a:pPr>
            <a:endParaRPr lang="pl-PL" dirty="0"/>
          </a:p>
          <a:p>
            <a:pPr marL="0" indent="0">
              <a:buNone/>
            </a:pPr>
            <a:r>
              <a:rPr lang="pl-PL" dirty="0"/>
              <a:t>Koszty bieżące: LGD, z którymi została zawarta umowa ramowa.</a:t>
            </a:r>
          </a:p>
          <a:p>
            <a:pPr marL="0" indent="0">
              <a:buNone/>
            </a:pPr>
            <a:endParaRPr lang="pl-PL" dirty="0"/>
          </a:p>
        </p:txBody>
      </p:sp>
    </p:spTree>
    <p:extLst>
      <p:ext uri="{BB962C8B-B14F-4D97-AF65-F5344CB8AC3E}">
        <p14:creationId xmlns:p14="http://schemas.microsoft.com/office/powerpoint/2010/main" val="306807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Interwencja LEADER (4)</a:t>
            </a:r>
            <a:br>
              <a:rPr lang="pl-PL" dirty="0"/>
            </a:br>
            <a:r>
              <a:rPr lang="pl-PL" sz="2800" dirty="0"/>
              <a:t>Zidentyfikowane potrzeby</a:t>
            </a:r>
          </a:p>
        </p:txBody>
      </p:sp>
      <p:sp>
        <p:nvSpPr>
          <p:cNvPr id="5" name="Symbol zastępczy zawartości 4"/>
          <p:cNvSpPr>
            <a:spLocks noGrp="1"/>
          </p:cNvSpPr>
          <p:nvPr>
            <p:ph idx="1"/>
          </p:nvPr>
        </p:nvSpPr>
        <p:spPr/>
        <p:txBody>
          <a:bodyPr>
            <a:normAutofit fontScale="70000" lnSpcReduction="20000"/>
          </a:bodyPr>
          <a:lstStyle/>
          <a:p>
            <a:r>
              <a:rPr lang="pl-PL" dirty="0"/>
              <a:t>Poprawa warunków życia i pracy mieszkańców obszarów wiejskich.</a:t>
            </a:r>
          </a:p>
          <a:p>
            <a:endParaRPr lang="pl-PL" dirty="0"/>
          </a:p>
          <a:p>
            <a:r>
              <a:rPr lang="pl-PL" dirty="0"/>
              <a:t>Rozwój przedsiębiorczości na obszarach wiejskich poprzez tworzenie miejsc pracy na obszarach wiejskich.</a:t>
            </a:r>
          </a:p>
          <a:p>
            <a:pPr marL="0" indent="0">
              <a:buNone/>
            </a:pPr>
            <a:endParaRPr lang="pl-PL" dirty="0"/>
          </a:p>
          <a:p>
            <a:r>
              <a:rPr lang="pl-PL" dirty="0"/>
              <a:t>Włączenie osób z grup </a:t>
            </a:r>
            <a:r>
              <a:rPr lang="pl-PL" dirty="0" err="1"/>
              <a:t>defaworyzowanych</a:t>
            </a:r>
            <a:r>
              <a:rPr lang="pl-PL" dirty="0"/>
              <a:t> lub wykluczonych na obszarach wiejskich.</a:t>
            </a:r>
          </a:p>
          <a:p>
            <a:pPr marL="0" indent="0">
              <a:buNone/>
            </a:pPr>
            <a:endParaRPr lang="pl-PL" dirty="0"/>
          </a:p>
          <a:p>
            <a:r>
              <a:rPr lang="pl-PL" dirty="0"/>
              <a:t>Stymulowanie rozwoju gospodarczego i innowacyjności miejscowości na obszarach wiejskich z wykorzystaniem potencjału społecznego, ekonomicznego, kulturowego i środowiskowo-krajobrazowego oraz narzędzi cyfrowych.</a:t>
            </a:r>
          </a:p>
          <a:p>
            <a:pPr marL="0" indent="0">
              <a:buNone/>
            </a:pPr>
            <a:endParaRPr lang="pl-PL" dirty="0"/>
          </a:p>
        </p:txBody>
      </p:sp>
    </p:spTree>
    <p:extLst>
      <p:ext uri="{BB962C8B-B14F-4D97-AF65-F5344CB8AC3E}">
        <p14:creationId xmlns:p14="http://schemas.microsoft.com/office/powerpoint/2010/main" val="400151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Pytania</a:t>
            </a:r>
          </a:p>
        </p:txBody>
      </p:sp>
      <p:sp>
        <p:nvSpPr>
          <p:cNvPr id="3" name="Symbol zastępczy zawartości 2"/>
          <p:cNvSpPr>
            <a:spLocks noGrp="1"/>
          </p:cNvSpPr>
          <p:nvPr>
            <p:ph idx="1"/>
          </p:nvPr>
        </p:nvSpPr>
        <p:spPr/>
        <p:txBody>
          <a:bodyPr>
            <a:noAutofit/>
          </a:bodyPr>
          <a:lstStyle/>
          <a:p>
            <a:pPr marL="0" indent="0">
              <a:buNone/>
            </a:pPr>
            <a:r>
              <a:rPr lang="pl-PL" sz="2000" dirty="0"/>
              <a:t>1. Czy Twoim zdaniem lista potrzeb jest kompletna? </a:t>
            </a:r>
          </a:p>
          <a:p>
            <a:pPr marL="0" indent="0">
              <a:buNone/>
            </a:pPr>
            <a:r>
              <a:rPr lang="pl-PL" sz="2000" dirty="0"/>
              <a:t>a) tak  </a:t>
            </a:r>
          </a:p>
          <a:p>
            <a:pPr marL="0" indent="0">
              <a:buNone/>
            </a:pPr>
            <a:r>
              <a:rPr lang="pl-PL" sz="2000" dirty="0"/>
              <a:t>b) nie </a:t>
            </a:r>
          </a:p>
          <a:p>
            <a:pPr marL="0" indent="0">
              <a:buNone/>
            </a:pPr>
            <a:r>
              <a:rPr lang="pl-PL" sz="2000" i="1" dirty="0"/>
              <a:t>(jeśli respondent odpowiedział </a:t>
            </a:r>
            <a:r>
              <a:rPr lang="pl-PL" sz="2000" b="1" i="1" u="sng" dirty="0"/>
              <a:t>tak</a:t>
            </a:r>
            <a:r>
              <a:rPr lang="pl-PL" sz="2000" i="1" dirty="0"/>
              <a:t> kolejne pytanie jest pomijane)</a:t>
            </a:r>
          </a:p>
          <a:p>
            <a:pPr marL="0" indent="0">
              <a:buNone/>
            </a:pPr>
            <a:endParaRPr lang="pl-PL" sz="2000" i="1" dirty="0"/>
          </a:p>
          <a:p>
            <a:pPr marL="0" indent="0">
              <a:buNone/>
            </a:pPr>
            <a:r>
              <a:rPr lang="pl-PL" sz="2000" dirty="0"/>
              <a:t>2. Jakie potrzeby powinny być Państwa zdaniem uwzględnione w liście potrzeb?   (</a:t>
            </a:r>
            <a:r>
              <a:rPr lang="pl-PL" sz="2000" i="1" dirty="0"/>
              <a:t>respondent sam wskazuje dodatkowe potrzeby</a:t>
            </a:r>
            <a:r>
              <a:rPr lang="pl-PL" sz="2000" dirty="0"/>
              <a:t>)</a:t>
            </a:r>
            <a:r>
              <a:rPr lang="pl-PL" sz="2800" dirty="0"/>
              <a:t> </a:t>
            </a:r>
          </a:p>
        </p:txBody>
      </p:sp>
    </p:spTree>
    <p:extLst>
      <p:ext uri="{BB962C8B-B14F-4D97-AF65-F5344CB8AC3E}">
        <p14:creationId xmlns:p14="http://schemas.microsoft.com/office/powerpoint/2010/main" val="141851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half" idx="1"/>
          </p:nvPr>
        </p:nvSpPr>
        <p:spPr/>
        <p:txBody>
          <a:bodyPr/>
          <a:lstStyle/>
          <a:p>
            <a:r>
              <a:rPr lang="pl-PL" dirty="0"/>
              <a:t>PROW 2014-2020</a:t>
            </a:r>
          </a:p>
          <a:p>
            <a:pPr marL="0" indent="0">
              <a:buNone/>
            </a:pPr>
            <a:endParaRPr lang="pl-PL" dirty="0"/>
          </a:p>
          <a:p>
            <a:pPr lvl="0">
              <a:buFont typeface="Wingdings" panose="05000000000000000000" pitchFamily="2" charset="2"/>
              <a:buChar char="ü"/>
            </a:pPr>
            <a:r>
              <a:rPr lang="pl-PL" sz="1600" dirty="0"/>
              <a:t>15 działań, 35 poddziałań, 43 typy operacji;</a:t>
            </a:r>
          </a:p>
          <a:p>
            <a:pPr lvl="0">
              <a:buFont typeface="Wingdings" panose="05000000000000000000" pitchFamily="2" charset="2"/>
              <a:buChar char="ü"/>
            </a:pPr>
            <a:r>
              <a:rPr lang="pl-PL" sz="1600" dirty="0"/>
              <a:t>wskaźniki produktu i rezultatu – określona wartość docelowa wskaźników;</a:t>
            </a:r>
          </a:p>
          <a:p>
            <a:pPr lvl="0">
              <a:buFont typeface="Wingdings" panose="05000000000000000000" pitchFamily="2" charset="2"/>
              <a:buChar char="ü"/>
            </a:pPr>
            <a:r>
              <a:rPr lang="pl-PL" sz="1600" dirty="0"/>
              <a:t>roczne sprawozdania z realizacji;</a:t>
            </a:r>
          </a:p>
          <a:p>
            <a:pPr lvl="0">
              <a:buFont typeface="Wingdings" panose="05000000000000000000" pitchFamily="2" charset="2"/>
              <a:buChar char="ü"/>
            </a:pPr>
            <a:r>
              <a:rPr lang="pl-PL" sz="1600" dirty="0"/>
              <a:t>roczne sprawozdania finansowe; </a:t>
            </a:r>
          </a:p>
          <a:p>
            <a:pPr lvl="0">
              <a:buFont typeface="Wingdings" panose="05000000000000000000" pitchFamily="2" charset="2"/>
              <a:buChar char="ü"/>
            </a:pPr>
            <a:r>
              <a:rPr lang="pl-PL" sz="1600" dirty="0"/>
              <a:t>jeden przegląd wykonania celów (brak sankcji za niewykonanie).</a:t>
            </a:r>
          </a:p>
          <a:p>
            <a:pPr marL="0" indent="0">
              <a:buNone/>
            </a:pPr>
            <a:endParaRPr lang="pl-PL" dirty="0"/>
          </a:p>
        </p:txBody>
      </p:sp>
      <p:sp>
        <p:nvSpPr>
          <p:cNvPr id="6" name="Symbol zastępczy zawartości 5"/>
          <p:cNvSpPr>
            <a:spLocks noGrp="1"/>
          </p:cNvSpPr>
          <p:nvPr>
            <p:ph sz="half" idx="2"/>
          </p:nvPr>
        </p:nvSpPr>
        <p:spPr/>
        <p:txBody>
          <a:bodyPr/>
          <a:lstStyle/>
          <a:p>
            <a:r>
              <a:rPr lang="pl-PL" dirty="0"/>
              <a:t>Plan WPR 2021-2027</a:t>
            </a:r>
          </a:p>
          <a:p>
            <a:pPr marL="0" indent="0">
              <a:buNone/>
            </a:pPr>
            <a:endParaRPr lang="pl-PL" dirty="0"/>
          </a:p>
          <a:p>
            <a:pPr lvl="0">
              <a:buFont typeface="Wingdings" panose="05000000000000000000" pitchFamily="2" charset="2"/>
              <a:buChar char="ü"/>
            </a:pPr>
            <a:r>
              <a:rPr lang="pl-PL" sz="1600" dirty="0"/>
              <a:t>8 typów interwencji;</a:t>
            </a:r>
          </a:p>
          <a:p>
            <a:pPr lvl="0">
              <a:buFont typeface="Wingdings" panose="05000000000000000000" pitchFamily="2" charset="2"/>
              <a:buChar char="ü"/>
            </a:pPr>
            <a:r>
              <a:rPr lang="pl-PL" sz="1600" dirty="0"/>
              <a:t>wartości wskaźników produktu i rezultatu wyznaczane dla każdego roku wdrażania planu (Polska postuluje zmianę w tym zakresie);</a:t>
            </a:r>
          </a:p>
          <a:p>
            <a:pPr lvl="0">
              <a:buFont typeface="Wingdings" panose="05000000000000000000" pitchFamily="2" charset="2"/>
              <a:buChar char="ü"/>
            </a:pPr>
            <a:r>
              <a:rPr lang="pl-PL" sz="1600" dirty="0"/>
              <a:t>roczne sprawozdania z wykonania planu (obejmują dane finansowe skorelowane ze wskaźnikami produktu, sprawozdanie z realizacji wskaźników rezultatu, informację o funkcjonowaniu administracyjnego systemu wdrażania);</a:t>
            </a:r>
          </a:p>
          <a:p>
            <a:pPr lvl="0">
              <a:buFont typeface="Wingdings" panose="05000000000000000000" pitchFamily="2" charset="2"/>
              <a:buChar char="ü"/>
            </a:pPr>
            <a:r>
              <a:rPr lang="pl-PL" sz="1600" dirty="0"/>
              <a:t>nieosiągnięcie wskaźników skutkuje sankcjami finansowymi.</a:t>
            </a:r>
          </a:p>
          <a:p>
            <a:endParaRPr lang="pl-PL" dirty="0"/>
          </a:p>
        </p:txBody>
      </p:sp>
      <p:sp>
        <p:nvSpPr>
          <p:cNvPr id="4" name="Tytuł 3"/>
          <p:cNvSpPr>
            <a:spLocks noGrp="1"/>
          </p:cNvSpPr>
          <p:nvPr>
            <p:ph type="title"/>
          </p:nvPr>
        </p:nvSpPr>
        <p:spPr/>
        <p:txBody>
          <a:bodyPr>
            <a:normAutofit/>
          </a:bodyPr>
          <a:lstStyle/>
          <a:p>
            <a:r>
              <a:rPr lang="pl-PL" sz="2400" dirty="0"/>
              <a:t>Porównanie PROW 2014-2020 i rozwoju obszarów wiejskich w planie strategicznym WPR</a:t>
            </a:r>
          </a:p>
        </p:txBody>
      </p:sp>
    </p:spTree>
    <p:extLst>
      <p:ext uri="{BB962C8B-B14F-4D97-AF65-F5344CB8AC3E}">
        <p14:creationId xmlns:p14="http://schemas.microsoft.com/office/powerpoint/2010/main" val="182248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(5)</a:t>
            </a:r>
            <a:br>
              <a:rPr lang="pl-PL" dirty="0"/>
            </a:br>
            <a:r>
              <a:rPr lang="pl-PL" sz="2800" dirty="0"/>
              <a:t>Cele interwencji</a:t>
            </a:r>
          </a:p>
        </p:txBody>
      </p:sp>
      <p:sp>
        <p:nvSpPr>
          <p:cNvPr id="4" name="Symbol zastępczy zawartości 3"/>
          <p:cNvSpPr>
            <a:spLocks noGrp="1"/>
          </p:cNvSpPr>
          <p:nvPr>
            <p:ph idx="1"/>
          </p:nvPr>
        </p:nvSpPr>
        <p:spPr/>
        <p:txBody>
          <a:bodyPr>
            <a:normAutofit fontScale="85000" lnSpcReduction="10000"/>
          </a:bodyPr>
          <a:lstStyle/>
          <a:p>
            <a:r>
              <a:rPr lang="pl-PL" dirty="0"/>
              <a:t>Budowanie tożsamości lokalnej na bazie realizacji projektów opartych na lokalnych zasobach naturalnych lub kulturowych;</a:t>
            </a:r>
          </a:p>
          <a:p>
            <a:r>
              <a:rPr lang="pl-PL" dirty="0"/>
              <a:t>Tworzenie i rozwój przedsiębiorczości, w tym ekonomii społecznej;</a:t>
            </a:r>
          </a:p>
          <a:p>
            <a:r>
              <a:rPr lang="pl-PL" dirty="0"/>
              <a:t>Poszukiwanie sposobów dostarczania usług (innych niż podstawowe) dla lokalnych społeczności;</a:t>
            </a:r>
          </a:p>
          <a:p>
            <a:r>
              <a:rPr lang="pl-PL" dirty="0"/>
              <a:t>Przeciwdziałanie zmianom klimatycznym, w tym przez zastosowanie odnawialnych źródeł energii</a:t>
            </a:r>
          </a:p>
          <a:p>
            <a:pPr>
              <a:buBlip>
                <a:blip r:embed="rId2"/>
              </a:buBlip>
            </a:pPr>
            <a:r>
              <a:rPr lang="pl-PL" dirty="0"/>
              <a:t>- w tym przez wykorzystanie rozwiązań cyfrowych.</a:t>
            </a:r>
          </a:p>
          <a:p>
            <a:pPr marL="0" indent="0">
              <a:buNone/>
            </a:pPr>
            <a:endParaRPr lang="pl-PL" dirty="0"/>
          </a:p>
        </p:txBody>
      </p:sp>
    </p:spTree>
    <p:extLst>
      <p:ext uri="{BB962C8B-B14F-4D97-AF65-F5344CB8AC3E}">
        <p14:creationId xmlns:p14="http://schemas.microsoft.com/office/powerpoint/2010/main" val="256032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Pytania</a:t>
            </a:r>
          </a:p>
        </p:txBody>
      </p:sp>
      <p:sp>
        <p:nvSpPr>
          <p:cNvPr id="3" name="Symbol zastępczy zawartości 2"/>
          <p:cNvSpPr>
            <a:spLocks noGrp="1"/>
          </p:cNvSpPr>
          <p:nvPr>
            <p:ph idx="1"/>
          </p:nvPr>
        </p:nvSpPr>
        <p:spPr/>
        <p:txBody>
          <a:bodyPr>
            <a:normAutofit/>
          </a:bodyPr>
          <a:lstStyle/>
          <a:p>
            <a:pPr marL="514350" indent="-514350">
              <a:buAutoNum type="arabicPeriod"/>
            </a:pPr>
            <a:r>
              <a:rPr lang="pl-PL" sz="2000" dirty="0"/>
              <a:t>Czy Twoim zdaniem lista celów jest kompletna? </a:t>
            </a:r>
          </a:p>
          <a:p>
            <a:pPr marL="0" indent="0">
              <a:buNone/>
            </a:pPr>
            <a:r>
              <a:rPr lang="pl-PL" sz="2000" dirty="0"/>
              <a:t>a) Tak</a:t>
            </a:r>
          </a:p>
          <a:p>
            <a:pPr marL="0" indent="0">
              <a:buNone/>
            </a:pPr>
            <a:r>
              <a:rPr lang="pl-PL" sz="2000" dirty="0"/>
              <a:t>b) Nie</a:t>
            </a:r>
          </a:p>
          <a:p>
            <a:pPr marL="0" lvl="0" indent="0">
              <a:buNone/>
            </a:pPr>
            <a:r>
              <a:rPr lang="pl-PL" sz="2000" i="1" dirty="0">
                <a:solidFill>
                  <a:prstClr val="black"/>
                </a:solidFill>
              </a:rPr>
              <a:t>    (jeśli respondent odpowiedział </a:t>
            </a:r>
            <a:r>
              <a:rPr lang="pl-PL" sz="2000" b="1" i="1" u="sng" dirty="0">
                <a:solidFill>
                  <a:prstClr val="black"/>
                </a:solidFill>
              </a:rPr>
              <a:t>tak</a:t>
            </a:r>
            <a:r>
              <a:rPr lang="pl-PL" sz="2000" i="1" dirty="0">
                <a:solidFill>
                  <a:prstClr val="black"/>
                </a:solidFill>
              </a:rPr>
              <a:t> kolejne pytanie jest pomijane)</a:t>
            </a:r>
          </a:p>
          <a:p>
            <a:pPr marL="0" lvl="0" indent="0">
              <a:buNone/>
            </a:pPr>
            <a:endParaRPr lang="pl-PL" sz="2000" i="1" dirty="0">
              <a:solidFill>
                <a:prstClr val="black"/>
              </a:solidFill>
            </a:endParaRPr>
          </a:p>
          <a:p>
            <a:pPr marL="0" indent="0">
              <a:buNone/>
            </a:pPr>
            <a:r>
              <a:rPr lang="pl-PL" sz="2000" dirty="0"/>
              <a:t>2. Jakie jeszcze cele powinny być uwzględnione w interwencji?    </a:t>
            </a:r>
          </a:p>
          <a:p>
            <a:pPr marL="0" indent="0">
              <a:buNone/>
            </a:pPr>
            <a:r>
              <a:rPr lang="pl-PL" sz="2000" dirty="0"/>
              <a:t>    (</a:t>
            </a:r>
            <a:r>
              <a:rPr lang="pl-PL" sz="2000" i="1" dirty="0"/>
              <a:t>respondent sam wskazuje dodatkowe cele</a:t>
            </a:r>
            <a:r>
              <a:rPr lang="pl-PL" sz="2000" dirty="0"/>
              <a:t>)</a:t>
            </a:r>
          </a:p>
        </p:txBody>
      </p:sp>
    </p:spTree>
    <p:extLst>
      <p:ext uri="{BB962C8B-B14F-4D97-AF65-F5344CB8AC3E}">
        <p14:creationId xmlns:p14="http://schemas.microsoft.com/office/powerpoint/2010/main" val="2910315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(6)</a:t>
            </a:r>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a:t>Poziom dofinansowania:</a:t>
            </a:r>
          </a:p>
          <a:p>
            <a:pPr>
              <a:buFont typeface="Arial" panose="020B0604020202020204" pitchFamily="34" charset="0"/>
              <a:buChar char="•"/>
            </a:pPr>
            <a:r>
              <a:rPr lang="pl-PL" sz="2400" dirty="0"/>
              <a:t>Do 75% (przedsiębiorcy), w tym do 50% na projekty standardowe,</a:t>
            </a:r>
          </a:p>
          <a:p>
            <a:pPr>
              <a:buFont typeface="Arial" panose="020B0604020202020204" pitchFamily="34" charset="0"/>
              <a:buChar char="•"/>
            </a:pPr>
            <a:r>
              <a:rPr lang="pl-PL" sz="2400" dirty="0"/>
              <a:t>Do 100% (inne podmioty) na inwestycje nieprodukcyjne,</a:t>
            </a:r>
          </a:p>
          <a:p>
            <a:pPr>
              <a:buFont typeface="Arial" panose="020B0604020202020204" pitchFamily="34" charset="0"/>
              <a:buChar char="•"/>
            </a:pPr>
            <a:r>
              <a:rPr lang="pl-PL" sz="2400" dirty="0"/>
              <a:t>Dla płatności ryczałtowych nie określa się.</a:t>
            </a:r>
          </a:p>
          <a:p>
            <a:pPr>
              <a:buFont typeface="Arial" panose="020B0604020202020204" pitchFamily="34" charset="0"/>
              <a:buChar char="•"/>
            </a:pPr>
            <a:endParaRPr lang="pl-PL" sz="2400" dirty="0"/>
          </a:p>
          <a:p>
            <a:pPr marL="0" indent="0">
              <a:buNone/>
            </a:pPr>
            <a:r>
              <a:rPr lang="pl-PL" dirty="0"/>
              <a:t>Koszty kwalifikowalne:</a:t>
            </a:r>
          </a:p>
          <a:p>
            <a:pPr>
              <a:buFont typeface="Arial" panose="020B0604020202020204" pitchFamily="34" charset="0"/>
              <a:buChar char="•"/>
            </a:pPr>
            <a:r>
              <a:rPr lang="pl-PL" sz="2400" dirty="0"/>
              <a:t>Wsparcie przygotowawcze – nie określa się.</a:t>
            </a:r>
          </a:p>
          <a:p>
            <a:pPr>
              <a:buFont typeface="Arial" panose="020B0604020202020204" pitchFamily="34" charset="0"/>
              <a:buChar char="•"/>
            </a:pPr>
            <a:r>
              <a:rPr lang="pl-PL" sz="2400" dirty="0"/>
              <a:t>Wdrażanie LSR - koszty niezbędne do realizacji operacji obejmujące koszty inwestycji, zakupu wyposażenia, usług, wymiany doświadczeń, wynagrodzenia personelu, opracowań, licencji, współpracy i komunikacji, z wyłączeniem kosztów niekwalifikowalnych określonych w przepisach; dla płatności ryczałtowych nie określa się.</a:t>
            </a:r>
          </a:p>
          <a:p>
            <a:pPr>
              <a:buFont typeface="Arial" panose="020B0604020202020204" pitchFamily="34" charset="0"/>
              <a:buChar char="•"/>
            </a:pPr>
            <a:r>
              <a:rPr lang="pl-PL" sz="2400" dirty="0"/>
              <a:t>Koszty bieżące i animacja – nie określa się.</a:t>
            </a:r>
          </a:p>
          <a:p>
            <a:pPr marL="0" indent="0">
              <a:buNone/>
            </a:pPr>
            <a:endParaRPr lang="pl-PL" sz="2400" dirty="0"/>
          </a:p>
          <a:p>
            <a:pPr marL="0" indent="0">
              <a:buNone/>
            </a:pPr>
            <a:endParaRPr lang="pl-PL" dirty="0"/>
          </a:p>
        </p:txBody>
      </p:sp>
    </p:spTree>
    <p:extLst>
      <p:ext uri="{BB962C8B-B14F-4D97-AF65-F5344CB8AC3E}">
        <p14:creationId xmlns:p14="http://schemas.microsoft.com/office/powerpoint/2010/main" val="187544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Pytania</a:t>
            </a:r>
          </a:p>
        </p:txBody>
      </p:sp>
      <p:sp>
        <p:nvSpPr>
          <p:cNvPr id="3" name="Symbol zastępczy zawartości 2"/>
          <p:cNvSpPr>
            <a:spLocks noGrp="1"/>
          </p:cNvSpPr>
          <p:nvPr>
            <p:ph idx="1"/>
          </p:nvPr>
        </p:nvSpPr>
        <p:spPr/>
        <p:txBody>
          <a:bodyPr>
            <a:normAutofit/>
          </a:bodyPr>
          <a:lstStyle/>
          <a:p>
            <a:pPr marL="0" indent="0">
              <a:buNone/>
            </a:pPr>
            <a:r>
              <a:rPr lang="pl-PL" sz="2000" dirty="0"/>
              <a:t>1. Jakie podmioty powinny mieć możliwość skorzystania z dofinasowania projektów w wys. do 100%? </a:t>
            </a:r>
            <a:r>
              <a:rPr lang="pl-PL" sz="2000" dirty="0">
                <a:solidFill>
                  <a:prstClr val="black"/>
                </a:solidFill>
              </a:rPr>
              <a:t>(</a:t>
            </a:r>
            <a:r>
              <a:rPr lang="pl-PL" sz="2000" i="1" dirty="0">
                <a:solidFill>
                  <a:prstClr val="black"/>
                </a:solidFill>
              </a:rPr>
              <a:t>respondent sam wskazuje podmioty</a:t>
            </a:r>
            <a:r>
              <a:rPr lang="pl-PL" sz="2000" dirty="0">
                <a:solidFill>
                  <a:prstClr val="black"/>
                </a:solidFill>
              </a:rPr>
              <a:t>)</a:t>
            </a:r>
          </a:p>
          <a:p>
            <a:pPr marL="0" indent="0">
              <a:buNone/>
            </a:pPr>
            <a:endParaRPr lang="pl-PL" sz="2000" dirty="0"/>
          </a:p>
          <a:p>
            <a:pPr marL="0" indent="0">
              <a:buNone/>
            </a:pPr>
            <a:r>
              <a:rPr lang="pl-PL" sz="2000" dirty="0"/>
              <a:t>2. Jakie projekty powinny być wspierane z maksymalną wysokością 75% dofinansowania (przedsiębiorcy)? (możliwe zaznaczenie więcej niż jednej odpowiedzi)</a:t>
            </a:r>
          </a:p>
          <a:p>
            <a:pPr marL="0" indent="0">
              <a:buNone/>
            </a:pPr>
            <a:r>
              <a:rPr lang="pl-PL" sz="2000" dirty="0"/>
              <a:t>a) realizujące cele klimatyczne, </a:t>
            </a:r>
          </a:p>
          <a:p>
            <a:pPr marL="0" indent="0">
              <a:buNone/>
            </a:pPr>
            <a:r>
              <a:rPr lang="pl-PL" sz="2000" dirty="0"/>
              <a:t>b) ukierunkowane środowiskowo, </a:t>
            </a:r>
          </a:p>
          <a:p>
            <a:pPr marL="0" indent="0">
              <a:buNone/>
            </a:pPr>
            <a:r>
              <a:rPr lang="pl-PL" sz="2000" dirty="0"/>
              <a:t>c) obejmujące wspólną realizację operacji </a:t>
            </a:r>
          </a:p>
          <a:p>
            <a:pPr marL="0" indent="0">
              <a:buNone/>
            </a:pPr>
            <a:r>
              <a:rPr lang="pl-PL" sz="2000" dirty="0"/>
              <a:t>d) inne (</a:t>
            </a:r>
            <a:r>
              <a:rPr lang="pl-PL" sz="2000" i="1" dirty="0"/>
              <a:t>respondent może wskazać swoje propozycje</a:t>
            </a:r>
            <a:r>
              <a:rPr lang="pl-PL" sz="2000" dirty="0"/>
              <a:t>)</a:t>
            </a:r>
          </a:p>
        </p:txBody>
      </p:sp>
    </p:spTree>
    <p:extLst>
      <p:ext uri="{BB962C8B-B14F-4D97-AF65-F5344CB8AC3E}">
        <p14:creationId xmlns:p14="http://schemas.microsoft.com/office/powerpoint/2010/main" val="327605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Interwencja LEADER (7)</a:t>
            </a:r>
            <a:br>
              <a:rPr lang="pl-PL" dirty="0"/>
            </a:br>
            <a:r>
              <a:rPr lang="pl-PL" sz="3100" dirty="0"/>
              <a:t>Wysokość wsparcia</a:t>
            </a:r>
          </a:p>
        </p:txBody>
      </p:sp>
      <p:sp>
        <p:nvSpPr>
          <p:cNvPr id="3" name="Symbol zastępczy zawartości 2"/>
          <p:cNvSpPr>
            <a:spLocks noGrp="1"/>
          </p:cNvSpPr>
          <p:nvPr>
            <p:ph idx="1"/>
          </p:nvPr>
        </p:nvSpPr>
        <p:spPr/>
        <p:txBody>
          <a:bodyPr>
            <a:normAutofit fontScale="62500" lnSpcReduction="20000"/>
          </a:bodyPr>
          <a:lstStyle/>
          <a:p>
            <a:pPr marL="0" indent="0">
              <a:buNone/>
            </a:pPr>
            <a:endParaRPr lang="pl-PL" dirty="0"/>
          </a:p>
          <a:p>
            <a:pPr marL="0" indent="0">
              <a:buNone/>
            </a:pPr>
            <a:r>
              <a:rPr lang="pl-PL" dirty="0"/>
              <a:t>Wsparcie przygotowawcze  - stawka wsparcia zostanie określona w przepisach krajowych z uwzględnieniem analizy;</a:t>
            </a:r>
          </a:p>
          <a:p>
            <a:pPr marL="0" indent="0">
              <a:buNone/>
            </a:pPr>
            <a:endParaRPr lang="pl-PL" dirty="0"/>
          </a:p>
          <a:p>
            <a:pPr marL="0" indent="0">
              <a:buNone/>
            </a:pPr>
            <a:r>
              <a:rPr lang="pl-PL" dirty="0"/>
              <a:t>Wdrażanie LSR – </a:t>
            </a:r>
          </a:p>
          <a:p>
            <a:pPr marL="0" indent="0">
              <a:buNone/>
            </a:pPr>
            <a:endParaRPr lang="pl-PL" dirty="0"/>
          </a:p>
          <a:p>
            <a:pPr marL="0" indent="0">
              <a:buNone/>
            </a:pPr>
            <a:r>
              <a:rPr lang="pl-PL" dirty="0"/>
              <a:t>• Do 150 tys. zł. podejmowanie działalności gospodarczej (stawka ryczałtowa ustalana  na bazie projektu budżetu),</a:t>
            </a:r>
          </a:p>
          <a:p>
            <a:pPr marL="0" indent="0">
              <a:buNone/>
            </a:pPr>
            <a:r>
              <a:rPr lang="pl-PL" dirty="0"/>
              <a:t>• Przygotowanie projektu współpracy - stawka wsparcia zostanie określona w przepisach krajowych z uwzględnieniem analizy;</a:t>
            </a:r>
          </a:p>
          <a:p>
            <a:pPr marL="0" indent="0">
              <a:buNone/>
            </a:pPr>
            <a:r>
              <a:rPr lang="pl-PL" dirty="0"/>
              <a:t>• na pozostałe operacje, w tym operacje własne i projekty grantowe (stawka określona w przepisach krajowych z uwzględnieniem analizy)</a:t>
            </a:r>
          </a:p>
          <a:p>
            <a:pPr marL="0" indent="0">
              <a:buNone/>
            </a:pPr>
            <a:endParaRPr lang="pl-PL" dirty="0"/>
          </a:p>
          <a:p>
            <a:pPr marL="0" indent="0">
              <a:buNone/>
            </a:pPr>
            <a:r>
              <a:rPr lang="pl-PL" dirty="0"/>
              <a:t>Koszty bieżące i animacja – stawka wsparcia zostanie określona w przepisach krajowych z uwzględnieniem analizy;</a:t>
            </a:r>
          </a:p>
          <a:p>
            <a:pPr marL="0" indent="0">
              <a:buNone/>
            </a:pPr>
            <a:endParaRPr lang="pl-PL" dirty="0"/>
          </a:p>
        </p:txBody>
      </p:sp>
    </p:spTree>
    <p:extLst>
      <p:ext uri="{BB962C8B-B14F-4D97-AF65-F5344CB8AC3E}">
        <p14:creationId xmlns:p14="http://schemas.microsoft.com/office/powerpoint/2010/main" val="171961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(8)</a:t>
            </a:r>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t>Sposób ustalenia wysokości wsparcia - na podstawie:</a:t>
            </a:r>
          </a:p>
          <a:p>
            <a:pPr marL="0" indent="0">
              <a:buNone/>
            </a:pPr>
            <a:endParaRPr lang="pl-PL" dirty="0"/>
          </a:p>
          <a:p>
            <a:r>
              <a:rPr lang="pl-PL" dirty="0"/>
              <a:t>projektu budżetu</a:t>
            </a:r>
          </a:p>
          <a:p>
            <a:r>
              <a:rPr lang="pl-PL" dirty="0"/>
              <a:t>danych historycznych, </a:t>
            </a:r>
          </a:p>
          <a:p>
            <a:r>
              <a:rPr lang="pl-PL" dirty="0"/>
              <a:t>waloryzacji dotychczasowych kwot wsparcia w formie ryczałtowej,</a:t>
            </a:r>
          </a:p>
          <a:p>
            <a:r>
              <a:rPr lang="pl-PL" dirty="0"/>
              <a:t>projektu budżetu,</a:t>
            </a:r>
          </a:p>
          <a:p>
            <a:r>
              <a:rPr lang="pl-PL" dirty="0"/>
              <a:t>średnich cen rynkowych,</a:t>
            </a:r>
          </a:p>
          <a:p>
            <a:r>
              <a:rPr lang="pl-PL" dirty="0"/>
              <a:t>wiedzy eksperckiej.</a:t>
            </a:r>
          </a:p>
          <a:p>
            <a:endParaRPr lang="pl-PL" dirty="0"/>
          </a:p>
          <a:p>
            <a:pPr marL="0" indent="0">
              <a:buNone/>
            </a:pPr>
            <a:r>
              <a:rPr lang="pl-PL" dirty="0"/>
              <a:t>- z możliwością dookreślenia przez LGD, jeżeli z LSR wynika taka potrzeba.</a:t>
            </a:r>
          </a:p>
          <a:p>
            <a:endParaRPr lang="pl-PL" dirty="0"/>
          </a:p>
        </p:txBody>
      </p:sp>
    </p:spTree>
    <p:extLst>
      <p:ext uri="{BB962C8B-B14F-4D97-AF65-F5344CB8AC3E}">
        <p14:creationId xmlns:p14="http://schemas.microsoft.com/office/powerpoint/2010/main" val="2851752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Interwencja LEADER (9)</a:t>
            </a:r>
            <a:br>
              <a:rPr lang="pl-PL" dirty="0"/>
            </a:br>
            <a:r>
              <a:rPr lang="pl-PL" sz="2800" dirty="0"/>
              <a:t>Warunki udzielenia wsparcia (1)</a:t>
            </a:r>
          </a:p>
        </p:txBody>
      </p:sp>
      <p:sp>
        <p:nvSpPr>
          <p:cNvPr id="3" name="Symbol zastępczy zawartości 2"/>
          <p:cNvSpPr>
            <a:spLocks noGrp="1"/>
          </p:cNvSpPr>
          <p:nvPr>
            <p:ph idx="1"/>
          </p:nvPr>
        </p:nvSpPr>
        <p:spPr/>
        <p:txBody>
          <a:bodyPr>
            <a:normAutofit lnSpcReduction="10000"/>
          </a:bodyPr>
          <a:lstStyle/>
          <a:p>
            <a:pPr>
              <a:buBlip>
                <a:blip r:embed="rId2"/>
              </a:buBlip>
            </a:pPr>
            <a:r>
              <a:rPr lang="pl-PL" dirty="0"/>
              <a:t>Wsparcie przygotowawcze</a:t>
            </a:r>
          </a:p>
          <a:p>
            <a:pPr marL="0" indent="0">
              <a:buNone/>
            </a:pPr>
            <a:endParaRPr lang="pl-PL" sz="1300" u="sng" dirty="0"/>
          </a:p>
          <a:p>
            <a:pPr marL="0" indent="0">
              <a:buNone/>
            </a:pPr>
            <a:r>
              <a:rPr lang="pl-PL" dirty="0"/>
              <a:t>Pomoc może być przyznana </a:t>
            </a:r>
            <a:r>
              <a:rPr lang="pl-PL" u="sng" dirty="0"/>
              <a:t>stowarzyszeniu</a:t>
            </a:r>
            <a:r>
              <a:rPr lang="pl-PL" dirty="0"/>
              <a:t>, jeżeli członkami (partnerami) wnioskodawcy jest przynajmniej po jednym przedstawicielu z każdego sektora (społecznego, gospodarczego i publicznego) z każdej gminy, której obszar objęty jest działalnością wnioskodawcy, na którym realizowana ma być LSR. </a:t>
            </a:r>
          </a:p>
          <a:p>
            <a:endParaRPr lang="pl-PL" dirty="0"/>
          </a:p>
        </p:txBody>
      </p:sp>
    </p:spTree>
    <p:extLst>
      <p:ext uri="{BB962C8B-B14F-4D97-AF65-F5344CB8AC3E}">
        <p14:creationId xmlns:p14="http://schemas.microsoft.com/office/powerpoint/2010/main" val="248539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(10)</a:t>
            </a:r>
            <a:br>
              <a:rPr lang="pl-PL" dirty="0"/>
            </a:br>
            <a:r>
              <a:rPr lang="pl-PL" sz="2800" dirty="0"/>
              <a:t>Warunki udzielenia wsparcia (2)</a:t>
            </a:r>
          </a:p>
        </p:txBody>
      </p:sp>
      <p:sp>
        <p:nvSpPr>
          <p:cNvPr id="3" name="Symbol zastępczy zawartości 2"/>
          <p:cNvSpPr>
            <a:spLocks noGrp="1"/>
          </p:cNvSpPr>
          <p:nvPr>
            <p:ph idx="1"/>
          </p:nvPr>
        </p:nvSpPr>
        <p:spPr/>
        <p:txBody>
          <a:bodyPr>
            <a:normAutofit fontScale="92500" lnSpcReduction="10000"/>
          </a:bodyPr>
          <a:lstStyle/>
          <a:p>
            <a:pPr>
              <a:buBlip>
                <a:blip r:embed="rId2"/>
              </a:buBlip>
            </a:pPr>
            <a:r>
              <a:rPr lang="pl-PL" dirty="0"/>
              <a:t>Wdrażanie LSR</a:t>
            </a:r>
          </a:p>
          <a:p>
            <a:pPr marL="0" indent="0">
              <a:buNone/>
            </a:pPr>
            <a:r>
              <a:rPr lang="pl-PL" dirty="0"/>
              <a:t>- kryterium legalności – tj. zgodności z obowiązującymi przepisami prawa UE oraz krajowego, pozostałe określone na poziomie LSR </a:t>
            </a:r>
          </a:p>
          <a:p>
            <a:pPr>
              <a:buFontTx/>
              <a:buChar char="-"/>
            </a:pPr>
            <a:endParaRPr lang="pl-PL" dirty="0"/>
          </a:p>
          <a:p>
            <a:pPr>
              <a:buBlip>
                <a:blip r:embed="rId2"/>
              </a:buBlip>
            </a:pPr>
            <a:r>
              <a:rPr lang="pl-PL" dirty="0"/>
              <a:t>Koszty bieżące i animacja:</a:t>
            </a:r>
          </a:p>
          <a:p>
            <a:pPr marL="0" indent="0">
              <a:buNone/>
            </a:pPr>
            <a:r>
              <a:rPr lang="pl-PL" dirty="0"/>
              <a:t>- możliwość uzyskania wsparcia zapewniona jest dla wszystkich LGD, których LSR wspierane jest ze środków Planu Strategicznego na lata 2021-2027, zgodnie z decyzją o wyborze LSR. </a:t>
            </a:r>
          </a:p>
          <a:p>
            <a:endParaRPr lang="pl-PL" dirty="0"/>
          </a:p>
        </p:txBody>
      </p:sp>
    </p:spTree>
    <p:extLst>
      <p:ext uri="{BB962C8B-B14F-4D97-AF65-F5344CB8AC3E}">
        <p14:creationId xmlns:p14="http://schemas.microsoft.com/office/powerpoint/2010/main" val="977005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4414" y="16550"/>
            <a:ext cx="7858180" cy="676146"/>
          </a:xfrm>
        </p:spPr>
        <p:txBody>
          <a:bodyPr/>
          <a:lstStyle/>
          <a:p>
            <a:r>
              <a:rPr lang="pl-PL" dirty="0"/>
              <a:t>Pytania</a:t>
            </a:r>
          </a:p>
        </p:txBody>
      </p:sp>
      <p:sp>
        <p:nvSpPr>
          <p:cNvPr id="3" name="Symbol zastępczy zawartości 2"/>
          <p:cNvSpPr>
            <a:spLocks noGrp="1"/>
          </p:cNvSpPr>
          <p:nvPr>
            <p:ph idx="1"/>
          </p:nvPr>
        </p:nvSpPr>
        <p:spPr>
          <a:xfrm>
            <a:off x="1388270" y="692696"/>
            <a:ext cx="7678636" cy="6264696"/>
          </a:xfrm>
        </p:spPr>
        <p:txBody>
          <a:bodyPr>
            <a:normAutofit fontScale="92500" lnSpcReduction="20000"/>
          </a:bodyPr>
          <a:lstStyle/>
          <a:p>
            <a:pPr marL="0" indent="0">
              <a:buNone/>
            </a:pPr>
            <a:r>
              <a:rPr lang="pl-PL" sz="2200" dirty="0"/>
              <a:t>1. Czy twoim zdaniem powinny być określone horyzontalne warunki udzielenia wsparcia?</a:t>
            </a:r>
          </a:p>
          <a:p>
            <a:pPr marL="0" indent="0">
              <a:buNone/>
            </a:pPr>
            <a:r>
              <a:rPr lang="pl-PL" sz="2200" dirty="0"/>
              <a:t>a) tak</a:t>
            </a:r>
          </a:p>
          <a:p>
            <a:pPr marL="0" indent="0">
              <a:buNone/>
            </a:pPr>
            <a:r>
              <a:rPr lang="pl-PL" sz="2200" dirty="0"/>
              <a:t>b) nie</a:t>
            </a:r>
          </a:p>
          <a:p>
            <a:pPr marL="0" indent="0">
              <a:buNone/>
            </a:pPr>
            <a:r>
              <a:rPr lang="pl-PL" sz="2200" i="1" dirty="0"/>
              <a:t>(jeśli respondent odpowiedział </a:t>
            </a:r>
            <a:r>
              <a:rPr lang="pl-PL" sz="2200" b="1" i="1" u="sng" dirty="0"/>
              <a:t>nie</a:t>
            </a:r>
            <a:r>
              <a:rPr lang="pl-PL" sz="2200" i="1" dirty="0"/>
              <a:t> kolejne pytanie jest pomijane)</a:t>
            </a:r>
          </a:p>
          <a:p>
            <a:pPr marL="0" indent="0">
              <a:buNone/>
            </a:pPr>
            <a:r>
              <a:rPr lang="pl-PL" sz="2200" dirty="0"/>
              <a:t>2. Jakie horyzontalne warunki udzielenia wsparcia powinny być określone? (możliwość wielokrotnego wyboru)</a:t>
            </a:r>
          </a:p>
          <a:p>
            <a:pPr marL="457200" indent="-457200">
              <a:buAutoNum type="alphaLcParenR"/>
            </a:pPr>
            <a:r>
              <a:rPr lang="pl-PL" sz="2200" dirty="0"/>
              <a:t>koszty kwalifikowalne operacji nie są współfinasowane z innych środków publicznych,</a:t>
            </a:r>
          </a:p>
          <a:p>
            <a:pPr marL="457200" indent="-457200">
              <a:buAutoNum type="alphaLcParenR"/>
            </a:pPr>
            <a:r>
              <a:rPr lang="pl-PL" sz="2200" dirty="0"/>
              <a:t>realizacja operacji nie jest możliwa bez udziału środków publicznych,</a:t>
            </a:r>
          </a:p>
          <a:p>
            <a:pPr marL="0" lvl="0" indent="0">
              <a:buNone/>
            </a:pPr>
            <a:r>
              <a:rPr lang="pl-PL" sz="2200" dirty="0"/>
              <a:t>c) wydanie ostatecznej decyzji o środowiskowych uwarunkowaniach, jeżeli jej wydanie jest wymagane przepisami odrębnymi,</a:t>
            </a:r>
          </a:p>
          <a:p>
            <a:pPr marL="0" lvl="0" indent="0">
              <a:buNone/>
            </a:pPr>
            <a:r>
              <a:rPr lang="pl-PL" sz="2200" dirty="0"/>
              <a:t> </a:t>
            </a:r>
            <a:r>
              <a:rPr lang="pl-PL" sz="2200" dirty="0">
                <a:solidFill>
                  <a:prstClr val="black"/>
                </a:solidFill>
              </a:rPr>
              <a:t>d) inwestycje trwale związane z nieruchomością w ramach operacji będą realizowane na nieruchomości będącej własnością lub współwłasnością podmiotu ubiegającego się o wsparcie (zapewnienie trwałości operacji),</a:t>
            </a:r>
          </a:p>
          <a:p>
            <a:pPr marL="0" lvl="0" indent="0">
              <a:buNone/>
            </a:pPr>
            <a:r>
              <a:rPr lang="pl-PL" sz="2200" dirty="0">
                <a:solidFill>
                  <a:prstClr val="black"/>
                </a:solidFill>
              </a:rPr>
              <a:t>e) operacja jest uzasadniona ekonomicznie i będzie realizowana zgodnie z biznesplanem, w przypadku działalności gospodarczej,</a:t>
            </a:r>
          </a:p>
          <a:p>
            <a:pPr marL="0" lvl="0" indent="0">
              <a:buNone/>
            </a:pPr>
            <a:r>
              <a:rPr lang="pl-PL" sz="2200" dirty="0">
                <a:solidFill>
                  <a:prstClr val="black"/>
                </a:solidFill>
              </a:rPr>
              <a:t>f) określona minimalna całkowita wartość operacji,</a:t>
            </a:r>
          </a:p>
          <a:p>
            <a:pPr marL="0" lvl="0" indent="0">
              <a:buNone/>
            </a:pPr>
            <a:r>
              <a:rPr lang="pl-PL" sz="2200" dirty="0">
                <a:solidFill>
                  <a:prstClr val="black"/>
                </a:solidFill>
              </a:rPr>
              <a:t>g) Operacja obejmująca koszty inwestycyjne zakłada realizację inwestycji na obszarze wiejskim objętym LSR,</a:t>
            </a:r>
          </a:p>
          <a:p>
            <a:pPr marL="0" lvl="0" indent="0">
              <a:buNone/>
            </a:pPr>
            <a:r>
              <a:rPr lang="pl-PL" sz="2200" dirty="0">
                <a:solidFill>
                  <a:prstClr val="black"/>
                </a:solidFill>
              </a:rPr>
              <a:t>h) inne (</a:t>
            </a:r>
            <a:r>
              <a:rPr lang="pl-PL" sz="2200" i="1" dirty="0">
                <a:solidFill>
                  <a:prstClr val="black"/>
                </a:solidFill>
              </a:rPr>
              <a:t>respondent może wskazać swoje propozycje</a:t>
            </a:r>
            <a:r>
              <a:rPr lang="pl-PL" sz="2200" dirty="0">
                <a:solidFill>
                  <a:prstClr val="black"/>
                </a:solidFill>
              </a:rPr>
              <a:t>).</a:t>
            </a:r>
            <a:endParaRPr lang="pl-PL" sz="2000" dirty="0"/>
          </a:p>
        </p:txBody>
      </p:sp>
    </p:spTree>
    <p:extLst>
      <p:ext uri="{BB962C8B-B14F-4D97-AF65-F5344CB8AC3E}">
        <p14:creationId xmlns:p14="http://schemas.microsoft.com/office/powerpoint/2010/main" val="103715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(11)</a:t>
            </a:r>
          </a:p>
        </p:txBody>
      </p:sp>
      <p:sp>
        <p:nvSpPr>
          <p:cNvPr id="3" name="Symbol zastępczy zawartości 2"/>
          <p:cNvSpPr>
            <a:spLocks noGrp="1"/>
          </p:cNvSpPr>
          <p:nvPr>
            <p:ph idx="1"/>
          </p:nvPr>
        </p:nvSpPr>
        <p:spPr/>
        <p:txBody>
          <a:bodyPr>
            <a:normAutofit/>
          </a:bodyPr>
          <a:lstStyle/>
          <a:p>
            <a:pPr marL="0" indent="0">
              <a:buNone/>
            </a:pPr>
            <a:r>
              <a:rPr lang="pl-PL" sz="2400" b="1" dirty="0"/>
              <a:t>Zakres tematyczny </a:t>
            </a:r>
            <a:r>
              <a:rPr lang="pl-PL" sz="2400" dirty="0"/>
              <a:t> </a:t>
            </a:r>
          </a:p>
          <a:p>
            <a:pPr marL="0" indent="0">
              <a:buNone/>
            </a:pPr>
            <a:r>
              <a:rPr lang="pl-PL" sz="2400" dirty="0"/>
              <a:t>Do określenia na poziomie LSR, zgodnie z lokalnymi potrzebami.</a:t>
            </a:r>
          </a:p>
          <a:p>
            <a:pPr marL="0" indent="0">
              <a:buNone/>
            </a:pPr>
            <a:endParaRPr lang="pl-PL" sz="2400" dirty="0"/>
          </a:p>
          <a:p>
            <a:pPr marL="0" indent="0">
              <a:buNone/>
            </a:pPr>
            <a:r>
              <a:rPr lang="pl-PL" sz="2400" b="1" dirty="0"/>
              <a:t>Wskaźniki</a:t>
            </a:r>
          </a:p>
          <a:p>
            <a:pPr marL="0" indent="0">
              <a:buNone/>
            </a:pPr>
            <a:r>
              <a:rPr lang="pl-PL" sz="2400" dirty="0"/>
              <a:t>Do określenia na poziomie LSR, wg szerokiego katalogu udostępnionego przez IZ.</a:t>
            </a:r>
          </a:p>
          <a:p>
            <a:pPr marL="0" indent="0">
              <a:buNone/>
            </a:pPr>
            <a:r>
              <a:rPr lang="pl-PL" sz="2400" dirty="0"/>
              <a:t>Zostaną ex post przeniesione do Planu Strategicznego WPR na lata 2021-2027.</a:t>
            </a:r>
          </a:p>
        </p:txBody>
      </p:sp>
    </p:spTree>
    <p:extLst>
      <p:ext uri="{BB962C8B-B14F-4D97-AF65-F5344CB8AC3E}">
        <p14:creationId xmlns:p14="http://schemas.microsoft.com/office/powerpoint/2010/main" val="315355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4414" y="71414"/>
            <a:ext cx="7858180" cy="837306"/>
          </a:xfrm>
        </p:spPr>
        <p:txBody>
          <a:bodyPr>
            <a:normAutofit/>
          </a:bodyPr>
          <a:lstStyle/>
          <a:p>
            <a:r>
              <a:rPr lang="pl-PL" sz="3200" dirty="0"/>
              <a:t>Co nowego (1) ? - Menu celów szczegółowych</a:t>
            </a:r>
          </a:p>
        </p:txBody>
      </p:sp>
      <p:sp>
        <p:nvSpPr>
          <p:cNvPr id="5" name="Prostokąt 4"/>
          <p:cNvSpPr/>
          <p:nvPr/>
        </p:nvSpPr>
        <p:spPr>
          <a:xfrm>
            <a:off x="1268467" y="1052736"/>
            <a:ext cx="7750074" cy="5607689"/>
          </a:xfrm>
          <a:prstGeom prst="rect">
            <a:avLst/>
          </a:prstGeom>
        </p:spPr>
        <p:txBody>
          <a:bodyPr wrap="square">
            <a:spAutoFit/>
          </a:bodyPr>
          <a:lstStyle/>
          <a:p>
            <a:pPr lvl="0" fontAlgn="auto">
              <a:spcBef>
                <a:spcPct val="20000"/>
              </a:spcBef>
              <a:spcAft>
                <a:spcPts val="0"/>
              </a:spcAft>
              <a:buClr>
                <a:srgbClr val="C4BD97"/>
              </a:buClr>
              <a:buSzPct val="85000"/>
              <a:defRPr/>
            </a:pPr>
            <a:r>
              <a:rPr lang="pl-PL" sz="1400" kern="0" dirty="0">
                <a:latin typeface="Calibri" pitchFamily="34" charset="0"/>
              </a:rPr>
              <a:t>Cel szczegółowy A - </a:t>
            </a:r>
            <a:r>
              <a:rPr lang="pl-PL" sz="1400" b="0" i="1" kern="0" dirty="0">
                <a:latin typeface="Calibri" pitchFamily="34" charset="0"/>
              </a:rPr>
              <a:t>wspieranie godziwych dochodów gospodarstw rolnych i ich odporności w całej Unii w celu zwiększenia bezpieczeństwa żywnościowego;</a:t>
            </a:r>
          </a:p>
          <a:p>
            <a:pPr lvl="0" fontAlgn="auto">
              <a:spcBef>
                <a:spcPct val="20000"/>
              </a:spcBef>
              <a:spcAft>
                <a:spcPts val="0"/>
              </a:spcAft>
              <a:buClr>
                <a:srgbClr val="C4BD97"/>
              </a:buClr>
              <a:buSzPct val="85000"/>
              <a:defRPr/>
            </a:pPr>
            <a:endParaRPr lang="pl-PL" sz="800" b="0" i="1" kern="0" dirty="0">
              <a:latin typeface="Calibri" pitchFamily="34" charset="0"/>
            </a:endParaRPr>
          </a:p>
          <a:p>
            <a:pPr lvl="0" fontAlgn="auto">
              <a:spcBef>
                <a:spcPct val="20000"/>
              </a:spcBef>
              <a:spcAft>
                <a:spcPts val="0"/>
              </a:spcAft>
              <a:buClr>
                <a:srgbClr val="C4BD97"/>
              </a:buClr>
              <a:buSzPct val="85000"/>
              <a:defRPr/>
            </a:pPr>
            <a:r>
              <a:rPr lang="pl-PL" sz="1400" kern="0" dirty="0">
                <a:latin typeface="Calibri" pitchFamily="34" charset="0"/>
              </a:rPr>
              <a:t>Cel szczegółowy B - </a:t>
            </a:r>
            <a:r>
              <a:rPr lang="pl-PL" sz="1400" b="0" i="1" kern="0" dirty="0">
                <a:latin typeface="Calibri" panose="020F0502020204030204" pitchFamily="34" charset="0"/>
              </a:rPr>
              <a:t>zwiększenie zorientowania na rynek i konkurencyjność, w tym większe ukierunkowanie na badania naukowe, technologię i cyfryzację ;</a:t>
            </a:r>
          </a:p>
          <a:p>
            <a:pPr lvl="0" fontAlgn="auto">
              <a:spcBef>
                <a:spcPct val="20000"/>
              </a:spcBef>
              <a:spcAft>
                <a:spcPts val="0"/>
              </a:spcAft>
              <a:buClr>
                <a:srgbClr val="C4BD97"/>
              </a:buClr>
              <a:buSzPct val="85000"/>
              <a:defRPr/>
            </a:pPr>
            <a:endParaRPr lang="pl-PL" sz="800" i="1" u="sng" kern="0" dirty="0">
              <a:latin typeface="Calibri" panose="020F0502020204030204" pitchFamily="34" charset="0"/>
            </a:endParaRPr>
          </a:p>
          <a:p>
            <a:pPr lvl="0" fontAlgn="auto">
              <a:spcBef>
                <a:spcPct val="20000"/>
              </a:spcBef>
              <a:spcAft>
                <a:spcPts val="0"/>
              </a:spcAft>
              <a:buClr>
                <a:srgbClr val="C4BD97"/>
              </a:buClr>
              <a:buSzPct val="85000"/>
              <a:defRPr/>
            </a:pPr>
            <a:r>
              <a:rPr lang="pl-PL" sz="1400" kern="0" dirty="0">
                <a:latin typeface="Calibri" pitchFamily="34" charset="0"/>
              </a:rPr>
              <a:t>Cel szczegółowy C </a:t>
            </a:r>
            <a:r>
              <a:rPr lang="pl-PL" sz="1400" b="0" i="1" kern="0" dirty="0">
                <a:latin typeface="Calibri"/>
              </a:rPr>
              <a:t> - poprawa pozycji rolników w łańcuchu żywnościowym;</a:t>
            </a:r>
          </a:p>
          <a:p>
            <a:pPr lvl="0" fontAlgn="auto">
              <a:spcBef>
                <a:spcPct val="20000"/>
              </a:spcBef>
              <a:spcAft>
                <a:spcPts val="0"/>
              </a:spcAft>
              <a:buClr>
                <a:srgbClr val="C4BD97"/>
              </a:buClr>
              <a:buSzPct val="85000"/>
              <a:defRPr/>
            </a:pPr>
            <a:endParaRPr lang="pl-PL" sz="800" i="1" u="sng" kern="0" dirty="0">
              <a:latin typeface="Calibri"/>
            </a:endParaRPr>
          </a:p>
          <a:p>
            <a:pPr lvl="0" fontAlgn="auto">
              <a:spcBef>
                <a:spcPct val="20000"/>
              </a:spcBef>
              <a:spcAft>
                <a:spcPts val="0"/>
              </a:spcAft>
              <a:buClr>
                <a:srgbClr val="C4BD97"/>
              </a:buClr>
              <a:buSzPct val="85000"/>
              <a:defRPr/>
            </a:pPr>
            <a:r>
              <a:rPr lang="pl-PL" sz="1400" kern="0" dirty="0">
                <a:latin typeface="Calibri" pitchFamily="34" charset="0"/>
              </a:rPr>
              <a:t>Cel szczegółowy D - </a:t>
            </a:r>
            <a:r>
              <a:rPr lang="pl-PL" sz="1400" b="0" i="1" kern="0" dirty="0">
                <a:latin typeface="Calibri"/>
              </a:rPr>
              <a:t>przyczynianie się do łagodzenia zmiany klimatu i przystosowywania się do niej, a także wykorzystanie zrównoważonej energii;</a:t>
            </a:r>
          </a:p>
          <a:p>
            <a:pPr lvl="0" fontAlgn="auto">
              <a:spcBef>
                <a:spcPct val="20000"/>
              </a:spcBef>
              <a:spcAft>
                <a:spcPts val="0"/>
              </a:spcAft>
              <a:buClr>
                <a:srgbClr val="C4BD97"/>
              </a:buClr>
              <a:buSzPct val="85000"/>
              <a:defRPr/>
            </a:pPr>
            <a:endParaRPr lang="pl-PL" sz="1400" b="0" i="1" kern="0" dirty="0">
              <a:latin typeface="Calibri"/>
            </a:endParaRPr>
          </a:p>
          <a:p>
            <a:pPr lvl="0" fontAlgn="auto">
              <a:spcBef>
                <a:spcPct val="20000"/>
              </a:spcBef>
              <a:spcAft>
                <a:spcPts val="0"/>
              </a:spcAft>
              <a:buClr>
                <a:srgbClr val="C4BD97"/>
              </a:buClr>
              <a:buSzPct val="85000"/>
              <a:defRPr/>
            </a:pPr>
            <a:r>
              <a:rPr lang="pl-PL" altLang="pl-PL" sz="1400" kern="0" dirty="0">
                <a:latin typeface="Calibri" pitchFamily="34" charset="0"/>
              </a:rPr>
              <a:t>Cel szczegółowy E </a:t>
            </a:r>
            <a:r>
              <a:rPr lang="pl-PL" altLang="pl-PL" sz="1400" b="0" kern="0" dirty="0">
                <a:latin typeface="Calibri" pitchFamily="34" charset="0"/>
              </a:rPr>
              <a:t>- </a:t>
            </a:r>
            <a:r>
              <a:rPr lang="pl-PL" sz="1400" b="0" i="1" kern="0" dirty="0">
                <a:latin typeface="Calibri"/>
              </a:rPr>
              <a:t>wspieranie zrównoważonego rozwoju i wydajnego gospodarowania zasobami naturalnymi, takimi jak woda, gleba i powietrze;</a:t>
            </a:r>
          </a:p>
          <a:p>
            <a:pPr lvl="0" fontAlgn="auto">
              <a:spcBef>
                <a:spcPct val="20000"/>
              </a:spcBef>
              <a:spcAft>
                <a:spcPts val="0"/>
              </a:spcAft>
              <a:buClr>
                <a:srgbClr val="C4BD97"/>
              </a:buClr>
              <a:buSzPct val="85000"/>
              <a:defRPr/>
            </a:pPr>
            <a:endParaRPr lang="pl-PL" sz="800" i="1" u="sng" kern="0" dirty="0">
              <a:latin typeface="Calibri"/>
            </a:endParaRPr>
          </a:p>
          <a:p>
            <a:pPr lvl="0" fontAlgn="auto">
              <a:spcBef>
                <a:spcPct val="20000"/>
              </a:spcBef>
              <a:spcAft>
                <a:spcPts val="0"/>
              </a:spcAft>
              <a:buClr>
                <a:srgbClr val="C4BD97"/>
              </a:buClr>
              <a:buSzPct val="85000"/>
              <a:defRPr/>
            </a:pPr>
            <a:r>
              <a:rPr lang="pl-PL" altLang="pl-PL" sz="1400" kern="0" dirty="0">
                <a:latin typeface="Calibri" pitchFamily="34" charset="0"/>
              </a:rPr>
              <a:t>Cel szczegółowy F </a:t>
            </a:r>
            <a:r>
              <a:rPr lang="pl-PL" altLang="pl-PL" sz="1400" b="0" kern="0" dirty="0">
                <a:latin typeface="Calibri" pitchFamily="34" charset="0"/>
              </a:rPr>
              <a:t>- </a:t>
            </a:r>
            <a:r>
              <a:rPr lang="pl-PL" altLang="pl-PL" sz="1400" b="0" i="1" kern="0" dirty="0">
                <a:latin typeface="Calibri" pitchFamily="34" charset="0"/>
              </a:rPr>
              <a:t>przyczynianie się do ochrony różnorodności biologicznej, wzmacnianie usług ekosystemowych oraz ochrona siedlisk i krajobrazu; </a:t>
            </a:r>
            <a:endParaRPr lang="pl-PL" sz="1400" i="1" u="sng" kern="0" dirty="0">
              <a:latin typeface="Calibri"/>
            </a:endParaRPr>
          </a:p>
          <a:p>
            <a:pPr lvl="0" fontAlgn="auto">
              <a:spcBef>
                <a:spcPct val="20000"/>
              </a:spcBef>
              <a:spcAft>
                <a:spcPts val="0"/>
              </a:spcAft>
              <a:buClr>
                <a:srgbClr val="C4BD97"/>
              </a:buClr>
              <a:buSzPct val="85000"/>
              <a:defRPr/>
            </a:pPr>
            <a:endParaRPr lang="pl-PL" sz="800" i="1" u="sng" kern="0" dirty="0">
              <a:latin typeface="Calibri"/>
            </a:endParaRPr>
          </a:p>
          <a:p>
            <a:pPr lvl="0" fontAlgn="auto">
              <a:spcBef>
                <a:spcPct val="20000"/>
              </a:spcBef>
              <a:spcAft>
                <a:spcPts val="0"/>
              </a:spcAft>
              <a:buClr>
                <a:srgbClr val="C4BD97"/>
              </a:buClr>
              <a:buSzPct val="85000"/>
              <a:defRPr/>
            </a:pPr>
            <a:r>
              <a:rPr lang="pl-PL" altLang="pl-PL" sz="1400" kern="0" dirty="0">
                <a:latin typeface="Calibri" pitchFamily="34" charset="0"/>
              </a:rPr>
              <a:t>Cel szczegółowy </a:t>
            </a:r>
            <a:r>
              <a:rPr lang="pl-PL" altLang="pl-PL" sz="1400" kern="0" dirty="0">
                <a:latin typeface="Calibri"/>
              </a:rPr>
              <a:t>G</a:t>
            </a:r>
            <a:r>
              <a:rPr lang="pl-PL" altLang="pl-PL" sz="1400" b="0" kern="0" dirty="0">
                <a:latin typeface="Calibri"/>
              </a:rPr>
              <a:t> - </a:t>
            </a:r>
            <a:r>
              <a:rPr lang="pl-PL" altLang="pl-PL" sz="1400" b="0" i="1" kern="0" dirty="0">
                <a:latin typeface="Calibri"/>
              </a:rPr>
              <a:t>przyciąganie młodych rolników i ułatwianie rozwoju działalności gospodarczej na obszarach wiejskich </a:t>
            </a:r>
            <a:endParaRPr lang="pl-PL" sz="1400" b="0" i="1" kern="0" dirty="0">
              <a:latin typeface="Calibri" panose="020F0502020204030204" pitchFamily="34" charset="0"/>
            </a:endParaRPr>
          </a:p>
          <a:p>
            <a:pPr lvl="0" fontAlgn="auto">
              <a:spcBef>
                <a:spcPct val="20000"/>
              </a:spcBef>
              <a:spcAft>
                <a:spcPts val="0"/>
              </a:spcAft>
              <a:buClr>
                <a:srgbClr val="C4BD97"/>
              </a:buClr>
              <a:buSzPct val="85000"/>
              <a:defRPr/>
            </a:pPr>
            <a:endParaRPr lang="pl-PL" sz="800" i="1" u="sng" kern="0" dirty="0">
              <a:latin typeface="Calibri" panose="020F0502020204030204" pitchFamily="34" charset="0"/>
            </a:endParaRPr>
          </a:p>
          <a:p>
            <a:pPr lvl="0" fontAlgn="auto">
              <a:spcBef>
                <a:spcPct val="20000"/>
              </a:spcBef>
              <a:spcAft>
                <a:spcPts val="0"/>
              </a:spcAft>
              <a:buClr>
                <a:srgbClr val="C4BD97"/>
              </a:buClr>
              <a:buSzPct val="85000"/>
              <a:defRPr/>
            </a:pPr>
            <a:r>
              <a:rPr lang="pl-PL" altLang="pl-PL" sz="1400" u="sng" kern="0" dirty="0">
                <a:latin typeface="Calibri" pitchFamily="34" charset="0"/>
              </a:rPr>
              <a:t>Cel szczegółowy </a:t>
            </a:r>
            <a:r>
              <a:rPr lang="pl-PL" altLang="pl-PL" sz="1400" u="sng" kern="0" dirty="0">
                <a:latin typeface="Calibri"/>
              </a:rPr>
              <a:t>H</a:t>
            </a:r>
            <a:r>
              <a:rPr lang="pl-PL" altLang="pl-PL" sz="1400" b="0" u="sng" kern="0" dirty="0">
                <a:latin typeface="Calibri"/>
              </a:rPr>
              <a:t> - </a:t>
            </a:r>
            <a:r>
              <a:rPr lang="pl-PL" altLang="pl-PL" sz="1400" b="0" i="1" u="sng" kern="0" dirty="0">
                <a:latin typeface="Calibri"/>
              </a:rPr>
              <a:t>promowanie zatrudnienia, wzrostu, włączenia społecznego i rozwoju lokalnego na obszarach wiejskich, w tym </a:t>
            </a:r>
            <a:r>
              <a:rPr lang="pl-PL" altLang="pl-PL" sz="1400" b="0" i="1" u="sng" kern="0" dirty="0" err="1">
                <a:latin typeface="Calibri"/>
              </a:rPr>
              <a:t>biogospodarki</a:t>
            </a:r>
            <a:r>
              <a:rPr lang="pl-PL" altLang="pl-PL" sz="1400" b="0" i="1" u="sng" kern="0" dirty="0">
                <a:latin typeface="Calibri"/>
              </a:rPr>
              <a:t> i zrównoważonego leśnictwa </a:t>
            </a:r>
            <a:r>
              <a:rPr lang="pl-PL" altLang="pl-PL" sz="1400" b="0" i="1" u="sng" kern="0" dirty="0">
                <a:latin typeface="Calibri" panose="020F0502020204030204" pitchFamily="34" charset="0"/>
              </a:rPr>
              <a:t>;</a:t>
            </a:r>
          </a:p>
          <a:p>
            <a:pPr lvl="0" fontAlgn="auto">
              <a:spcBef>
                <a:spcPct val="20000"/>
              </a:spcBef>
              <a:spcAft>
                <a:spcPts val="0"/>
              </a:spcAft>
              <a:buClr>
                <a:srgbClr val="C4BD97"/>
              </a:buClr>
              <a:buSzPct val="85000"/>
              <a:defRPr/>
            </a:pPr>
            <a:endParaRPr lang="pl-PL" sz="800" i="1" u="sng" kern="0" dirty="0">
              <a:latin typeface="Calibri" panose="020F0502020204030204" pitchFamily="34" charset="0"/>
            </a:endParaRPr>
          </a:p>
          <a:p>
            <a:pPr lvl="0" fontAlgn="auto">
              <a:spcBef>
                <a:spcPct val="20000"/>
              </a:spcBef>
              <a:spcAft>
                <a:spcPts val="0"/>
              </a:spcAft>
              <a:buClr>
                <a:srgbClr val="C4BD97"/>
              </a:buClr>
              <a:buSzPct val="85000"/>
              <a:defRPr/>
            </a:pPr>
            <a:r>
              <a:rPr lang="pl-PL" altLang="pl-PL" sz="1400" kern="0" dirty="0">
                <a:latin typeface="Calibri" pitchFamily="34" charset="0"/>
              </a:rPr>
              <a:t>Cel szczegółowy </a:t>
            </a:r>
            <a:r>
              <a:rPr lang="pl-PL" altLang="pl-PL" sz="1400" kern="0" dirty="0">
                <a:latin typeface="Calibri"/>
              </a:rPr>
              <a:t>I</a:t>
            </a:r>
            <a:r>
              <a:rPr lang="pl-PL" altLang="pl-PL" sz="1400" b="0" kern="0" dirty="0">
                <a:latin typeface="Calibri"/>
              </a:rPr>
              <a:t> - </a:t>
            </a:r>
            <a:r>
              <a:rPr lang="pl-PL" altLang="pl-PL" sz="1400" b="0" i="1" kern="0" dirty="0">
                <a:latin typeface="Calibri"/>
              </a:rPr>
              <a:t>poprawa reakcji rolnictwa UE na potrzeby społeczne dotyczące żywności i zdrowia, w tym bezpiecznej, bogatej w składniki odżywcze i zrównoważonej żywności, zapobiegania marnotrawieniu żywności, jak również dobrostanu zwierząt.</a:t>
            </a:r>
            <a:endParaRPr lang="pl-PL" sz="1400" b="0" i="1" kern="0" dirty="0">
              <a:latin typeface="Calibri" panose="020F0502020204030204" pitchFamily="34" charset="0"/>
            </a:endParaRPr>
          </a:p>
        </p:txBody>
      </p:sp>
    </p:spTree>
    <p:extLst>
      <p:ext uri="{BB962C8B-B14F-4D97-AF65-F5344CB8AC3E}">
        <p14:creationId xmlns:p14="http://schemas.microsoft.com/office/powerpoint/2010/main" val="114969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(12)</a:t>
            </a:r>
            <a:br>
              <a:rPr lang="pl-PL" dirty="0"/>
            </a:br>
            <a:r>
              <a:rPr lang="pl-PL" sz="2800" dirty="0"/>
              <a:t>Projekty współpracy (1)</a:t>
            </a:r>
          </a:p>
        </p:txBody>
      </p:sp>
      <p:sp>
        <p:nvSpPr>
          <p:cNvPr id="3" name="Symbol zastępczy zawartości 2"/>
          <p:cNvSpPr>
            <a:spLocks noGrp="1"/>
          </p:cNvSpPr>
          <p:nvPr>
            <p:ph idx="1"/>
          </p:nvPr>
        </p:nvSpPr>
        <p:spPr/>
        <p:txBody>
          <a:bodyPr>
            <a:normAutofit fontScale="92500" lnSpcReduction="20000"/>
          </a:bodyPr>
          <a:lstStyle/>
          <a:p>
            <a:pPr>
              <a:buBlip>
                <a:blip r:embed="rId2"/>
              </a:buBlip>
            </a:pPr>
            <a:r>
              <a:rPr lang="pl-PL" sz="2600" dirty="0"/>
              <a:t>Integralna część wdrażania LSR, a nie oddzielne poddziałanie.</a:t>
            </a:r>
          </a:p>
          <a:p>
            <a:pPr marL="0" indent="0">
              <a:buNone/>
            </a:pPr>
            <a:r>
              <a:rPr lang="pl-PL" sz="2600" dirty="0"/>
              <a:t>Projekty </a:t>
            </a:r>
            <a:r>
              <a:rPr lang="pl-PL" sz="2600" u="sng" dirty="0"/>
              <a:t>wybierane przez LGD, </a:t>
            </a:r>
            <a:r>
              <a:rPr lang="pl-PL" sz="2600" dirty="0"/>
              <a:t>a </a:t>
            </a:r>
            <a:r>
              <a:rPr lang="pl-PL" sz="2600" b="1" dirty="0"/>
              <a:t>nie jak dotychczas: </a:t>
            </a:r>
            <a:r>
              <a:rPr lang="pl-PL" sz="2600" dirty="0"/>
              <a:t>LGD beneficjent, a wybór dokonywany przez UM.</a:t>
            </a:r>
          </a:p>
          <a:p>
            <a:pPr marL="0" indent="0">
              <a:buNone/>
            </a:pPr>
            <a:endParaRPr lang="pl-PL" sz="2600" dirty="0"/>
          </a:p>
          <a:p>
            <a:r>
              <a:rPr lang="pl-PL" sz="2600" u="sng" dirty="0"/>
              <a:t>Przygotowanie projektu współpracy</a:t>
            </a:r>
            <a:r>
              <a:rPr lang="pl-PL" sz="2600" dirty="0"/>
              <a:t>:</a:t>
            </a:r>
          </a:p>
          <a:p>
            <a:pPr marL="0" indent="0">
              <a:buNone/>
            </a:pPr>
            <a:r>
              <a:rPr lang="pl-PL" sz="2600" dirty="0"/>
              <a:t>• co najmniej 2 podmioty,</a:t>
            </a:r>
          </a:p>
          <a:p>
            <a:pPr marL="0" indent="0">
              <a:buNone/>
            </a:pPr>
            <a:r>
              <a:rPr lang="pl-PL" sz="2600" dirty="0"/>
              <a:t>• dokument potwierdzający wolę współpracy co najmniej 2 podmiotów.</a:t>
            </a:r>
          </a:p>
          <a:p>
            <a:pPr marL="0" indent="0">
              <a:buNone/>
            </a:pPr>
            <a:endParaRPr lang="pl-PL" sz="2600" dirty="0"/>
          </a:p>
          <a:p>
            <a:pPr marL="0" indent="0">
              <a:buNone/>
            </a:pPr>
            <a:r>
              <a:rPr lang="pl-PL" sz="2400" dirty="0"/>
              <a:t>Jeden wniosek o przyznanie pomocy składany do LGD przez jednego z partnerów projektu. Określenie kryteriów przez LGD.</a:t>
            </a:r>
          </a:p>
          <a:p>
            <a:pPr marL="0" indent="0">
              <a:buNone/>
            </a:pPr>
            <a:r>
              <a:rPr lang="pl-PL" sz="2400" dirty="0"/>
              <a:t>Nie ma konieczności zasięgania opinii od innej LGD, gdyż pomoc jest przyznawana ze środków tylko z jednej LSR.</a:t>
            </a:r>
          </a:p>
          <a:p>
            <a:pPr marL="0" indent="0">
              <a:buNone/>
            </a:pPr>
            <a:endParaRPr lang="pl-PL" dirty="0"/>
          </a:p>
        </p:txBody>
      </p:sp>
    </p:spTree>
    <p:extLst>
      <p:ext uri="{BB962C8B-B14F-4D97-AF65-F5344CB8AC3E}">
        <p14:creationId xmlns:p14="http://schemas.microsoft.com/office/powerpoint/2010/main" val="3465467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(13)</a:t>
            </a:r>
            <a:br>
              <a:rPr lang="pl-PL" dirty="0"/>
            </a:br>
            <a:r>
              <a:rPr lang="pl-PL" sz="2800" dirty="0"/>
              <a:t>Projekty współpracy (2)</a:t>
            </a:r>
          </a:p>
        </p:txBody>
      </p:sp>
      <p:sp>
        <p:nvSpPr>
          <p:cNvPr id="3" name="Symbol zastępczy zawartości 2"/>
          <p:cNvSpPr>
            <a:spLocks noGrp="1"/>
          </p:cNvSpPr>
          <p:nvPr>
            <p:ph idx="1"/>
          </p:nvPr>
        </p:nvSpPr>
        <p:spPr/>
        <p:txBody>
          <a:bodyPr>
            <a:normAutofit lnSpcReduction="10000"/>
          </a:bodyPr>
          <a:lstStyle/>
          <a:p>
            <a:r>
              <a:rPr lang="pl-PL" sz="2600" u="sng" dirty="0"/>
              <a:t>Realizacja projektu współpracy</a:t>
            </a:r>
            <a:endParaRPr lang="pl-PL" sz="2600" dirty="0"/>
          </a:p>
          <a:p>
            <a:pPr marL="0" indent="0">
              <a:buNone/>
            </a:pPr>
            <a:r>
              <a:rPr lang="pl-PL" sz="2600" dirty="0"/>
              <a:t>• warunki przyznania pomocy/kryteria - analogiczne jak w przypadku pozostałych operacji we wdrażaniu LSR (wszystkie właściwe krajowe LSR)</a:t>
            </a:r>
          </a:p>
          <a:p>
            <a:pPr marL="0" indent="0">
              <a:buNone/>
            </a:pPr>
            <a:r>
              <a:rPr lang="pl-PL" sz="2600" dirty="0"/>
              <a:t>• dokument potwierdzający wolę współpracy co najmniej 2 podmiotów,</a:t>
            </a:r>
          </a:p>
          <a:p>
            <a:pPr>
              <a:buFont typeface="Arial" panose="020B0604020202020204" pitchFamily="34" charset="0"/>
              <a:buChar char="•"/>
            </a:pPr>
            <a:r>
              <a:rPr lang="pl-PL" sz="2600" dirty="0"/>
              <a:t>realizacja wspólnego przedsięwzięcia.</a:t>
            </a:r>
          </a:p>
          <a:p>
            <a:pPr marL="0" indent="0">
              <a:buNone/>
            </a:pPr>
            <a:r>
              <a:rPr lang="pl-PL" sz="2600" dirty="0"/>
              <a:t>Projekty współpracy na obszarze objętym jedną LSR - będą wybierane w ramach konkursów w ramach wdrażania LSR, a więc stosowane będą te same kryteria selekcji z dodatkową preferencją dla projektów współpracy.</a:t>
            </a:r>
          </a:p>
          <a:p>
            <a:endParaRPr lang="pl-PL" dirty="0"/>
          </a:p>
        </p:txBody>
      </p:sp>
    </p:spTree>
    <p:extLst>
      <p:ext uri="{BB962C8B-B14F-4D97-AF65-F5344CB8AC3E}">
        <p14:creationId xmlns:p14="http://schemas.microsoft.com/office/powerpoint/2010/main" val="370793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(14)</a:t>
            </a:r>
            <a:br>
              <a:rPr lang="pl-PL" dirty="0"/>
            </a:br>
            <a:r>
              <a:rPr lang="pl-PL" sz="2800" dirty="0"/>
              <a:t>Projekty współpracy (3)</a:t>
            </a:r>
          </a:p>
        </p:txBody>
      </p:sp>
      <p:sp>
        <p:nvSpPr>
          <p:cNvPr id="3" name="Symbol zastępczy zawartości 2"/>
          <p:cNvSpPr>
            <a:spLocks noGrp="1"/>
          </p:cNvSpPr>
          <p:nvPr>
            <p:ph idx="1"/>
          </p:nvPr>
        </p:nvSpPr>
        <p:spPr/>
        <p:txBody>
          <a:bodyPr>
            <a:normAutofit fontScale="55000" lnSpcReduction="20000"/>
          </a:bodyPr>
          <a:lstStyle/>
          <a:p>
            <a:pPr>
              <a:buBlip>
                <a:blip r:embed="rId2"/>
              </a:buBlip>
            </a:pPr>
            <a:r>
              <a:rPr lang="pl-PL" dirty="0"/>
              <a:t>Projekty współpracy </a:t>
            </a:r>
            <a:r>
              <a:rPr lang="pl-PL" dirty="0" err="1"/>
              <a:t>międzyterytorialnej</a:t>
            </a:r>
            <a:r>
              <a:rPr lang="pl-PL" dirty="0"/>
              <a:t> i międzynarodowej – dedykowane konkursy poza harmonogramem naborów przewidzianych w LSR.  </a:t>
            </a:r>
          </a:p>
          <a:p>
            <a:pPr marL="0" indent="0">
              <a:buNone/>
            </a:pPr>
            <a:endParaRPr lang="pl-PL" dirty="0"/>
          </a:p>
          <a:p>
            <a:pPr marL="514350" indent="-514350">
              <a:buFont typeface="+mj-lt"/>
              <a:buAutoNum type="arabicPeriod"/>
            </a:pPr>
            <a:r>
              <a:rPr lang="pl-PL" dirty="0"/>
              <a:t>Do LGD właściwej dla koordynatora projektu składany jest wniosek o przyznanie pomocy. </a:t>
            </a:r>
          </a:p>
          <a:p>
            <a:pPr marL="514350" indent="-514350">
              <a:buFont typeface="+mj-lt"/>
              <a:buAutoNum type="arabicPeriod"/>
            </a:pPr>
            <a:r>
              <a:rPr lang="pl-PL" dirty="0"/>
              <a:t>Operacja jest oceniana przez LGD wg kryteriów selekcji określonych dla wdrażania LSR. </a:t>
            </a:r>
          </a:p>
          <a:p>
            <a:pPr marL="514350" indent="-514350">
              <a:buFont typeface="+mj-lt"/>
              <a:buAutoNum type="arabicPeriod"/>
            </a:pPr>
            <a:r>
              <a:rPr lang="pl-PL" dirty="0"/>
              <a:t>Możliwość ustanowienia niższego minimum punktowego niż w klasycznym naborze wniosków. </a:t>
            </a:r>
          </a:p>
          <a:p>
            <a:pPr marL="514350" indent="-514350">
              <a:buFont typeface="+mj-lt"/>
              <a:buAutoNum type="arabicPeriod"/>
            </a:pPr>
            <a:r>
              <a:rPr lang="pl-PL" dirty="0"/>
              <a:t>Przed ostatecznym wyborem operacji LGD zasięga opinii pozostałych LGD właściwych terytorialnie dla pozostałych partnerów projektu (nie dotyczy projektów współpracy międzynarodowej). </a:t>
            </a:r>
          </a:p>
          <a:p>
            <a:pPr marL="514350" indent="-514350">
              <a:buFont typeface="+mj-lt"/>
              <a:buAutoNum type="arabicPeriod"/>
            </a:pPr>
            <a:r>
              <a:rPr lang="pl-PL" dirty="0"/>
              <a:t>Pozostałe LGD muszą dokonać oceny operacji pod kątem zgodności ze swoimi LSR i kryteriami wyboru. </a:t>
            </a:r>
          </a:p>
          <a:p>
            <a:pPr marL="514350" indent="-514350">
              <a:buFont typeface="+mj-lt"/>
              <a:buAutoNum type="arabicPeriod"/>
            </a:pPr>
            <a:r>
              <a:rPr lang="pl-PL" dirty="0"/>
              <a:t>Operacje powinny przyczyniać się do osiągnięcia wskaźników wszystkich właściwych krajowych LSR.</a:t>
            </a:r>
          </a:p>
          <a:p>
            <a:pPr marL="514350" indent="-514350">
              <a:buFont typeface="+mj-lt"/>
              <a:buAutoNum type="arabicPeriod"/>
            </a:pPr>
            <a:r>
              <a:rPr lang="pl-PL" dirty="0"/>
              <a:t>Ponadto właściwa LGD przekazuje informację o wysokości środków jakie zabezpiecza w swojej LSR na realizację tego projektu. Nie dotyczy sytuacji, w której partner nie ubiega się o refundację kosztów ze środków EFRROW. </a:t>
            </a:r>
          </a:p>
          <a:p>
            <a:pPr marL="0" indent="0">
              <a:buNone/>
            </a:pPr>
            <a:endParaRPr lang="pl-PL" dirty="0"/>
          </a:p>
          <a:p>
            <a:endParaRPr lang="pl-PL" dirty="0"/>
          </a:p>
        </p:txBody>
      </p:sp>
    </p:spTree>
    <p:extLst>
      <p:ext uri="{BB962C8B-B14F-4D97-AF65-F5344CB8AC3E}">
        <p14:creationId xmlns:p14="http://schemas.microsoft.com/office/powerpoint/2010/main" val="1198897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Pytania</a:t>
            </a:r>
          </a:p>
        </p:txBody>
      </p:sp>
      <p:sp>
        <p:nvSpPr>
          <p:cNvPr id="3" name="Symbol zastępczy zawartości 2"/>
          <p:cNvSpPr>
            <a:spLocks noGrp="1"/>
          </p:cNvSpPr>
          <p:nvPr>
            <p:ph idx="1"/>
          </p:nvPr>
        </p:nvSpPr>
        <p:spPr/>
        <p:txBody>
          <a:bodyPr>
            <a:normAutofit/>
          </a:bodyPr>
          <a:lstStyle/>
          <a:p>
            <a:pPr marL="0" indent="0">
              <a:buNone/>
            </a:pPr>
            <a:r>
              <a:rPr lang="pl-PL" sz="2000" dirty="0"/>
              <a:t>1. Jakie kwestie powinny być uwzględnione przy wdrażaniu projektów współpracy </a:t>
            </a:r>
            <a:r>
              <a:rPr lang="pl-PL" sz="2000" i="1" dirty="0"/>
              <a:t>(respondent sam podaje hasłowo kilka propozycji ) </a:t>
            </a:r>
          </a:p>
          <a:p>
            <a:pPr marL="0" indent="0">
              <a:buNone/>
            </a:pPr>
            <a:endParaRPr lang="pl-PL" dirty="0"/>
          </a:p>
        </p:txBody>
      </p:sp>
    </p:spTree>
    <p:extLst>
      <p:ext uri="{BB962C8B-B14F-4D97-AF65-F5344CB8AC3E}">
        <p14:creationId xmlns:p14="http://schemas.microsoft.com/office/powerpoint/2010/main" val="2986778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(15)</a:t>
            </a:r>
            <a:br>
              <a:rPr lang="pl-PL" dirty="0"/>
            </a:br>
            <a:r>
              <a:rPr lang="pl-PL" sz="2800" dirty="0"/>
              <a:t>Wybór LSR (1)</a:t>
            </a:r>
          </a:p>
        </p:txBody>
      </p:sp>
      <p:sp>
        <p:nvSpPr>
          <p:cNvPr id="3" name="Symbol zastępczy zawartości 2"/>
          <p:cNvSpPr>
            <a:spLocks noGrp="1"/>
          </p:cNvSpPr>
          <p:nvPr>
            <p:ph idx="1"/>
          </p:nvPr>
        </p:nvSpPr>
        <p:spPr/>
        <p:txBody>
          <a:bodyPr>
            <a:normAutofit fontScale="85000" lnSpcReduction="10000"/>
          </a:bodyPr>
          <a:lstStyle/>
          <a:p>
            <a:r>
              <a:rPr lang="pl-PL" dirty="0"/>
              <a:t>Jednolite zasady i termin.</a:t>
            </a:r>
          </a:p>
          <a:p>
            <a:r>
              <a:rPr lang="pl-PL" dirty="0"/>
              <a:t>Komisje w składzie posiadają odpowiednio przedstawicieli instytucji wdrażających i zarządzających z programów finansowanych z różnych funduszy, które mogą być wdrażane w ramach RLKS oraz ekspertów posiadających wiedzę i doświadczenie w zakresie podejścia LEADER/RLKS.</a:t>
            </a:r>
          </a:p>
          <a:p>
            <a:r>
              <a:rPr lang="pl-PL" dirty="0"/>
              <a:t>Wybór LSR przy zastosowaniu trybu negocjacyjnego, mającego na celu zapewnienie wysokiej jakości każdej wybranej LSR.</a:t>
            </a:r>
          </a:p>
          <a:p>
            <a:r>
              <a:rPr lang="pl-PL" dirty="0"/>
              <a:t>W ramach tego trybu przewiduje się korektę projektu LSR złożonego w ramach konkursu.</a:t>
            </a:r>
          </a:p>
          <a:p>
            <a:endParaRPr lang="pl-PL" dirty="0"/>
          </a:p>
        </p:txBody>
      </p:sp>
    </p:spTree>
    <p:extLst>
      <p:ext uri="{BB962C8B-B14F-4D97-AF65-F5344CB8AC3E}">
        <p14:creationId xmlns:p14="http://schemas.microsoft.com/office/powerpoint/2010/main" val="2113570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Pytania</a:t>
            </a:r>
          </a:p>
        </p:txBody>
      </p:sp>
      <p:sp>
        <p:nvSpPr>
          <p:cNvPr id="3" name="Symbol zastępczy zawartości 2"/>
          <p:cNvSpPr>
            <a:spLocks noGrp="1"/>
          </p:cNvSpPr>
          <p:nvPr>
            <p:ph idx="1"/>
          </p:nvPr>
        </p:nvSpPr>
        <p:spPr/>
        <p:txBody>
          <a:bodyPr>
            <a:normAutofit fontScale="70000" lnSpcReduction="20000"/>
          </a:bodyPr>
          <a:lstStyle/>
          <a:p>
            <a:pPr marL="0" indent="0">
              <a:buNone/>
            </a:pPr>
            <a:r>
              <a:rPr lang="pl-PL" sz="2900" dirty="0"/>
              <a:t>1. Czy w Polsce powinien być wielofunduszowy RLKS w pełnej formule? (jedna odpowiedź do wyboru)</a:t>
            </a:r>
          </a:p>
          <a:p>
            <a:pPr marL="457200" indent="-457200">
              <a:buFont typeface="+mj-lt"/>
              <a:buAutoNum type="alphaLcParenR"/>
            </a:pPr>
            <a:r>
              <a:rPr lang="pl-PL" sz="2900" dirty="0"/>
              <a:t>Tak, niezależnie od ujednolicenia procedur poszczególnych funduszy</a:t>
            </a:r>
          </a:p>
          <a:p>
            <a:pPr marL="457200" indent="-457200">
              <a:buFont typeface="+mj-lt"/>
              <a:buAutoNum type="alphaLcParenR"/>
            </a:pPr>
            <a:r>
              <a:rPr lang="pl-PL" sz="2900" dirty="0"/>
              <a:t>Tak, ale tylko jeśli procedury poszczególnych funduszy będą jednolite</a:t>
            </a:r>
          </a:p>
          <a:p>
            <a:pPr marL="457200" indent="-457200">
              <a:buFont typeface="+mj-lt"/>
              <a:buAutoNum type="alphaLcParenR"/>
            </a:pPr>
            <a:r>
              <a:rPr lang="pl-PL" sz="2900" dirty="0"/>
              <a:t>Nie</a:t>
            </a:r>
          </a:p>
          <a:p>
            <a:pPr marL="457200" indent="-457200">
              <a:buFont typeface="+mj-lt"/>
              <a:buAutoNum type="alphaLcParenR"/>
            </a:pPr>
            <a:r>
              <a:rPr lang="pl-PL" sz="2900" dirty="0"/>
              <a:t>Nie mam zdania</a:t>
            </a:r>
          </a:p>
          <a:p>
            <a:pPr marL="0" indent="0">
              <a:buNone/>
            </a:pPr>
            <a:endParaRPr lang="pl-PL" sz="2900" dirty="0"/>
          </a:p>
          <a:p>
            <a:pPr marL="0" indent="0">
              <a:buNone/>
            </a:pPr>
            <a:r>
              <a:rPr lang="pl-PL" sz="2900" dirty="0"/>
              <a:t>2. Kogo powinny zawierać w składzie komisje dokonujące wyboru LSR? (jedna odpowiedź do wyboru)</a:t>
            </a:r>
          </a:p>
          <a:p>
            <a:pPr marL="514350" indent="-514350">
              <a:buFont typeface="+mj-lt"/>
              <a:buAutoNum type="alphaLcParenR"/>
            </a:pPr>
            <a:r>
              <a:rPr lang="pl-PL" sz="2900" dirty="0"/>
              <a:t>Tylko przedstawicieli instytucji wdrażających i zarządzających z programów finansowanych z różnych funduszy</a:t>
            </a:r>
          </a:p>
          <a:p>
            <a:pPr marL="514350" indent="-514350">
              <a:buFont typeface="+mj-lt"/>
              <a:buAutoNum type="alphaLcParenR"/>
            </a:pPr>
            <a:r>
              <a:rPr lang="pl-PL" sz="2900" dirty="0"/>
              <a:t>Tylko ekspertów posiadających wiedzę i doświadczenie w zakresie podejścia LEADER/RLKS </a:t>
            </a:r>
          </a:p>
          <a:p>
            <a:pPr marL="514350" indent="-514350">
              <a:buFont typeface="+mj-lt"/>
              <a:buAutoNum type="alphaLcParenR"/>
            </a:pPr>
            <a:r>
              <a:rPr lang="pl-PL" sz="2900" dirty="0"/>
              <a:t>Obie grupy</a:t>
            </a:r>
          </a:p>
          <a:p>
            <a:pPr marL="514350" indent="-514350">
              <a:buFont typeface="+mj-lt"/>
              <a:buAutoNum type="alphaLcParenR"/>
            </a:pPr>
            <a:r>
              <a:rPr lang="pl-PL" sz="2900" dirty="0"/>
              <a:t>Nie mam zdania</a:t>
            </a:r>
          </a:p>
          <a:p>
            <a:pPr marL="0" indent="0">
              <a:buNone/>
            </a:pPr>
            <a:endParaRPr lang="pl-PL" sz="2000" dirty="0"/>
          </a:p>
        </p:txBody>
      </p:sp>
    </p:spTree>
    <p:extLst>
      <p:ext uri="{BB962C8B-B14F-4D97-AF65-F5344CB8AC3E}">
        <p14:creationId xmlns:p14="http://schemas.microsoft.com/office/powerpoint/2010/main" val="1422284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Pytania</a:t>
            </a:r>
          </a:p>
        </p:txBody>
      </p:sp>
      <p:sp>
        <p:nvSpPr>
          <p:cNvPr id="3" name="Symbol zastępczy zawartości 2"/>
          <p:cNvSpPr>
            <a:spLocks noGrp="1"/>
          </p:cNvSpPr>
          <p:nvPr>
            <p:ph idx="1"/>
          </p:nvPr>
        </p:nvSpPr>
        <p:spPr/>
        <p:txBody>
          <a:bodyPr>
            <a:normAutofit fontScale="32500" lnSpcReduction="20000"/>
          </a:bodyPr>
          <a:lstStyle/>
          <a:p>
            <a:pPr marL="0" indent="0">
              <a:lnSpc>
                <a:spcPct val="120000"/>
              </a:lnSpc>
              <a:buNone/>
            </a:pPr>
            <a:r>
              <a:rPr lang="pl-PL" sz="7200" dirty="0"/>
              <a:t>3. W jaki sposób powinny przebiegać negocjacje LSR? (możliwość wielokrotnego wyboru) </a:t>
            </a:r>
          </a:p>
          <a:p>
            <a:pPr marL="0" indent="0">
              <a:lnSpc>
                <a:spcPct val="120000"/>
              </a:lnSpc>
              <a:buNone/>
            </a:pPr>
            <a:r>
              <a:rPr lang="pl-PL" sz="7200" dirty="0"/>
              <a:t>a) dawanie wskazówek, co jest do poprawy, np. wskaźniki</a:t>
            </a:r>
          </a:p>
          <a:p>
            <a:pPr marL="0" indent="0">
              <a:lnSpc>
                <a:spcPct val="120000"/>
              </a:lnSpc>
              <a:buNone/>
            </a:pPr>
            <a:r>
              <a:rPr lang="pl-PL" sz="7200" dirty="0"/>
              <a:t>b) ukierunkowanie tematyczne ogólnego LSR, tj. nakierowanie na specjalizację</a:t>
            </a:r>
          </a:p>
          <a:p>
            <a:pPr marL="0" indent="0">
              <a:lnSpc>
                <a:spcPct val="120000"/>
              </a:lnSpc>
              <a:buNone/>
            </a:pPr>
            <a:r>
              <a:rPr lang="pl-PL" sz="7200" dirty="0"/>
              <a:t>c) konsultacje z ekspertami</a:t>
            </a:r>
          </a:p>
          <a:p>
            <a:pPr marL="0" indent="0">
              <a:lnSpc>
                <a:spcPct val="120000"/>
              </a:lnSpc>
              <a:buNone/>
            </a:pPr>
            <a:r>
              <a:rPr lang="pl-PL" sz="7200" dirty="0"/>
              <a:t>d) alternatywnie zbieranie projektów wstępnych, tzw. fiszek i praca z LGD nad LSR </a:t>
            </a:r>
          </a:p>
          <a:p>
            <a:pPr marL="0" indent="0">
              <a:lnSpc>
                <a:spcPct val="120000"/>
              </a:lnSpc>
              <a:buNone/>
            </a:pPr>
            <a:r>
              <a:rPr lang="pl-PL" sz="7200" dirty="0"/>
              <a:t>f) inne (</a:t>
            </a:r>
            <a:r>
              <a:rPr lang="pl-PL" sz="7200" i="1" dirty="0"/>
              <a:t>respondent ma możliwość przedstawienia propozycji</a:t>
            </a:r>
            <a:r>
              <a:rPr lang="pl-PL" sz="7200" dirty="0"/>
              <a:t>)</a:t>
            </a:r>
          </a:p>
          <a:p>
            <a:pPr marL="82550" lvl="1" indent="0">
              <a:buNone/>
            </a:pPr>
            <a:endParaRPr lang="pl-PL" sz="2000" dirty="0"/>
          </a:p>
        </p:txBody>
      </p:sp>
    </p:spTree>
    <p:extLst>
      <p:ext uri="{BB962C8B-B14F-4D97-AF65-F5344CB8AC3E}">
        <p14:creationId xmlns:p14="http://schemas.microsoft.com/office/powerpoint/2010/main" val="468186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Pytania</a:t>
            </a:r>
          </a:p>
        </p:txBody>
      </p:sp>
      <p:sp>
        <p:nvSpPr>
          <p:cNvPr id="3" name="Symbol zastępczy zawartości 2"/>
          <p:cNvSpPr>
            <a:spLocks noGrp="1"/>
          </p:cNvSpPr>
          <p:nvPr>
            <p:ph idx="1"/>
          </p:nvPr>
        </p:nvSpPr>
        <p:spPr/>
        <p:txBody>
          <a:bodyPr>
            <a:normAutofit/>
          </a:bodyPr>
          <a:lstStyle/>
          <a:p>
            <a:pPr marL="0" indent="0">
              <a:buNone/>
            </a:pPr>
            <a:r>
              <a:rPr lang="pl-PL" sz="2000" dirty="0"/>
              <a:t>4. Jakie elementy LSR nie powinny ulegać zmianie w trybie negocjacji? (respondent sam podaje hasłowo kilka możliwości)</a:t>
            </a:r>
          </a:p>
          <a:p>
            <a:endParaRPr lang="pl-PL" sz="2200" dirty="0"/>
          </a:p>
          <a:p>
            <a:pPr marL="0" indent="0">
              <a:buNone/>
            </a:pPr>
            <a:r>
              <a:rPr lang="pl-PL" sz="2200" dirty="0"/>
              <a:t>5. Jaki minimalny czas LGD powinna mieć na dokonanie zmian w złożonym do konkursu LSR?  (respondent sam podaje hasłowo kilka możliwości)</a:t>
            </a:r>
          </a:p>
          <a:p>
            <a:pPr marL="0" indent="0">
              <a:buNone/>
            </a:pPr>
            <a:endParaRPr lang="pl-PL" sz="2200" dirty="0"/>
          </a:p>
          <a:p>
            <a:pPr marL="0" indent="0">
              <a:buNone/>
            </a:pPr>
            <a:r>
              <a:rPr lang="pl-PL" sz="2200" dirty="0"/>
              <a:t>6. Czy ilość zmian w LSR na etapie negocjacji powinna być ograniczona liczbowo? (jedna odpowiedź)</a:t>
            </a:r>
          </a:p>
          <a:p>
            <a:pPr marL="539750" lvl="1" indent="-457200">
              <a:buFont typeface="+mj-lt"/>
              <a:buAutoNum type="alphaLcParenR"/>
            </a:pPr>
            <a:r>
              <a:rPr lang="pl-PL" sz="2200" dirty="0"/>
              <a:t>Tak (ile respondent sam podaje hasłowo kilka możliwości)</a:t>
            </a:r>
          </a:p>
          <a:p>
            <a:pPr marL="539750" lvl="1" indent="-457200">
              <a:buFont typeface="+mj-lt"/>
              <a:buAutoNum type="alphaLcParenR"/>
            </a:pPr>
            <a:r>
              <a:rPr lang="pl-PL" sz="2200" dirty="0"/>
              <a:t>Nie</a:t>
            </a:r>
          </a:p>
          <a:p>
            <a:pPr marL="0" indent="0">
              <a:buNone/>
            </a:pPr>
            <a:endParaRPr lang="pl-PL" sz="2000" dirty="0"/>
          </a:p>
          <a:p>
            <a:endParaRPr lang="pl-PL" sz="2000" dirty="0"/>
          </a:p>
          <a:p>
            <a:pPr marL="0" indent="0">
              <a:buNone/>
            </a:pPr>
            <a:endParaRPr lang="pl-PL" sz="2000" dirty="0"/>
          </a:p>
          <a:p>
            <a:endParaRPr lang="pl-PL" sz="2000" dirty="0"/>
          </a:p>
        </p:txBody>
      </p:sp>
    </p:spTree>
    <p:extLst>
      <p:ext uri="{BB962C8B-B14F-4D97-AF65-F5344CB8AC3E}">
        <p14:creationId xmlns:p14="http://schemas.microsoft.com/office/powerpoint/2010/main" val="3551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(16)</a:t>
            </a:r>
            <a:br>
              <a:rPr lang="pl-PL" dirty="0"/>
            </a:br>
            <a:r>
              <a:rPr lang="pl-PL" sz="2800" dirty="0"/>
              <a:t>Wybór LSR (2)</a:t>
            </a:r>
          </a:p>
        </p:txBody>
      </p:sp>
      <p:sp>
        <p:nvSpPr>
          <p:cNvPr id="3" name="Symbol zastępczy zawartości 2"/>
          <p:cNvSpPr>
            <a:spLocks noGrp="1"/>
          </p:cNvSpPr>
          <p:nvPr>
            <p:ph idx="1"/>
          </p:nvPr>
        </p:nvSpPr>
        <p:spPr>
          <a:xfrm>
            <a:off x="1331640" y="1556792"/>
            <a:ext cx="7678636" cy="4786346"/>
          </a:xfrm>
        </p:spPr>
        <p:txBody>
          <a:bodyPr>
            <a:normAutofit fontScale="85000" lnSpcReduction="20000"/>
          </a:bodyPr>
          <a:lstStyle/>
          <a:p>
            <a:r>
              <a:rPr lang="pl-PL" dirty="0"/>
              <a:t>Specjalizacja/ukierunkowanie LSR (wskazane 3 podstawowe cele/zakresy tematyczne).</a:t>
            </a:r>
          </a:p>
          <a:p>
            <a:pPr marL="0" indent="0">
              <a:buNone/>
            </a:pPr>
            <a:endParaRPr lang="pl-PL" dirty="0"/>
          </a:p>
          <a:p>
            <a:r>
              <a:rPr lang="pl-PL" dirty="0"/>
              <a:t>Do celów przyporządkowane wskaźniki oraz środki finansowe w rozbiciu na poszczególne lata wdrażania LSR (wartości do osiągniecia na koniec każdego roku)</a:t>
            </a:r>
          </a:p>
          <a:p>
            <a:endParaRPr lang="pl-PL" dirty="0"/>
          </a:p>
          <a:p>
            <a:r>
              <a:rPr lang="pl-PL" dirty="0"/>
              <a:t>Konkursy na kompleksowe przedsięwzięcia, w ramach których operacje będą komplementarne (ocena operacji pod względem dopasowania do przedsięwzięcia opisanego w LSR).</a:t>
            </a:r>
          </a:p>
          <a:p>
            <a:endParaRPr lang="pl-PL" dirty="0"/>
          </a:p>
        </p:txBody>
      </p:sp>
    </p:spTree>
    <p:extLst>
      <p:ext uri="{BB962C8B-B14F-4D97-AF65-F5344CB8AC3E}">
        <p14:creationId xmlns:p14="http://schemas.microsoft.com/office/powerpoint/2010/main" val="96468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Pytania</a:t>
            </a:r>
          </a:p>
        </p:txBody>
      </p:sp>
      <p:sp>
        <p:nvSpPr>
          <p:cNvPr id="3" name="Symbol zastępczy zawartości 2"/>
          <p:cNvSpPr>
            <a:spLocks noGrp="1"/>
          </p:cNvSpPr>
          <p:nvPr>
            <p:ph idx="1"/>
          </p:nvPr>
        </p:nvSpPr>
        <p:spPr/>
        <p:txBody>
          <a:bodyPr>
            <a:normAutofit fontScale="92500" lnSpcReduction="10000"/>
          </a:bodyPr>
          <a:lstStyle/>
          <a:p>
            <a:pPr marL="0" indent="0">
              <a:buNone/>
            </a:pPr>
            <a:r>
              <a:rPr lang="pl-PL" sz="2200" dirty="0"/>
              <a:t>1. Czy LSR powinny być bardziej ukierunkowane niż obecnie? (jedna odpowiedź)</a:t>
            </a:r>
          </a:p>
          <a:p>
            <a:pPr marL="442913" lvl="1" indent="-360363">
              <a:buFont typeface="+mj-lt"/>
              <a:buAutoNum type="alphaLcParenR"/>
            </a:pPr>
            <a:r>
              <a:rPr lang="pl-PL" sz="2200" dirty="0"/>
              <a:t>Tak</a:t>
            </a:r>
          </a:p>
          <a:p>
            <a:pPr marL="442913" lvl="1" indent="-360363">
              <a:buFont typeface="+mj-lt"/>
              <a:buAutoNum type="alphaLcParenR"/>
            </a:pPr>
            <a:r>
              <a:rPr lang="pl-PL" sz="2200" dirty="0"/>
              <a:t>Nie</a:t>
            </a:r>
          </a:p>
          <a:p>
            <a:pPr marL="442913" lvl="1" indent="-360363">
              <a:buFont typeface="+mj-lt"/>
              <a:buAutoNum type="alphaLcParenR"/>
            </a:pPr>
            <a:r>
              <a:rPr lang="pl-PL" sz="2200" dirty="0"/>
              <a:t>Nie mam zdania</a:t>
            </a:r>
          </a:p>
          <a:p>
            <a:pPr marL="0" indent="0">
              <a:buNone/>
            </a:pPr>
            <a:r>
              <a:rPr lang="pl-PL" sz="2200" dirty="0"/>
              <a:t>Jeśli respondent odpowiedział </a:t>
            </a:r>
            <a:r>
              <a:rPr lang="pl-PL" sz="2200" b="1" u="sng" dirty="0"/>
              <a:t>nie</a:t>
            </a:r>
            <a:r>
              <a:rPr lang="pl-PL" sz="2200" dirty="0"/>
              <a:t> to kolejne pytanie jest pomijane</a:t>
            </a:r>
          </a:p>
          <a:p>
            <a:pPr marL="0" indent="0">
              <a:buNone/>
            </a:pPr>
            <a:endParaRPr lang="pl-PL" sz="2200" dirty="0"/>
          </a:p>
          <a:p>
            <a:pPr marL="0" indent="0">
              <a:buNone/>
            </a:pPr>
            <a:r>
              <a:rPr lang="pl-PL" sz="2200" dirty="0"/>
              <a:t>2. Czy specjalizacja LSR powinna być powiązana z </a:t>
            </a:r>
            <a:r>
              <a:rPr lang="pl-PL" sz="2200" dirty="0" err="1"/>
              <a:t>wielofunduszowością</a:t>
            </a:r>
            <a:r>
              <a:rPr lang="pl-PL" sz="2200" dirty="0"/>
              <a:t> LSR?</a:t>
            </a:r>
          </a:p>
          <a:p>
            <a:pPr marL="0" indent="0">
              <a:buNone/>
            </a:pPr>
            <a:r>
              <a:rPr lang="pl-PL" sz="2200" dirty="0"/>
              <a:t>(jedna odpowiedź)</a:t>
            </a:r>
          </a:p>
          <a:p>
            <a:pPr marL="539750" lvl="1" indent="-457200">
              <a:buFont typeface="+mj-lt"/>
              <a:buAutoNum type="alphaLcParenR"/>
            </a:pPr>
            <a:r>
              <a:rPr lang="pl-PL" sz="2200" dirty="0"/>
              <a:t>Tak, im więcej funduszy tym szersza specjalizacja (więcej celów/zakresów tematycznych)</a:t>
            </a:r>
          </a:p>
          <a:p>
            <a:pPr marL="539750" lvl="1" indent="-457200">
              <a:buFont typeface="+mj-lt"/>
              <a:buAutoNum type="alphaLcParenR"/>
            </a:pPr>
            <a:r>
              <a:rPr lang="pl-PL" sz="2200" dirty="0"/>
              <a:t>Nie, ilość zaangażowanych funduszy nie ma znaczenia</a:t>
            </a:r>
          </a:p>
          <a:p>
            <a:pPr marL="539750" lvl="1" indent="-457200">
              <a:buFont typeface="+mj-lt"/>
              <a:buAutoNum type="alphaLcParenR"/>
            </a:pPr>
            <a:r>
              <a:rPr lang="pl-PL" sz="2200" dirty="0"/>
              <a:t>Nie mam zdania</a:t>
            </a:r>
          </a:p>
          <a:p>
            <a:pPr marL="0" indent="0">
              <a:buNone/>
            </a:pPr>
            <a:endParaRPr lang="pl-PL" sz="2000" dirty="0"/>
          </a:p>
          <a:p>
            <a:pPr marL="0" indent="0">
              <a:buNone/>
            </a:pPr>
            <a:endParaRPr lang="pl-PL" sz="2000" dirty="0"/>
          </a:p>
        </p:txBody>
      </p:sp>
    </p:spTree>
    <p:extLst>
      <p:ext uri="{BB962C8B-B14F-4D97-AF65-F5344CB8AC3E}">
        <p14:creationId xmlns:p14="http://schemas.microsoft.com/office/powerpoint/2010/main" val="30476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 nowego (2) ?</a:t>
            </a:r>
          </a:p>
        </p:txBody>
      </p:sp>
      <p:sp>
        <p:nvSpPr>
          <p:cNvPr id="3" name="Symbol zastępczy zawartości 2"/>
          <p:cNvSpPr>
            <a:spLocks noGrp="1"/>
          </p:cNvSpPr>
          <p:nvPr>
            <p:ph idx="1"/>
          </p:nvPr>
        </p:nvSpPr>
        <p:spPr>
          <a:xfrm>
            <a:off x="1214414" y="1417638"/>
            <a:ext cx="7678636" cy="4940320"/>
          </a:xfrm>
        </p:spPr>
        <p:txBody>
          <a:bodyPr/>
          <a:lstStyle/>
          <a:p>
            <a:pPr marL="0" indent="0">
              <a:buNone/>
            </a:pPr>
            <a:r>
              <a:rPr lang="pl-PL" sz="2400" u="sng" dirty="0"/>
              <a:t>New </a:t>
            </a:r>
            <a:r>
              <a:rPr lang="pl-PL" sz="2400" u="sng" dirty="0" err="1"/>
              <a:t>delivery</a:t>
            </a:r>
            <a:r>
              <a:rPr lang="pl-PL" sz="2400" u="sng" dirty="0"/>
              <a:t> model </a:t>
            </a:r>
            <a:r>
              <a:rPr lang="pl-PL" sz="2400" dirty="0"/>
              <a:t>- nowy system rozliczania postępów wdrażania,  oparty głównie na wskaźnikach</a:t>
            </a:r>
            <a:r>
              <a:rPr lang="pl-PL" sz="1800" dirty="0">
                <a:solidFill>
                  <a:prstClr val="black"/>
                </a:solidFill>
              </a:rPr>
              <a:t> </a:t>
            </a:r>
            <a:br>
              <a:rPr lang="pl-PL" sz="1800" dirty="0">
                <a:solidFill>
                  <a:prstClr val="black"/>
                </a:solidFill>
              </a:rPr>
            </a:br>
            <a:r>
              <a:rPr lang="pl-PL" sz="1800" dirty="0">
                <a:solidFill>
                  <a:prstClr val="black"/>
                </a:solidFill>
              </a:rPr>
              <a:t>(zał. 1 projektu rozporządzenia o KPS), </a:t>
            </a:r>
            <a:r>
              <a:rPr lang="pl-PL" sz="2400" dirty="0"/>
              <a:t> </a:t>
            </a:r>
          </a:p>
          <a:p>
            <a:pPr marL="0" indent="0">
              <a:buNone/>
            </a:pPr>
            <a:endParaRPr lang="pl-PL" dirty="0"/>
          </a:p>
        </p:txBody>
      </p:sp>
      <p:sp>
        <p:nvSpPr>
          <p:cNvPr id="7" name="Prostokąt 6"/>
          <p:cNvSpPr/>
          <p:nvPr/>
        </p:nvSpPr>
        <p:spPr>
          <a:xfrm>
            <a:off x="1332301" y="2726195"/>
            <a:ext cx="7740954" cy="3187026"/>
          </a:xfrm>
          <a:prstGeom prst="rect">
            <a:avLst/>
          </a:prstGeom>
        </p:spPr>
        <p:txBody>
          <a:bodyPr wrap="square">
            <a:spAutoFit/>
          </a:bodyPr>
          <a:lstStyle/>
          <a:p>
            <a:pPr lvl="0" defTabSz="755650" fontAlgn="auto">
              <a:lnSpc>
                <a:spcPct val="90000"/>
              </a:lnSpc>
              <a:spcBef>
                <a:spcPts val="1200"/>
              </a:spcBef>
              <a:spcAft>
                <a:spcPct val="15000"/>
              </a:spcAft>
              <a:defRPr/>
            </a:pPr>
            <a:r>
              <a:rPr lang="pl-PL" b="0" dirty="0">
                <a:latin typeface="+mn-lt"/>
              </a:rPr>
              <a:t>- Wskaźniki </a:t>
            </a:r>
            <a:r>
              <a:rPr lang="pl-PL" b="0" u="sng" dirty="0">
                <a:latin typeface="+mn-lt"/>
              </a:rPr>
              <a:t>produktu</a:t>
            </a:r>
            <a:r>
              <a:rPr lang="pl-PL" b="0" dirty="0">
                <a:latin typeface="+mn-lt"/>
              </a:rPr>
              <a:t>, które służą głównie procedurze „performance </a:t>
            </a:r>
            <a:r>
              <a:rPr lang="pl-PL" b="0" dirty="0" err="1">
                <a:latin typeface="+mn-lt"/>
              </a:rPr>
              <a:t>clearance</a:t>
            </a:r>
            <a:r>
              <a:rPr lang="pl-PL" b="0" dirty="0">
                <a:latin typeface="+mn-lt"/>
              </a:rPr>
              <a:t>”, </a:t>
            </a:r>
            <a:br>
              <a:rPr lang="pl-PL" b="0" dirty="0">
                <a:latin typeface="+mn-lt"/>
              </a:rPr>
            </a:br>
            <a:r>
              <a:rPr lang="pl-PL" b="0" dirty="0">
                <a:latin typeface="+mn-lt"/>
              </a:rPr>
              <a:t>- Wskaźniki </a:t>
            </a:r>
            <a:r>
              <a:rPr lang="pl-PL" b="0" u="sng" dirty="0">
                <a:latin typeface="+mn-lt"/>
              </a:rPr>
              <a:t>rezultatu</a:t>
            </a:r>
            <a:r>
              <a:rPr lang="pl-PL" b="0" dirty="0">
                <a:latin typeface="+mn-lt"/>
              </a:rPr>
              <a:t>, które służą głównie procedurze „performance </a:t>
            </a:r>
            <a:r>
              <a:rPr lang="pl-PL" b="0" dirty="0" err="1">
                <a:latin typeface="+mn-lt"/>
              </a:rPr>
              <a:t>review</a:t>
            </a:r>
            <a:r>
              <a:rPr lang="pl-PL" b="0" dirty="0">
                <a:latin typeface="+mn-lt"/>
              </a:rPr>
              <a:t>”;</a:t>
            </a:r>
          </a:p>
          <a:p>
            <a:pPr lvl="0" algn="just">
              <a:spcBef>
                <a:spcPts val="1200"/>
              </a:spcBef>
            </a:pPr>
            <a:r>
              <a:rPr lang="pl-PL" b="0" dirty="0">
                <a:latin typeface="+mn-lt"/>
              </a:rPr>
              <a:t>Nie ma konieczności wykorzystania wszystkich wskaźników z zał. 1;</a:t>
            </a:r>
          </a:p>
          <a:p>
            <a:pPr lvl="0" algn="just">
              <a:spcBef>
                <a:spcPts val="1200"/>
              </a:spcBef>
            </a:pPr>
            <a:r>
              <a:rPr lang="pl-PL" b="0" dirty="0">
                <a:latin typeface="+mn-lt"/>
              </a:rPr>
              <a:t>Podejście dotyczy całego Planu, a więc łącznie z I filarem (dopłaty bezpośrednie </a:t>
            </a:r>
            <a:br>
              <a:rPr lang="pl-PL" b="0" dirty="0">
                <a:latin typeface="+mn-lt"/>
              </a:rPr>
            </a:br>
            <a:r>
              <a:rPr lang="pl-PL" b="0" dirty="0">
                <a:latin typeface="+mn-lt"/>
              </a:rPr>
              <a:t>i wsparcie sektorowe);</a:t>
            </a:r>
          </a:p>
          <a:p>
            <a:pPr lvl="0" algn="just">
              <a:spcBef>
                <a:spcPts val="1200"/>
              </a:spcBef>
            </a:pPr>
            <a:r>
              <a:rPr lang="pl-PL" b="0" dirty="0">
                <a:latin typeface="+mn-lt"/>
              </a:rPr>
              <a:t>Wartości wskaźników ustanowione/sprawozdawane na rok finansowy </a:t>
            </a:r>
            <a:br>
              <a:rPr lang="pl-PL" b="0" dirty="0">
                <a:latin typeface="+mn-lt"/>
              </a:rPr>
            </a:br>
            <a:r>
              <a:rPr lang="pl-PL" b="0" dirty="0">
                <a:latin typeface="+mn-lt"/>
              </a:rPr>
              <a:t>(15 października), a nie na kalendarzowy;</a:t>
            </a:r>
          </a:p>
          <a:p>
            <a:pPr lvl="0" algn="just">
              <a:spcBef>
                <a:spcPts val="1200"/>
              </a:spcBef>
            </a:pPr>
            <a:r>
              <a:rPr lang="pl-PL" b="0" dirty="0">
                <a:latin typeface="+mn-lt"/>
              </a:rPr>
              <a:t>Raportowanie (</a:t>
            </a:r>
            <a:r>
              <a:rPr lang="pl-PL" b="0" dirty="0" err="1">
                <a:latin typeface="+mn-lt"/>
              </a:rPr>
              <a:t>annual</a:t>
            </a:r>
            <a:r>
              <a:rPr lang="pl-PL" b="0" dirty="0">
                <a:latin typeface="+mn-lt"/>
              </a:rPr>
              <a:t> performance report) przez AP do 15 lutego (po opinii KM) </a:t>
            </a:r>
            <a:br>
              <a:rPr lang="pl-PL" b="0" dirty="0">
                <a:latin typeface="+mn-lt"/>
              </a:rPr>
            </a:br>
            <a:r>
              <a:rPr lang="pl-PL" b="0" dirty="0">
                <a:latin typeface="+mn-lt"/>
              </a:rPr>
              <a:t>– 4 miesiące o całym Planie.</a:t>
            </a:r>
          </a:p>
        </p:txBody>
      </p:sp>
    </p:spTree>
    <p:extLst>
      <p:ext uri="{BB962C8B-B14F-4D97-AF65-F5344CB8AC3E}">
        <p14:creationId xmlns:p14="http://schemas.microsoft.com/office/powerpoint/2010/main" val="4060588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Interwencja LEADER (17)</a:t>
            </a:r>
            <a:br>
              <a:rPr lang="pl-PL" dirty="0"/>
            </a:br>
            <a:r>
              <a:rPr lang="pl-PL" sz="2800" dirty="0"/>
              <a:t>Wybór LSR (3)</a:t>
            </a:r>
          </a:p>
        </p:txBody>
      </p:sp>
      <p:sp>
        <p:nvSpPr>
          <p:cNvPr id="3" name="Symbol zastępczy zawartości 2"/>
          <p:cNvSpPr>
            <a:spLocks noGrp="1"/>
          </p:cNvSpPr>
          <p:nvPr>
            <p:ph idx="1"/>
          </p:nvPr>
        </p:nvSpPr>
        <p:spPr>
          <a:xfrm>
            <a:off x="1331640" y="1556792"/>
            <a:ext cx="7678636" cy="4786346"/>
          </a:xfrm>
        </p:spPr>
        <p:txBody>
          <a:bodyPr>
            <a:normAutofit/>
          </a:bodyPr>
          <a:lstStyle/>
          <a:p>
            <a:r>
              <a:rPr lang="pl-PL" sz="2700" dirty="0"/>
              <a:t>LGD określi w LSR  kryteria dostępu i wyboru operacji, których zastosowanie zapewni jak najefektywniejszy wybór operacji najlepiej pasujących do zaplanowanych do realizacji przedsięwzięć.</a:t>
            </a:r>
          </a:p>
          <a:p>
            <a:pPr marL="0" indent="0">
              <a:buNone/>
            </a:pPr>
            <a:r>
              <a:rPr lang="pl-PL" sz="2700" dirty="0"/>
              <a:t> </a:t>
            </a:r>
          </a:p>
          <a:p>
            <a:r>
              <a:rPr lang="pl-PL" sz="2700" dirty="0"/>
              <a:t>Kryteria te podlegać będą szczegółowej ocenie podczas konkursu na wybór LSR i podlegać modyfikacjom w trybie negocjacji.</a:t>
            </a:r>
          </a:p>
          <a:p>
            <a:endParaRPr lang="pl-PL" dirty="0"/>
          </a:p>
        </p:txBody>
      </p:sp>
    </p:spTree>
    <p:extLst>
      <p:ext uri="{BB962C8B-B14F-4D97-AF65-F5344CB8AC3E}">
        <p14:creationId xmlns:p14="http://schemas.microsoft.com/office/powerpoint/2010/main" val="3044819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Pytania</a:t>
            </a:r>
          </a:p>
        </p:txBody>
      </p:sp>
      <p:sp>
        <p:nvSpPr>
          <p:cNvPr id="3" name="Symbol zastępczy zawartości 2"/>
          <p:cNvSpPr>
            <a:spLocks noGrp="1"/>
          </p:cNvSpPr>
          <p:nvPr>
            <p:ph idx="1"/>
          </p:nvPr>
        </p:nvSpPr>
        <p:spPr/>
        <p:txBody>
          <a:bodyPr>
            <a:normAutofit/>
          </a:bodyPr>
          <a:lstStyle/>
          <a:p>
            <a:pPr marL="0" indent="0">
              <a:buNone/>
            </a:pPr>
            <a:r>
              <a:rPr lang="pl-PL" sz="2000" dirty="0"/>
              <a:t>1. Czy kryteria wyboru powinny podlegać modyfikacjom na etapie wyboru LSR? (jedna odpowiedź)</a:t>
            </a:r>
          </a:p>
          <a:p>
            <a:pPr marL="533400" lvl="1" indent="-444500">
              <a:buFont typeface="+mj-lt"/>
              <a:buAutoNum type="alphaLcParenR"/>
            </a:pPr>
            <a:r>
              <a:rPr lang="pl-PL" sz="2000" dirty="0"/>
              <a:t>Tak, w pełnym zakresie</a:t>
            </a:r>
          </a:p>
          <a:p>
            <a:pPr marL="533400" lvl="1" indent="-444500">
              <a:buFont typeface="+mj-lt"/>
              <a:buAutoNum type="alphaLcParenR"/>
            </a:pPr>
            <a:r>
              <a:rPr lang="pl-PL" sz="2000" dirty="0"/>
              <a:t>Tak, ale w ograniczonym zakresie</a:t>
            </a:r>
          </a:p>
          <a:p>
            <a:pPr marL="533400" lvl="1" indent="-444500">
              <a:buFont typeface="+mj-lt"/>
              <a:buAutoNum type="alphaLcParenR"/>
            </a:pPr>
            <a:r>
              <a:rPr lang="pl-PL" sz="2000" dirty="0"/>
              <a:t>Nie</a:t>
            </a:r>
          </a:p>
          <a:p>
            <a:pPr marL="533400" lvl="1" indent="-444500">
              <a:buFont typeface="+mj-lt"/>
              <a:buAutoNum type="alphaLcParenR"/>
            </a:pPr>
            <a:r>
              <a:rPr lang="pl-PL" sz="2000" dirty="0"/>
              <a:t>Nie mam zdania</a:t>
            </a:r>
          </a:p>
          <a:p>
            <a:pPr marL="88900" lvl="1" indent="0">
              <a:buNone/>
            </a:pPr>
            <a:endParaRPr lang="pl-PL" sz="2000" dirty="0"/>
          </a:p>
          <a:p>
            <a:pPr marL="88900" lvl="1" indent="0">
              <a:buNone/>
            </a:pPr>
            <a:r>
              <a:rPr lang="pl-PL" sz="2000" dirty="0"/>
              <a:t>2. Jaki zakres modyfikacji kryteriów nie powinien być dozwolony? (respondent sam podaje hasłowo kilka możliwości)</a:t>
            </a:r>
          </a:p>
          <a:p>
            <a:pPr marL="0" indent="0">
              <a:buNone/>
            </a:pPr>
            <a:endParaRPr lang="pl-PL" sz="2000" dirty="0"/>
          </a:p>
        </p:txBody>
      </p:sp>
    </p:spTree>
    <p:extLst>
      <p:ext uri="{BB962C8B-B14F-4D97-AF65-F5344CB8AC3E}">
        <p14:creationId xmlns:p14="http://schemas.microsoft.com/office/powerpoint/2010/main" val="2234511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1"/>
          <p:cNvSpPr>
            <a:spLocks noGrp="1"/>
          </p:cNvSpPr>
          <p:nvPr>
            <p:ph type="title"/>
          </p:nvPr>
        </p:nvSpPr>
        <p:spPr>
          <a:xfrm>
            <a:off x="1214438" y="71438"/>
            <a:ext cx="7858125" cy="1346200"/>
          </a:xfrm>
        </p:spPr>
        <p:txBody>
          <a:bodyPr/>
          <a:lstStyle/>
          <a:p>
            <a:r>
              <a:rPr lang="pl-PL" b="1" dirty="0"/>
              <a:t>Dziękuję za uwagę </a:t>
            </a:r>
            <a:endParaRPr lang="en-GB" b="1" dirty="0"/>
          </a:p>
        </p:txBody>
      </p:sp>
      <p:pic>
        <p:nvPicPr>
          <p:cNvPr id="33795" name="Picture 3" descr="Poznań-Licheń-Inowrocław_22-23"/>
          <p:cNvPicPr>
            <a:picLocks noGrp="1" noChangeAspect="1" noChangeArrowheads="1"/>
          </p:cNvPicPr>
          <p:nvPr>
            <p:ph idx="1"/>
          </p:nvPr>
        </p:nvPicPr>
        <p:blipFill>
          <a:blip r:embed="rId2" cstate="print"/>
          <a:srcRect/>
          <a:stretch>
            <a:fillRect/>
          </a:stretch>
        </p:blipFill>
        <p:spPr>
          <a:xfrm>
            <a:off x="1933575" y="1571625"/>
            <a:ext cx="6383338" cy="47863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Co nowego (3) ?</a:t>
            </a:r>
          </a:p>
        </p:txBody>
      </p:sp>
      <p:sp>
        <p:nvSpPr>
          <p:cNvPr id="5" name="Symbol zastępczy zawartości 4"/>
          <p:cNvSpPr>
            <a:spLocks noGrp="1"/>
          </p:cNvSpPr>
          <p:nvPr>
            <p:ph idx="1"/>
          </p:nvPr>
        </p:nvSpPr>
        <p:spPr/>
        <p:txBody>
          <a:bodyPr>
            <a:normAutofit lnSpcReduction="10000"/>
          </a:bodyPr>
          <a:lstStyle/>
          <a:p>
            <a:pPr marL="0" lvl="1" indent="0" algn="just">
              <a:lnSpc>
                <a:spcPct val="200000"/>
              </a:lnSpc>
              <a:spcAft>
                <a:spcPct val="20000"/>
              </a:spcAft>
              <a:buNone/>
            </a:pPr>
            <a:r>
              <a:rPr lang="pl-PL" sz="1800" b="1" kern="0" dirty="0">
                <a:solidFill>
                  <a:srgbClr val="000000"/>
                </a:solidFill>
              </a:rPr>
              <a:t>WSKAŹNIKI PRODUKTU (OUTPUT)</a:t>
            </a:r>
          </a:p>
          <a:p>
            <a:pPr marL="285750" lvl="1" algn="just">
              <a:spcAft>
                <a:spcPct val="20000"/>
              </a:spcAft>
              <a:buFontTx/>
              <a:buChar char="-"/>
            </a:pPr>
            <a:r>
              <a:rPr lang="pl-PL" sz="1800" i="1" kern="0" dirty="0">
                <a:solidFill>
                  <a:srgbClr val="000000"/>
                </a:solidFill>
              </a:rPr>
              <a:t>dla każdej interwencji objętej Planem wyznaczyć należy planowane produkty interwencji </a:t>
            </a:r>
            <a:r>
              <a:rPr lang="pl-PL" sz="1800" kern="0" dirty="0">
                <a:solidFill>
                  <a:srgbClr val="000000"/>
                </a:solidFill>
              </a:rPr>
              <a:t>(</a:t>
            </a:r>
            <a:r>
              <a:rPr lang="pl-PL" sz="1800" b="1" kern="0" dirty="0">
                <a:solidFill>
                  <a:srgbClr val="000000"/>
                </a:solidFill>
              </a:rPr>
              <a:t>Art. 99 Rozporządzenia o Planach Strategicznych). </a:t>
            </a:r>
            <a:r>
              <a:rPr lang="pl-PL" sz="1800" i="1" kern="0" dirty="0">
                <a:solidFill>
                  <a:srgbClr val="000000"/>
                </a:solidFill>
              </a:rPr>
              <a:t>Nie oznacza to jednak, że należy wykorzystać wszystkie dostępne wskaźniki z załącznika I do rozporządzenia</a:t>
            </a:r>
          </a:p>
          <a:p>
            <a:pPr marL="285750" lvl="1" algn="just">
              <a:spcAft>
                <a:spcPct val="20000"/>
              </a:spcAft>
              <a:buFontTx/>
              <a:buChar char="-"/>
            </a:pPr>
            <a:r>
              <a:rPr lang="pl-PL" sz="1800" i="1" kern="0" dirty="0">
                <a:solidFill>
                  <a:srgbClr val="000000"/>
                </a:solidFill>
              </a:rPr>
              <a:t>elastyczność w doborze wskaźników produktu względem interwencji, choć niektóre powiązane wprost</a:t>
            </a:r>
          </a:p>
          <a:p>
            <a:pPr marL="285750" lvl="1" algn="just">
              <a:spcAft>
                <a:spcPct val="20000"/>
              </a:spcAft>
              <a:buFontTx/>
              <a:buChar char="-"/>
            </a:pPr>
            <a:r>
              <a:rPr lang="pl-PL" sz="1800" i="1" kern="0" dirty="0">
                <a:solidFill>
                  <a:srgbClr val="000000"/>
                </a:solidFill>
              </a:rPr>
              <a:t>produkty planowane są w ujęciu rocznym</a:t>
            </a:r>
          </a:p>
          <a:p>
            <a:pPr marL="285750" lvl="1" algn="just">
              <a:spcAft>
                <a:spcPct val="20000"/>
              </a:spcAft>
              <a:buFontTx/>
              <a:buChar char="-"/>
            </a:pPr>
            <a:r>
              <a:rPr lang="pl-PL" sz="1800" i="1" kern="0" dirty="0">
                <a:solidFill>
                  <a:srgbClr val="000000"/>
                </a:solidFill>
              </a:rPr>
              <a:t>Niezbędne do wyliczenia kwot jednostkowych (</a:t>
            </a:r>
            <a:r>
              <a:rPr lang="pl-PL" sz="1800" i="1" kern="0" dirty="0">
                <a:solidFill>
                  <a:srgbClr val="FF0000"/>
                </a:solidFill>
              </a:rPr>
              <a:t>unit </a:t>
            </a:r>
            <a:r>
              <a:rPr lang="pl-PL" sz="1800" i="1" kern="0" dirty="0" err="1">
                <a:solidFill>
                  <a:srgbClr val="FF0000"/>
                </a:solidFill>
              </a:rPr>
              <a:t>amounts</a:t>
            </a:r>
            <a:r>
              <a:rPr lang="pl-PL" sz="1800" i="1" kern="0" dirty="0">
                <a:solidFill>
                  <a:srgbClr val="000000"/>
                </a:solidFill>
              </a:rPr>
              <a:t>), będących podstawą do rocznego rozliczenia wydatków – </a:t>
            </a:r>
            <a:r>
              <a:rPr lang="pl-PL" sz="1800" b="1" i="1" kern="0" dirty="0">
                <a:solidFill>
                  <a:srgbClr val="FF0000"/>
                </a:solidFill>
              </a:rPr>
              <a:t>PERFORMANCE CLEARANCE</a:t>
            </a:r>
          </a:p>
          <a:p>
            <a:pPr marL="285750" lvl="1" algn="just">
              <a:spcAft>
                <a:spcPct val="20000"/>
              </a:spcAft>
              <a:buFontTx/>
              <a:buChar char="-"/>
            </a:pPr>
            <a:r>
              <a:rPr lang="pl-PL" sz="1800" i="1" kern="0" dirty="0">
                <a:solidFill>
                  <a:srgbClr val="000000"/>
                </a:solidFill>
              </a:rPr>
              <a:t>Odchylenia w zakresie wartości osiągniętych unit </a:t>
            </a:r>
            <a:r>
              <a:rPr lang="pl-PL" sz="1800" i="1" kern="0" dirty="0" err="1">
                <a:solidFill>
                  <a:srgbClr val="000000"/>
                </a:solidFill>
              </a:rPr>
              <a:t>amounts</a:t>
            </a:r>
            <a:r>
              <a:rPr lang="pl-PL" sz="1800" i="1" kern="0" dirty="0">
                <a:solidFill>
                  <a:srgbClr val="000000"/>
                </a:solidFill>
              </a:rPr>
              <a:t> mogą skutkować ewentualnymi </a:t>
            </a:r>
            <a:r>
              <a:rPr lang="pl-PL" sz="1800" i="1" kern="0" dirty="0" err="1">
                <a:solidFill>
                  <a:srgbClr val="000000"/>
                </a:solidFill>
              </a:rPr>
              <a:t>zawieszeniami</a:t>
            </a:r>
            <a:r>
              <a:rPr lang="pl-PL" sz="1800" i="1" kern="0" dirty="0">
                <a:solidFill>
                  <a:srgbClr val="000000"/>
                </a:solidFill>
              </a:rPr>
              <a:t> płatności i redukcjami.</a:t>
            </a:r>
          </a:p>
          <a:p>
            <a:pPr marL="285750" lvl="1" algn="just">
              <a:spcAft>
                <a:spcPct val="20000"/>
              </a:spcAft>
              <a:buFontTx/>
              <a:buChar char="-"/>
            </a:pPr>
            <a:r>
              <a:rPr lang="pl-PL" sz="1800" i="1" kern="0" dirty="0">
                <a:solidFill>
                  <a:srgbClr val="000000"/>
                </a:solidFill>
              </a:rPr>
              <a:t>Wybrane wskaźniki produktu służą tylko do </a:t>
            </a:r>
            <a:r>
              <a:rPr lang="pl-PL" sz="1800" i="1" u="sng" kern="0" dirty="0">
                <a:solidFill>
                  <a:srgbClr val="000000"/>
                </a:solidFill>
              </a:rPr>
              <a:t>monitorowania </a:t>
            </a:r>
            <a:r>
              <a:rPr lang="pl-PL" sz="1800" i="1" kern="0" dirty="0">
                <a:solidFill>
                  <a:srgbClr val="000000"/>
                </a:solidFill>
              </a:rPr>
              <a:t>– nie trzeba planować ich wartości rocznych w CAP Plan (O.3, O.7, O.31, O.32, O.33)</a:t>
            </a:r>
          </a:p>
          <a:p>
            <a:endParaRPr lang="pl-PL" dirty="0"/>
          </a:p>
        </p:txBody>
      </p:sp>
    </p:spTree>
    <p:extLst>
      <p:ext uri="{BB962C8B-B14F-4D97-AF65-F5344CB8AC3E}">
        <p14:creationId xmlns:p14="http://schemas.microsoft.com/office/powerpoint/2010/main" val="134717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Co nowego (4) ?</a:t>
            </a:r>
          </a:p>
        </p:txBody>
      </p:sp>
      <p:sp>
        <p:nvSpPr>
          <p:cNvPr id="5" name="Symbol zastępczy zawartości 4"/>
          <p:cNvSpPr>
            <a:spLocks noGrp="1"/>
          </p:cNvSpPr>
          <p:nvPr>
            <p:ph idx="1"/>
          </p:nvPr>
        </p:nvSpPr>
        <p:spPr>
          <a:xfrm>
            <a:off x="1285852" y="1571612"/>
            <a:ext cx="7678636" cy="4305660"/>
          </a:xfrm>
        </p:spPr>
        <p:txBody>
          <a:bodyPr>
            <a:normAutofit fontScale="92500"/>
          </a:bodyPr>
          <a:lstStyle/>
          <a:p>
            <a:pPr marL="0" indent="0">
              <a:buNone/>
            </a:pPr>
            <a:r>
              <a:rPr lang="pl-PL" sz="2100" dirty="0"/>
              <a:t>WSKAŹNIKI REZULTATU (RESULT)</a:t>
            </a:r>
          </a:p>
          <a:p>
            <a:pPr marL="285750" lvl="1" algn="just">
              <a:spcAft>
                <a:spcPct val="20000"/>
              </a:spcAft>
              <a:buFontTx/>
              <a:buChar char="-"/>
            </a:pPr>
            <a:r>
              <a:rPr lang="pl-PL" sz="2100" i="1" kern="0" dirty="0">
                <a:solidFill>
                  <a:srgbClr val="000000"/>
                </a:solidFill>
              </a:rPr>
              <a:t>Każdej interwencji przyporządkowany jest przynajmniej jeden wskaźnik rezultatu – nie oznacza to, że musimy planować każde możliwe połączenie</a:t>
            </a:r>
          </a:p>
          <a:p>
            <a:pPr marL="285750" lvl="1" algn="just">
              <a:spcAft>
                <a:spcPct val="20000"/>
              </a:spcAft>
              <a:buFontTx/>
              <a:buChar char="-"/>
            </a:pPr>
            <a:r>
              <a:rPr lang="pl-PL" sz="2100" i="1" kern="0" dirty="0">
                <a:solidFill>
                  <a:srgbClr val="000000"/>
                </a:solidFill>
              </a:rPr>
              <a:t>Nie musimy wykorzystywać wszystkich wskaźników rezultatu</a:t>
            </a:r>
          </a:p>
          <a:p>
            <a:pPr marL="285750" lvl="1" algn="just">
              <a:spcAft>
                <a:spcPct val="20000"/>
              </a:spcAft>
              <a:buFontTx/>
              <a:buChar char="-"/>
            </a:pPr>
            <a:r>
              <a:rPr lang="pl-PL" sz="2100" i="1" kern="0" dirty="0">
                <a:solidFill>
                  <a:srgbClr val="000000"/>
                </a:solidFill>
              </a:rPr>
              <a:t>Planowanie w cyklu rocznym / dwuletnim</a:t>
            </a:r>
          </a:p>
          <a:p>
            <a:pPr marL="285750" lvl="1" algn="just">
              <a:spcAft>
                <a:spcPct val="20000"/>
              </a:spcAft>
              <a:buFontTx/>
              <a:buChar char="-"/>
            </a:pPr>
            <a:r>
              <a:rPr lang="pl-PL" sz="2100" i="1" kern="0" dirty="0">
                <a:solidFill>
                  <a:srgbClr val="000000"/>
                </a:solidFill>
              </a:rPr>
              <a:t>Wartości docelowe wskaźników rezultatu są wynikiem sumowania jego wartości z poszczególnych interwencji</a:t>
            </a:r>
          </a:p>
          <a:p>
            <a:pPr marL="285750" lvl="1" algn="just">
              <a:spcAft>
                <a:spcPct val="20000"/>
              </a:spcAft>
              <a:buFontTx/>
              <a:buChar char="-"/>
            </a:pPr>
            <a:r>
              <a:rPr lang="pl-PL" sz="2100" i="1" kern="0" dirty="0">
                <a:solidFill>
                  <a:srgbClr val="000000"/>
                </a:solidFill>
              </a:rPr>
              <a:t>Nie można stosować podwójnego naliczania w ramach tego samego wskaźnika rezultatu</a:t>
            </a:r>
          </a:p>
          <a:p>
            <a:pPr marL="285750" lvl="1" algn="just">
              <a:spcAft>
                <a:spcPct val="20000"/>
              </a:spcAft>
              <a:buFontTx/>
              <a:buChar char="-"/>
            </a:pPr>
            <a:r>
              <a:rPr lang="pl-PL" sz="2100" i="1" kern="0" dirty="0">
                <a:solidFill>
                  <a:srgbClr val="000000"/>
                </a:solidFill>
              </a:rPr>
              <a:t>Wydaje się, że im większy wachlarz wskaźników do wyboru, tym większe możliwości lepszego doboru wskaźników do poszczególnych interwencji</a:t>
            </a:r>
          </a:p>
          <a:p>
            <a:endParaRPr lang="pl-PL" dirty="0"/>
          </a:p>
        </p:txBody>
      </p:sp>
    </p:spTree>
    <p:extLst>
      <p:ext uri="{BB962C8B-B14F-4D97-AF65-F5344CB8AC3E}">
        <p14:creationId xmlns:p14="http://schemas.microsoft.com/office/powerpoint/2010/main" val="110131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Co nowego (5) ?</a:t>
            </a:r>
          </a:p>
        </p:txBody>
      </p:sp>
      <p:sp>
        <p:nvSpPr>
          <p:cNvPr id="5" name="Symbol zastępczy zawartości 4"/>
          <p:cNvSpPr>
            <a:spLocks noGrp="1"/>
          </p:cNvSpPr>
          <p:nvPr>
            <p:ph idx="1"/>
          </p:nvPr>
        </p:nvSpPr>
        <p:spPr>
          <a:xfrm>
            <a:off x="1285852" y="1124744"/>
            <a:ext cx="7678636" cy="5233214"/>
          </a:xfrm>
        </p:spPr>
        <p:txBody>
          <a:bodyPr>
            <a:noAutofit/>
          </a:bodyPr>
          <a:lstStyle/>
          <a:p>
            <a:pPr marL="0" indent="0">
              <a:buNone/>
            </a:pPr>
            <a:r>
              <a:rPr lang="pl-PL" sz="1800" b="1" dirty="0"/>
              <a:t>Wskaźniki</a:t>
            </a:r>
            <a:r>
              <a:rPr lang="pl-PL" sz="1800" dirty="0"/>
              <a:t> LEADER – 2 etapy:</a:t>
            </a:r>
          </a:p>
          <a:p>
            <a:r>
              <a:rPr lang="pl-PL" sz="1800" b="1" dirty="0"/>
              <a:t>Przed wyborem LSR </a:t>
            </a:r>
          </a:p>
          <a:p>
            <a:pPr marL="271463" indent="0">
              <a:buNone/>
            </a:pPr>
            <a:r>
              <a:rPr lang="pl-PL" sz="1800" dirty="0"/>
              <a:t> </a:t>
            </a:r>
            <a:r>
              <a:rPr lang="en-US" sz="1800" i="1" u="sng" dirty="0"/>
              <a:t>R.31a </a:t>
            </a:r>
            <a:r>
              <a:rPr lang="pl-PL" sz="1800" i="1" u="sng" dirty="0"/>
              <a:t>- Populacja objęta lokalnymi strategiami rozwoju </a:t>
            </a:r>
          </a:p>
          <a:p>
            <a:pPr marL="271463" indent="0">
              <a:buNone/>
            </a:pPr>
            <a:r>
              <a:rPr lang="pl-PL" sz="1800" i="1" u="sng" dirty="0"/>
              <a:t>(</a:t>
            </a:r>
            <a:r>
              <a:rPr lang="en-US" sz="1800" i="1" u="sng" dirty="0"/>
              <a:t>Enhancing human capital: Share of rural population covered by LEADER local development strategies</a:t>
            </a:r>
            <a:r>
              <a:rPr lang="pl-PL" sz="1800" i="1" u="sng" dirty="0"/>
              <a:t>)</a:t>
            </a:r>
          </a:p>
          <a:p>
            <a:r>
              <a:rPr lang="pl-PL" sz="1800" b="1" dirty="0"/>
              <a:t>Po wyborze LSR </a:t>
            </a:r>
            <a:r>
              <a:rPr lang="pl-PL" sz="1800" dirty="0"/>
              <a:t>(zmiana Planu WPR) – LGD wybiorą wskaźniki z katalogu </a:t>
            </a:r>
            <a:r>
              <a:rPr lang="pl-PL" sz="1800" dirty="0" err="1"/>
              <a:t>np</a:t>
            </a:r>
            <a:r>
              <a:rPr lang="pl-PL" sz="1800" dirty="0"/>
              <a:t>: </a:t>
            </a:r>
            <a:r>
              <a:rPr lang="en-GB" sz="1800" i="1" dirty="0"/>
              <a:t> </a:t>
            </a:r>
            <a:endParaRPr lang="pl-PL" sz="1800" dirty="0"/>
          </a:p>
          <a:p>
            <a:pPr>
              <a:buFont typeface="Arial" panose="020B0604020202020204" pitchFamily="34" charset="0"/>
              <a:buChar char="•"/>
            </a:pPr>
            <a:r>
              <a:rPr lang="pl-PL" sz="1800" i="1" dirty="0"/>
              <a:t>R.23 Efektywność środowiskowa i klimatyczna w oparciu o inwestycje: odsetek rolników otrzymujących wsparcie na inwestycje związane z dbaniem o środowisko lub klimat </a:t>
            </a:r>
            <a:r>
              <a:rPr lang="en-GB" sz="1800" i="1" dirty="0"/>
              <a:t>.</a:t>
            </a:r>
            <a:endParaRPr lang="pl-PL" sz="1800" i="1" dirty="0"/>
          </a:p>
          <a:p>
            <a:pPr>
              <a:buFont typeface="Arial" panose="020B0604020202020204" pitchFamily="34" charset="0"/>
              <a:buChar char="•"/>
            </a:pPr>
            <a:r>
              <a:rPr lang="en-GB" sz="1800" i="1" dirty="0"/>
              <a:t> </a:t>
            </a:r>
            <a:r>
              <a:rPr lang="pl-PL" sz="1800" i="1" dirty="0"/>
              <a:t>R.31 Wzrost gospodarczy i zatrudnienie na obszarach wiejskich: nowe miejsca pracy przy wspieranych projektach</a:t>
            </a:r>
          </a:p>
          <a:p>
            <a:pPr>
              <a:buFont typeface="Arial" panose="020B0604020202020204" pitchFamily="34" charset="0"/>
              <a:buChar char="•"/>
            </a:pPr>
            <a:r>
              <a:rPr lang="en-GB" sz="1800" i="1" dirty="0"/>
              <a:t>R.34 </a:t>
            </a:r>
            <a:r>
              <a:rPr lang="en-GB" sz="1800" i="1" dirty="0" err="1"/>
              <a:t>Łączenie</a:t>
            </a:r>
            <a:r>
              <a:rPr lang="en-GB" sz="1800" i="1" dirty="0"/>
              <a:t> </a:t>
            </a:r>
            <a:r>
              <a:rPr lang="en-GB" sz="1800" i="1" dirty="0" err="1"/>
              <a:t>obszarów</a:t>
            </a:r>
            <a:r>
              <a:rPr lang="en-GB" sz="1800" i="1" dirty="0"/>
              <a:t> </a:t>
            </a:r>
            <a:r>
              <a:rPr lang="en-GB" sz="1800" i="1" dirty="0" err="1"/>
              <a:t>wiejskich</a:t>
            </a:r>
            <a:r>
              <a:rPr lang="en-GB" sz="1800" i="1" dirty="0"/>
              <a:t> w </a:t>
            </a:r>
            <a:r>
              <a:rPr lang="en-GB" sz="1800" i="1" dirty="0" err="1"/>
              <a:t>Europie</a:t>
            </a:r>
            <a:r>
              <a:rPr lang="en-GB" sz="1800" i="1" dirty="0"/>
              <a:t>: </a:t>
            </a:r>
            <a:r>
              <a:rPr lang="en-GB" sz="1800" i="1" dirty="0" err="1"/>
              <a:t>odsetek</a:t>
            </a:r>
            <a:r>
              <a:rPr lang="en-GB" sz="1800" i="1" dirty="0"/>
              <a:t> </a:t>
            </a:r>
            <a:r>
              <a:rPr lang="en-GB" sz="1800" i="1" dirty="0" err="1"/>
              <a:t>ludności</a:t>
            </a:r>
            <a:r>
              <a:rPr lang="en-GB" sz="1800" i="1" dirty="0"/>
              <a:t> </a:t>
            </a:r>
            <a:r>
              <a:rPr lang="en-GB" sz="1800" i="1" dirty="0" err="1"/>
              <a:t>wiejskiej</a:t>
            </a:r>
            <a:r>
              <a:rPr lang="en-GB" sz="1800" i="1" dirty="0"/>
              <a:t> </a:t>
            </a:r>
            <a:r>
              <a:rPr lang="en-GB" sz="1800" i="1" dirty="0" err="1"/>
              <a:t>korzystającej</a:t>
            </a:r>
            <a:r>
              <a:rPr lang="en-GB" sz="1800" i="1" dirty="0"/>
              <a:t> z </a:t>
            </a:r>
            <a:r>
              <a:rPr lang="en-GB" sz="1800" i="1" dirty="0" err="1"/>
              <a:t>lepszego</a:t>
            </a:r>
            <a:r>
              <a:rPr lang="en-GB" sz="1800" i="1" dirty="0"/>
              <a:t> </a:t>
            </a:r>
            <a:r>
              <a:rPr lang="en-GB" sz="1800" i="1" dirty="0" err="1"/>
              <a:t>dostępu</a:t>
            </a:r>
            <a:r>
              <a:rPr lang="en-GB" sz="1800" i="1" dirty="0"/>
              <a:t> do </a:t>
            </a:r>
            <a:r>
              <a:rPr lang="en-GB" sz="1800" i="1" dirty="0" err="1"/>
              <a:t>usług</a:t>
            </a:r>
            <a:r>
              <a:rPr lang="en-GB" sz="1800" i="1" dirty="0"/>
              <a:t> </a:t>
            </a:r>
            <a:r>
              <a:rPr lang="en-GB" sz="1800" i="1" dirty="0" err="1"/>
              <a:t>i</a:t>
            </a:r>
            <a:r>
              <a:rPr lang="en-GB" sz="1800" i="1" dirty="0"/>
              <a:t> </a:t>
            </a:r>
            <a:r>
              <a:rPr lang="en-GB" sz="1800" i="1" dirty="0" err="1"/>
              <a:t>infrastruktury</a:t>
            </a:r>
            <a:r>
              <a:rPr lang="en-GB" sz="1800" i="1" dirty="0"/>
              <a:t> </a:t>
            </a:r>
            <a:r>
              <a:rPr lang="en-GB" sz="1800" i="1" dirty="0" err="1"/>
              <a:t>dzięki</a:t>
            </a:r>
            <a:r>
              <a:rPr lang="en-GB" sz="1800" i="1" dirty="0"/>
              <a:t> </a:t>
            </a:r>
            <a:r>
              <a:rPr lang="en-GB" sz="1800" i="1" dirty="0" err="1"/>
              <a:t>wsparciu</a:t>
            </a:r>
            <a:r>
              <a:rPr lang="en-GB" sz="1800" i="1" dirty="0"/>
              <a:t> z WPR.</a:t>
            </a:r>
            <a:endParaRPr lang="pl-PL" sz="1800" i="1" dirty="0"/>
          </a:p>
          <a:p>
            <a:pPr>
              <a:buFont typeface="Arial" panose="020B0604020202020204" pitchFamily="34" charset="0"/>
              <a:buChar char="•"/>
            </a:pPr>
            <a:r>
              <a:rPr lang="en-GB" sz="1800" i="1" dirty="0"/>
              <a:t> R.35 </a:t>
            </a:r>
            <a:r>
              <a:rPr lang="en-GB" sz="1800" i="1" dirty="0" err="1"/>
              <a:t>Promowanie</a:t>
            </a:r>
            <a:r>
              <a:rPr lang="en-GB" sz="1800" i="1" dirty="0"/>
              <a:t> </a:t>
            </a:r>
            <a:r>
              <a:rPr lang="en-GB" sz="1800" i="1" dirty="0" err="1"/>
              <a:t>włączenia</a:t>
            </a:r>
            <a:r>
              <a:rPr lang="en-GB" sz="1800" i="1" dirty="0"/>
              <a:t> </a:t>
            </a:r>
            <a:r>
              <a:rPr lang="en-GB" sz="1800" i="1" dirty="0" err="1"/>
              <a:t>społecznego</a:t>
            </a:r>
            <a:r>
              <a:rPr lang="en-GB" sz="1800" i="1" dirty="0"/>
              <a:t>: </a:t>
            </a:r>
            <a:r>
              <a:rPr lang="en-GB" sz="1800" i="1" dirty="0" err="1"/>
              <a:t>liczba</a:t>
            </a:r>
            <a:r>
              <a:rPr lang="en-GB" sz="1800" i="1" dirty="0"/>
              <a:t> </a:t>
            </a:r>
            <a:r>
              <a:rPr lang="en-GB" sz="1800" i="1" dirty="0" err="1"/>
              <a:t>osób</a:t>
            </a:r>
            <a:r>
              <a:rPr lang="en-GB" sz="1800" i="1" dirty="0"/>
              <a:t> </a:t>
            </a:r>
            <a:r>
              <a:rPr lang="en-GB" sz="1800" i="1" dirty="0" err="1"/>
              <a:t>należących</a:t>
            </a:r>
            <a:r>
              <a:rPr lang="en-GB" sz="1800" i="1" dirty="0"/>
              <a:t> do </a:t>
            </a:r>
            <a:r>
              <a:rPr lang="en-GB" sz="1800" i="1" dirty="0" err="1"/>
              <a:t>słabszych</a:t>
            </a:r>
            <a:r>
              <a:rPr lang="en-GB" sz="1800" i="1" dirty="0"/>
              <a:t> </a:t>
            </a:r>
            <a:r>
              <a:rPr lang="en-GB" sz="1800" i="1" dirty="0" err="1"/>
              <a:t>grup</a:t>
            </a:r>
            <a:r>
              <a:rPr lang="en-GB" sz="1800" i="1" dirty="0"/>
              <a:t> </a:t>
            </a:r>
            <a:r>
              <a:rPr lang="en-GB" sz="1800" i="1" dirty="0" err="1"/>
              <a:t>społecznych</a:t>
            </a:r>
            <a:r>
              <a:rPr lang="en-GB" sz="1800" i="1" dirty="0"/>
              <a:t> </a:t>
            </a:r>
            <a:r>
              <a:rPr lang="en-GB" sz="1800" i="1" dirty="0" err="1"/>
              <a:t>lub</a:t>
            </a:r>
            <a:r>
              <a:rPr lang="en-GB" sz="1800" i="1" dirty="0"/>
              <a:t> </a:t>
            </a:r>
            <a:r>
              <a:rPr lang="en-GB" sz="1800" i="1" dirty="0" err="1"/>
              <a:t>mniejszości</a:t>
            </a:r>
            <a:r>
              <a:rPr lang="en-GB" sz="1800" i="1" dirty="0"/>
              <a:t> </a:t>
            </a:r>
            <a:r>
              <a:rPr lang="en-GB" sz="1800" i="1" dirty="0" err="1"/>
              <a:t>i</a:t>
            </a:r>
            <a:r>
              <a:rPr lang="en-GB" sz="1800" i="1" dirty="0"/>
              <a:t> </a:t>
            </a:r>
            <a:r>
              <a:rPr lang="en-GB" sz="1800" i="1" dirty="0" err="1"/>
              <a:t>korzystających</a:t>
            </a:r>
            <a:r>
              <a:rPr lang="en-GB" sz="1800" i="1" dirty="0"/>
              <a:t> </a:t>
            </a:r>
            <a:r>
              <a:rPr lang="en-GB" sz="1800" i="1" dirty="0" err="1"/>
              <a:t>ze</a:t>
            </a:r>
            <a:r>
              <a:rPr lang="en-GB" sz="1800" i="1" dirty="0"/>
              <a:t> </a:t>
            </a:r>
            <a:r>
              <a:rPr lang="en-GB" sz="1800" i="1" dirty="0" err="1"/>
              <a:t>wsparcia</a:t>
            </a:r>
            <a:r>
              <a:rPr lang="en-GB" sz="1800" i="1" dirty="0"/>
              <a:t> w </a:t>
            </a:r>
            <a:r>
              <a:rPr lang="en-GB" sz="1800" i="1" dirty="0" err="1"/>
              <a:t>ramach</a:t>
            </a:r>
            <a:r>
              <a:rPr lang="en-GB" sz="1800" i="1" dirty="0"/>
              <a:t> </a:t>
            </a:r>
            <a:r>
              <a:rPr lang="en-GB" sz="1800" i="1" dirty="0" err="1"/>
              <a:t>projektów</a:t>
            </a:r>
            <a:r>
              <a:rPr lang="en-GB" sz="1800" i="1" dirty="0"/>
              <a:t> </a:t>
            </a:r>
            <a:r>
              <a:rPr lang="en-GB" sz="1800" i="1" dirty="0" err="1"/>
              <a:t>włączenia</a:t>
            </a:r>
            <a:r>
              <a:rPr lang="en-GB" sz="1800" i="1" dirty="0"/>
              <a:t> </a:t>
            </a:r>
            <a:r>
              <a:rPr lang="en-GB" sz="1800" i="1" dirty="0" err="1"/>
              <a:t>społecznego</a:t>
            </a:r>
            <a:endParaRPr lang="pl-PL" sz="1800" i="1" dirty="0"/>
          </a:p>
          <a:p>
            <a:pPr marL="0" indent="0">
              <a:buNone/>
            </a:pPr>
            <a:endParaRPr lang="pl-PL" sz="1800" dirty="0"/>
          </a:p>
          <a:p>
            <a:endParaRPr lang="pl-PL" sz="1800" dirty="0"/>
          </a:p>
        </p:txBody>
      </p:sp>
    </p:spTree>
    <p:extLst>
      <p:ext uri="{BB962C8B-B14F-4D97-AF65-F5344CB8AC3E}">
        <p14:creationId xmlns:p14="http://schemas.microsoft.com/office/powerpoint/2010/main" val="250733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Co nowego (6) ?</a:t>
            </a:r>
          </a:p>
        </p:txBody>
      </p:sp>
      <p:sp>
        <p:nvSpPr>
          <p:cNvPr id="5" name="Symbol zastępczy zawartości 4"/>
          <p:cNvSpPr>
            <a:spLocks noGrp="1"/>
          </p:cNvSpPr>
          <p:nvPr>
            <p:ph idx="1"/>
          </p:nvPr>
        </p:nvSpPr>
        <p:spPr/>
        <p:txBody>
          <a:bodyPr>
            <a:normAutofit/>
          </a:bodyPr>
          <a:lstStyle/>
          <a:p>
            <a:r>
              <a:rPr lang="pl-PL" sz="2200" dirty="0"/>
              <a:t>Fundusz wiodący LSR - Projekt </a:t>
            </a:r>
            <a:r>
              <a:rPr lang="pl-PL" sz="2200" dirty="0" err="1"/>
              <a:t>rozp</a:t>
            </a:r>
            <a:r>
              <a:rPr lang="pl-PL" sz="2200" dirty="0"/>
              <a:t>. ogólnego (CPR) art. 26</a:t>
            </a:r>
          </a:p>
          <a:p>
            <a:pPr marL="0" indent="0">
              <a:buNone/>
            </a:pPr>
            <a:endParaRPr lang="pl-PL" sz="2000" u="sng" spc="20" dirty="0"/>
          </a:p>
          <a:p>
            <a:pPr marL="0" indent="0">
              <a:buNone/>
            </a:pPr>
            <a:r>
              <a:rPr lang="pl-PL" sz="2000" u="sng" spc="20" dirty="0"/>
              <a:t>Brzmienie dotychczasowe:</a:t>
            </a:r>
          </a:p>
          <a:p>
            <a:pPr marL="0" indent="0">
              <a:buNone/>
            </a:pPr>
            <a:r>
              <a:rPr lang="pl-PL" sz="2000" i="1" spc="20" dirty="0"/>
              <a:t>„5. </a:t>
            </a:r>
            <a:r>
              <a:rPr lang="en-US" sz="2000" i="1" spc="20" dirty="0"/>
              <a:t>The rules of the Lead Fund shall apply to that strategy. The authorities of other funds shall rely on decisions and management verifications made by the competent Lead Fund authority.</a:t>
            </a:r>
            <a:r>
              <a:rPr lang="pl-PL" sz="2000" i="1" spc="20" dirty="0"/>
              <a:t>”</a:t>
            </a:r>
            <a:r>
              <a:rPr lang="en-US" sz="2000" i="1" spc="20" dirty="0"/>
              <a:t> </a:t>
            </a:r>
            <a:endParaRPr lang="pl-PL" sz="2000" i="1" spc="20" dirty="0"/>
          </a:p>
          <a:p>
            <a:pPr marL="0" indent="0">
              <a:buNone/>
            </a:pPr>
            <a:endParaRPr lang="pl-PL" sz="2000" u="sng" spc="20" dirty="0"/>
          </a:p>
          <a:p>
            <a:pPr marL="0" indent="0">
              <a:buNone/>
            </a:pPr>
            <a:r>
              <a:rPr lang="pl-PL" sz="2000" u="sng" spc="20" dirty="0"/>
              <a:t>Brzmienie aktualne:</a:t>
            </a:r>
          </a:p>
          <a:p>
            <a:pPr marL="0" indent="0">
              <a:buNone/>
            </a:pPr>
            <a:r>
              <a:rPr lang="pl-PL" sz="2000" i="1" spc="20" dirty="0"/>
              <a:t>„</a:t>
            </a:r>
            <a:r>
              <a:rPr lang="en-US" sz="2000" i="1" spc="20" dirty="0"/>
              <a:t>5. </a:t>
            </a:r>
            <a:r>
              <a:rPr lang="en-US" sz="2000" b="1" i="1" spc="20" dirty="0"/>
              <a:t>While respecting the scope and the eligibility </a:t>
            </a:r>
            <a:r>
              <a:rPr lang="en-US" sz="2000" i="1" spc="20" dirty="0"/>
              <a:t>rules of each fund involved in supporting the strategy,  the rules of the Lead Fund shall apply to that strategy. The authorities of other funds shall rely on decisions and management verifications made by the competent Lead Fund authority.</a:t>
            </a:r>
            <a:r>
              <a:rPr lang="pl-PL" sz="2000" i="1" spc="20" dirty="0"/>
              <a:t>”</a:t>
            </a:r>
            <a:endParaRPr lang="pl-PL" sz="2000" dirty="0"/>
          </a:p>
        </p:txBody>
      </p:sp>
    </p:spTree>
    <p:extLst>
      <p:ext uri="{BB962C8B-B14F-4D97-AF65-F5344CB8AC3E}">
        <p14:creationId xmlns:p14="http://schemas.microsoft.com/office/powerpoint/2010/main" val="143408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Co kontynuujemy?</a:t>
            </a:r>
          </a:p>
        </p:txBody>
      </p:sp>
      <p:sp>
        <p:nvSpPr>
          <p:cNvPr id="5" name="Symbol zastępczy zawartości 4"/>
          <p:cNvSpPr>
            <a:spLocks noGrp="1"/>
          </p:cNvSpPr>
          <p:nvPr>
            <p:ph idx="1"/>
          </p:nvPr>
        </p:nvSpPr>
        <p:spPr>
          <a:xfrm>
            <a:off x="1285852" y="1916832"/>
            <a:ext cx="7678636" cy="4320480"/>
          </a:xfrm>
        </p:spPr>
        <p:txBody>
          <a:bodyPr>
            <a:normAutofit lnSpcReduction="10000"/>
          </a:bodyPr>
          <a:lstStyle/>
          <a:p>
            <a:r>
              <a:rPr lang="pl-PL" sz="2800" dirty="0"/>
              <a:t>Wsparcie przygotowawcze – ryczałt (aktualizacja kwot),</a:t>
            </a:r>
          </a:p>
          <a:p>
            <a:r>
              <a:rPr lang="pl-PL" sz="2800" dirty="0"/>
              <a:t>Koszty bieżące i aktywizacja – ryczałt, rozważamy minimum na aktywizację (weryfikacja rzeczowa a nie kwotowa),</a:t>
            </a:r>
          </a:p>
          <a:p>
            <a:r>
              <a:rPr lang="pl-PL" sz="2800" dirty="0"/>
              <a:t>Koszty uproszczone jak najszerzej,</a:t>
            </a:r>
          </a:p>
          <a:p>
            <a:r>
              <a:rPr lang="pl-PL" sz="2800" dirty="0"/>
              <a:t>Wielkość LGD/obszaru LSR,</a:t>
            </a:r>
          </a:p>
          <a:p>
            <a:r>
              <a:rPr lang="pl-PL" sz="2800" dirty="0"/>
              <a:t>Forma prawna LGD,</a:t>
            </a:r>
          </a:p>
          <a:p>
            <a:r>
              <a:rPr lang="pl-PL" sz="2800" dirty="0"/>
              <a:t>Etap negocjacji przy wyborze LSR.</a:t>
            </a:r>
          </a:p>
          <a:p>
            <a:endParaRPr lang="pl-PL" dirty="0"/>
          </a:p>
        </p:txBody>
      </p:sp>
    </p:spTree>
    <p:extLst>
      <p:ext uri="{BB962C8B-B14F-4D97-AF65-F5344CB8AC3E}">
        <p14:creationId xmlns:p14="http://schemas.microsoft.com/office/powerpoint/2010/main" val="3279008920"/>
      </p:ext>
    </p:extLst>
  </p:cSld>
  <p:clrMapOvr>
    <a:masterClrMapping/>
  </p:clrMapOvr>
</p:sld>
</file>

<file path=ppt/theme/theme1.xml><?xml version="1.0" encoding="utf-8"?>
<a:theme xmlns:a="http://schemas.openxmlformats.org/drawingml/2006/main" name="Leader">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Template>
  <TotalTime>10732</TotalTime>
  <Words>3373</Words>
  <Application>Microsoft Office PowerPoint</Application>
  <PresentationFormat>Pokaz na ekranie (4:3)</PresentationFormat>
  <Paragraphs>351</Paragraphs>
  <Slides>42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42</vt:i4>
      </vt:variant>
    </vt:vector>
  </HeadingPairs>
  <TitlesOfParts>
    <vt:vector size="46" baseType="lpstr">
      <vt:lpstr>Arial</vt:lpstr>
      <vt:lpstr>Calibri</vt:lpstr>
      <vt:lpstr>Wingdings</vt:lpstr>
      <vt:lpstr>Leader</vt:lpstr>
      <vt:lpstr>LEADER  prace nad Planem WPR na lata 2021-2027</vt:lpstr>
      <vt:lpstr>Porównanie PROW 2014-2020 i rozwoju obszarów wiejskich w planie strategicznym WPR</vt:lpstr>
      <vt:lpstr>Co nowego (1) ? - Menu celów szczegółowych</vt:lpstr>
      <vt:lpstr>Co nowego (2) ?</vt:lpstr>
      <vt:lpstr>Co nowego (3) ?</vt:lpstr>
      <vt:lpstr>Co nowego (4) ?</vt:lpstr>
      <vt:lpstr>Co nowego (5) ?</vt:lpstr>
      <vt:lpstr>Co nowego (6) ?</vt:lpstr>
      <vt:lpstr>Co kontynuujemy?</vt:lpstr>
      <vt:lpstr>Interwencja LEADER (1) Podstawowe założenia</vt:lpstr>
      <vt:lpstr>Ankieta</vt:lpstr>
      <vt:lpstr>Pytania</vt:lpstr>
      <vt:lpstr>Co korygujemy ?</vt:lpstr>
      <vt:lpstr>PYTANIA</vt:lpstr>
      <vt:lpstr>Pytania</vt:lpstr>
      <vt:lpstr>Interwencja LEADER (2)</vt:lpstr>
      <vt:lpstr>Interwencja LEADER (3) Beneficjenci interwencji</vt:lpstr>
      <vt:lpstr>Interwencja LEADER (4) Zidentyfikowane potrzeby</vt:lpstr>
      <vt:lpstr>Pytania</vt:lpstr>
      <vt:lpstr>Interwencja LEADER (5) Cele interwencji</vt:lpstr>
      <vt:lpstr>Pytania</vt:lpstr>
      <vt:lpstr>Interwencja LEADER (6)</vt:lpstr>
      <vt:lpstr>Pytania</vt:lpstr>
      <vt:lpstr>Interwencja LEADER (7) Wysokość wsparcia</vt:lpstr>
      <vt:lpstr>Interwencja LEADER (8)</vt:lpstr>
      <vt:lpstr>Interwencja LEADER (9) Warunki udzielenia wsparcia (1)</vt:lpstr>
      <vt:lpstr>Interwencja LEADER (10) Warunki udzielenia wsparcia (2)</vt:lpstr>
      <vt:lpstr>Pytania</vt:lpstr>
      <vt:lpstr>Interwencja LEADER (11)</vt:lpstr>
      <vt:lpstr>Interwencja LEADER (12) Projekty współpracy (1)</vt:lpstr>
      <vt:lpstr>Interwencja LEADER (13) Projekty współpracy (2)</vt:lpstr>
      <vt:lpstr>Interwencja LEADER (14) Projekty współpracy (3)</vt:lpstr>
      <vt:lpstr>Pytania</vt:lpstr>
      <vt:lpstr>Interwencja LEADER (15) Wybór LSR (1)</vt:lpstr>
      <vt:lpstr>Pytania</vt:lpstr>
      <vt:lpstr>Pytania</vt:lpstr>
      <vt:lpstr>Pytania</vt:lpstr>
      <vt:lpstr>Interwencja LEADER (16) Wybór LSR (2)</vt:lpstr>
      <vt:lpstr>Pytania</vt:lpstr>
      <vt:lpstr>Interwencja LEADER (17) Wybór LSR (3)</vt:lpstr>
      <vt:lpstr>Pytania</vt:lpstr>
      <vt:lpstr>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Podejście Leader</dc:title>
  <dc:creator>ltom</dc:creator>
  <cp:lastModifiedBy>Beata Rodak</cp:lastModifiedBy>
  <cp:revision>1058</cp:revision>
  <cp:lastPrinted>2020-02-19T07:56:37Z</cp:lastPrinted>
  <dcterms:created xsi:type="dcterms:W3CDTF">2009-06-02T12:46:28Z</dcterms:created>
  <dcterms:modified xsi:type="dcterms:W3CDTF">2020-03-20T08:07:33Z</dcterms:modified>
</cp:coreProperties>
</file>