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94" r:id="rId2"/>
    <p:sldId id="609" r:id="rId3"/>
    <p:sldId id="544" r:id="rId4"/>
    <p:sldId id="598" r:id="rId5"/>
    <p:sldId id="608" r:id="rId6"/>
    <p:sldId id="600" r:id="rId7"/>
    <p:sldId id="601" r:id="rId8"/>
    <p:sldId id="602" r:id="rId9"/>
    <p:sldId id="603" r:id="rId10"/>
    <p:sldId id="610" r:id="rId11"/>
    <p:sldId id="605" r:id="rId12"/>
    <p:sldId id="607" r:id="rId13"/>
    <p:sldId id="511" r:id="rId14"/>
  </p:sldIdLst>
  <p:sldSz cx="9144000" cy="6858000" type="screen4x3"/>
  <p:notesSz cx="6797675" cy="987425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A3FFCD"/>
    <a:srgbClr val="9B3937"/>
    <a:srgbClr val="C0535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44" autoAdjust="0"/>
    <p:restoredTop sz="93286" autoAdjust="0"/>
  </p:normalViewPr>
  <p:slideViewPr>
    <p:cSldViewPr>
      <p:cViewPr varScale="1">
        <p:scale>
          <a:sx n="75" d="100"/>
          <a:sy n="75" d="100"/>
        </p:scale>
        <p:origin x="-10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5" y="11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1098" y="1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C343EAC-ED66-4E31-86FF-713202AA9F04}" type="datetimeFigureOut">
              <a:rPr lang="pl-PL"/>
              <a:pPr>
                <a:defRPr/>
              </a:pPr>
              <a:t>2020-07-08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1098" y="9378485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6436905-204E-4BE8-A027-980370DEB3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39875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C4F105D-500A-4C1E-AD48-D90BE16A558F}" type="datetimeFigureOut">
              <a:rPr lang="pl-PL"/>
              <a:pPr>
                <a:defRPr/>
              </a:pPr>
              <a:t>2020-07-08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606" y="4689243"/>
            <a:ext cx="5438464" cy="4444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485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098" y="9378485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E88C8EF-9FD2-44B3-B863-1B77502882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39857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gi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Kasia z wysypką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7" descr="Leader 07-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0513" y="5224463"/>
            <a:ext cx="9429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8" descr="MRiRW[1]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5259388"/>
            <a:ext cx="9874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E:\Moje obrazy\Logotypy\Europe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5259388"/>
            <a:ext cx="1325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44" y="1357298"/>
            <a:ext cx="8858312" cy="2286016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5715016"/>
            <a:ext cx="6400800" cy="60959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3"/>
          </p:nvPr>
        </p:nvSpPr>
        <p:spPr>
          <a:xfrm>
            <a:off x="142844" y="3786190"/>
            <a:ext cx="8858312" cy="1000132"/>
          </a:xfrm>
        </p:spPr>
        <p:txBody>
          <a:bodyPr/>
          <a:lstStyle>
            <a:lvl1pPr algn="ctr">
              <a:buNone/>
              <a:defRPr sz="2000"/>
            </a:lvl1pPr>
            <a:lvl5pPr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30A78-E5E0-432A-A125-09A09E9CD3A9}" type="datetimeFigureOut">
              <a:rPr lang="pl-PL"/>
              <a:pPr>
                <a:defRPr/>
              </a:pPr>
              <a:t>2020-07-08</a:t>
            </a:fld>
            <a:endParaRPr lang="pl-PL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B182-A512-4CFE-B7FA-88676D7248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3EFCB-6C6A-4B8C-8B19-2101C4722830}" type="datetimeFigureOut">
              <a:rPr lang="pl-PL"/>
              <a:pPr>
                <a:defRPr/>
              </a:pPr>
              <a:t>2020-07-08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93B2-BF85-4863-B949-264EF9E4EA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CD74C-6A4F-4A2C-8173-1E260840316A}" type="datetimeFigureOut">
              <a:rPr lang="pl-PL"/>
              <a:pPr>
                <a:defRPr/>
              </a:pPr>
              <a:t>2020-07-08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F4E26-6D2E-4C4E-9903-CFDD9A28B2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CC1E-5B61-4B7E-B01B-336649133A87}" type="datetimeFigureOut">
              <a:rPr lang="pl-PL"/>
              <a:pPr>
                <a:defRPr/>
              </a:pPr>
              <a:t>2020-07-08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0BE03-8137-40B7-B4C3-59EEE04283C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F0046-A155-4927-B72C-01B2004813C7}" type="datetimeFigureOut">
              <a:rPr lang="pl-PL"/>
              <a:pPr>
                <a:defRPr/>
              </a:pPr>
              <a:t>2020-07-08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7034E-339C-4FE5-A99B-ACCD1CFBB4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end.JPG"/>
          <p:cNvPicPr>
            <a:picLocks noChangeAspect="1"/>
          </p:cNvPicPr>
          <p:nvPr userDrawn="1"/>
        </p:nvPicPr>
        <p:blipFill>
          <a:blip r:embed="rId2" cstate="print"/>
          <a:srcRect r="6667"/>
          <a:stretch>
            <a:fillRect/>
          </a:stretch>
        </p:blipFill>
        <p:spPr bwMode="auto">
          <a:xfrm>
            <a:off x="0" y="0"/>
            <a:ext cx="1000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>
            <a:lvl1pPr marL="0" indent="0" algn="ctr">
              <a:buFont typeface="Wingdings" pitchFamily="8" charset="2"/>
              <a:buNone/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3600" y="1393825"/>
            <a:ext cx="7594600" cy="1044575"/>
          </a:xfrm>
        </p:spPr>
        <p:txBody>
          <a:bodyPr/>
          <a:lstStyle>
            <a:lvl1pPr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/Podziękow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85852" y="5572140"/>
            <a:ext cx="7534620" cy="785818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1428728" y="285728"/>
            <a:ext cx="7429552" cy="5072098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5EBAF-63FA-4226-A9CB-400CB51A1D1F}" type="datetimeFigureOut">
              <a:rPr lang="pl-PL"/>
              <a:pPr>
                <a:defRPr/>
              </a:pPr>
              <a:t>2020-07-08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9550D-2CBB-4C93-B703-D10B784E77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7863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6AAC4-C988-4139-BA49-63CE92B8F485}" type="datetimeFigureOut">
              <a:rPr lang="pl-PL"/>
              <a:pPr>
                <a:defRPr/>
              </a:pPr>
              <a:t>2020-07-08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A1AA-4719-4106-B266-0998100D3F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be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4386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BECD2-39C7-411E-9183-0800A2E38CA1}" type="datetimeFigureOut">
              <a:rPr lang="pl-PL"/>
              <a:pPr>
                <a:defRPr/>
              </a:pPr>
              <a:t>2020-07-08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56F38-1C97-42B7-AC53-534819A2F6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772400" cy="707886"/>
          </a:xfrm>
        </p:spPr>
        <p:txBody>
          <a:bodyPr anchor="b">
            <a:normAutofit/>
          </a:bodyPr>
          <a:lstStyle>
            <a:lvl1pPr algn="ctr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4414" y="1857364"/>
            <a:ext cx="7772400" cy="85725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3"/>
          </p:nvPr>
        </p:nvSpPr>
        <p:spPr>
          <a:xfrm>
            <a:off x="1214414" y="2786058"/>
            <a:ext cx="7786742" cy="3571900"/>
          </a:xfr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9284-A911-43BD-8F67-37E812E91A48}" type="datetimeFigureOut">
              <a:rPr lang="pl-PL"/>
              <a:pPr>
                <a:defRPr/>
              </a:pPr>
              <a:t>2020-07-08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362C-6F43-4313-90FF-0C2718F1AF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85852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3504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5133-3EB0-40A4-9218-45D0852EBE10}" type="datetimeFigureOut">
              <a:rPr lang="pl-PL"/>
              <a:pPr>
                <a:defRPr/>
              </a:pPr>
              <a:t>2020-07-08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6B68F-352E-4AEC-87C7-831C72F133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2B09-74A7-47EA-821C-9C0C4C0589CC}" type="datetimeFigureOut">
              <a:rPr lang="pl-PL"/>
              <a:pPr>
                <a:defRPr/>
              </a:pPr>
              <a:t>2020-07-08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E863-25C4-4D78-8490-35B078F578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DCBA-0EFE-479F-9040-12ECA7641ABC}" type="datetimeFigureOut">
              <a:rPr lang="pl-PL"/>
              <a:pPr>
                <a:defRPr/>
              </a:pPr>
              <a:t>2020-07-08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184D3-374F-41B6-901D-F486214CC7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A79E-810F-4F56-9F1C-80303CE3184C}" type="datetimeFigureOut">
              <a:rPr lang="pl-PL"/>
              <a:pPr>
                <a:defRPr/>
              </a:pPr>
              <a:t>2020-07-08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E100D-2B49-444E-B401-C053A8D0F0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428750" y="274638"/>
            <a:ext cx="7258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0188" y="1600200"/>
            <a:ext cx="7186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4021A2-64C3-4960-A329-3E5BE1F4B0A9}" type="datetimeFigureOut">
              <a:rPr lang="pl-PL"/>
              <a:pPr>
                <a:defRPr/>
              </a:pPr>
              <a:t>2020-07-08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4D18D3-CE40-479C-98F2-BB182C5B85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1" r:id="rId1"/>
    <p:sldLayoutId id="2147485302" r:id="rId2"/>
    <p:sldLayoutId id="2147485303" r:id="rId3"/>
    <p:sldLayoutId id="2147485304" r:id="rId4"/>
    <p:sldLayoutId id="2147485305" r:id="rId5"/>
    <p:sldLayoutId id="2147485306" r:id="rId6"/>
    <p:sldLayoutId id="2147485295" r:id="rId7"/>
    <p:sldLayoutId id="2147485307" r:id="rId8"/>
    <p:sldLayoutId id="2147485296" r:id="rId9"/>
    <p:sldLayoutId id="2147485297" r:id="rId10"/>
    <p:sldLayoutId id="2147485298" r:id="rId11"/>
    <p:sldLayoutId id="2147485299" r:id="rId12"/>
    <p:sldLayoutId id="2147485300" r:id="rId13"/>
    <p:sldLayoutId id="214748530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ctrTitle"/>
          </p:nvPr>
        </p:nvSpPr>
        <p:spPr>
          <a:xfrm>
            <a:off x="142844" y="1988840"/>
            <a:ext cx="8858312" cy="1728192"/>
          </a:xfrm>
        </p:spPr>
        <p:txBody>
          <a:bodyPr>
            <a:normAutofit/>
          </a:bodyPr>
          <a:lstStyle/>
          <a:p>
            <a:r>
              <a:rPr lang="hu-HU" sz="1800" dirty="0"/>
              <a:t>Nowelizacja przepisów rozporządzeń dla poddziałań: </a:t>
            </a:r>
            <a:br>
              <a:rPr lang="hu-HU" sz="1800" dirty="0"/>
            </a:br>
            <a:r>
              <a:rPr lang="hu-HU" sz="1800" dirty="0"/>
              <a:t>19.2 „</a:t>
            </a:r>
            <a:r>
              <a:rPr lang="hu-HU" sz="1800" i="1" dirty="0"/>
              <a:t>Wsparcie na wdrażanie operacji w ramach strategii rozwoju lokalnego</a:t>
            </a:r>
            <a:br>
              <a:rPr lang="hu-HU" sz="1800" i="1" dirty="0"/>
            </a:br>
            <a:r>
              <a:rPr lang="hu-HU" sz="1800" i="1" dirty="0"/>
              <a:t>kierowanego przez społeczność</a:t>
            </a:r>
            <a:r>
              <a:rPr lang="hu-HU" sz="1800" dirty="0"/>
              <a:t>” </a:t>
            </a:r>
            <a:br>
              <a:rPr lang="hu-HU" sz="1800" dirty="0"/>
            </a:br>
            <a:r>
              <a:rPr lang="hu-HU" sz="1800" dirty="0"/>
              <a:t>19.3 „</a:t>
            </a:r>
            <a:r>
              <a:rPr lang="pl-PL" sz="1800" dirty="0"/>
              <a:t>Przygotowanie i realizacja działań w zakresie współpracy </a:t>
            </a:r>
            <a:br>
              <a:rPr lang="pl-PL" sz="1800" dirty="0"/>
            </a:br>
            <a:r>
              <a:rPr lang="pl-PL" sz="1800" dirty="0"/>
              <a:t>z lokalną grupą działania” </a:t>
            </a:r>
          </a:p>
        </p:txBody>
      </p:sp>
      <p:sp>
        <p:nvSpPr>
          <p:cNvPr id="10244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179512" y="3717032"/>
            <a:ext cx="8858312" cy="936104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600" dirty="0">
                <a:ea typeface="Times New Roman"/>
                <a:cs typeface="Times New Roman"/>
              </a:rPr>
              <a:t>Beata Rodak</a:t>
            </a:r>
            <a:br>
              <a:rPr lang="pl-PL" sz="1600" dirty="0">
                <a:ea typeface="Times New Roman"/>
                <a:cs typeface="Times New Roman"/>
              </a:rPr>
            </a:br>
            <a:r>
              <a:rPr lang="pl-PL" sz="1600" dirty="0">
                <a:ea typeface="Times New Roman"/>
                <a:cs typeface="Times New Roman"/>
              </a:rPr>
              <a:t>Naczelnik Wydziału Aktywizacji Obszarów Wiejskich</a:t>
            </a:r>
            <a:endParaRPr lang="pl-PL" sz="1600" dirty="0"/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619672" y="4437112"/>
            <a:ext cx="6400800" cy="53758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/>
              <a:t>Posiedzenie Grupy Tematycznej ds. LEADER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/>
              <a:t>7 lipca 2020 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E82B8C1-9434-426D-BB4C-629DD855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5805858"/>
          </a:xfrm>
        </p:spPr>
        <p:txBody>
          <a:bodyPr/>
          <a:lstStyle/>
          <a:p>
            <a:r>
              <a:rPr lang="pl-PL" dirty="0"/>
              <a:t>Poddziałanie 19.3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153C1DC-A609-4007-A9EA-8486714BE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891" y="6237312"/>
            <a:ext cx="7620596" cy="12064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887258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Zestawienie projektowanych zmian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zwiększenie limitu pomocy z 5% do 10% kwoty określonej w ramach poddziałania 19.2 w umowie ramowej,</a:t>
            </a:r>
          </a:p>
          <a:p>
            <a:r>
              <a:rPr lang="pl-PL" sz="2000" dirty="0"/>
              <a:t>doprecyzowanie kryterium wyboru dotyczącego doświadczenia LGD – dodanie doświadczenia członków tych LGD,</a:t>
            </a:r>
          </a:p>
          <a:p>
            <a:r>
              <a:rPr lang="pl-PL" sz="2000" dirty="0"/>
              <a:t>usunięcie z katalogu kosztów niekwalifikowalnych kosztów wynagrodzenia i innych świadczeń w ramach realizacji projektu współpracy, które dotyczą osoby koordynującej projekt współpracy i jednocześnie zatrudnionej w LGD w ramach poddziałania 19.4,</a:t>
            </a:r>
          </a:p>
          <a:p>
            <a:r>
              <a:rPr lang="pl-PL" sz="2000" dirty="0"/>
              <a:t>możliwość złożenia weksla niezupełnego (in blanco) wraz z deklaracją wekslową przez LGD na etapie składania pierwszego wniosku o płatność/drugiego uzupełnienia tego wniosku, </a:t>
            </a:r>
          </a:p>
          <a:p>
            <a:r>
              <a:rPr lang="pl-PL" sz="2000" dirty="0"/>
              <a:t>zniesienie regulacji dotyczącej konkurencyjnego trybu wykonawcy w związku ze zmianą ustawy o wspieraniu rozwoju obszarów wiejskich w tym zakresie-uchylenie brzmienia przepisu art. 43a ust. 6 ustawy</a:t>
            </a: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xmlns="" val="4115314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Przepisy przejściowe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Do przyznawania pomocy w sprawach objętych postępowaniami wszczętymi i niezakończonymi zawarciem umowy stosuje się przepisy nadane </a:t>
            </a:r>
            <a:r>
              <a:rPr lang="pl-PL" sz="2000" u="sng" dirty="0"/>
              <a:t>rozporządzeniem zmieniającym.</a:t>
            </a:r>
          </a:p>
          <a:p>
            <a:endParaRPr lang="pl-PL" sz="2000" u="sng" dirty="0"/>
          </a:p>
          <a:p>
            <a:r>
              <a:rPr lang="pl-PL" sz="2000" dirty="0"/>
              <a:t>Do wypłaty środków na podstawie umowy, która została zawarta w związku z postępowaniami wszczętymi przed dniem wejścia w życie rozporządzenia zmieniającego, stosuje się przepisy nadane </a:t>
            </a:r>
            <a:r>
              <a:rPr lang="pl-PL" sz="2000" u="sng" dirty="0"/>
              <a:t>rozporządzeniem zmieniającym.</a:t>
            </a:r>
          </a:p>
          <a:p>
            <a:endParaRPr lang="pl-PL" sz="2000" u="sng" dirty="0"/>
          </a:p>
          <a:p>
            <a:r>
              <a:rPr lang="pl-PL" sz="2000" dirty="0"/>
              <a:t>Do zabezpieczenia należytego wykonania przez LGD zobowiązań określonych w</a:t>
            </a:r>
            <a:r>
              <a:rPr lang="pl-PL" sz="2000" b="1" dirty="0"/>
              <a:t> </a:t>
            </a:r>
            <a:r>
              <a:rPr lang="pl-PL" sz="2000" dirty="0"/>
              <a:t>umowach o przyznaniu pomocy finansowej, stosuje się przepisy w brzmieniu nadanym </a:t>
            </a:r>
            <a:r>
              <a:rPr lang="pl-PL" sz="2000" u="sng" dirty="0"/>
              <a:t>rozporządzeniem zmieniającym</a:t>
            </a:r>
            <a:r>
              <a:rPr lang="pl-PL" sz="2000" dirty="0"/>
              <a:t>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72334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346200"/>
          </a:xfrm>
        </p:spPr>
        <p:txBody>
          <a:bodyPr/>
          <a:lstStyle/>
          <a:p>
            <a:r>
              <a:rPr lang="pl-PL" b="1" dirty="0"/>
              <a:t>Dziękuję za uwagę </a:t>
            </a:r>
            <a:endParaRPr lang="en-GB" b="1" dirty="0"/>
          </a:p>
        </p:txBody>
      </p:sp>
      <p:pic>
        <p:nvPicPr>
          <p:cNvPr id="33795" name="Picture 3" descr="Poznań-Licheń-Inowrocław_22-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33575" y="1571625"/>
            <a:ext cx="6383338" cy="478631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E82B8C1-9434-426D-BB4C-629DD855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5805858"/>
          </a:xfrm>
        </p:spPr>
        <p:txBody>
          <a:bodyPr/>
          <a:lstStyle/>
          <a:p>
            <a:r>
              <a:rPr lang="pl-PL" dirty="0"/>
              <a:t>Poddziałanie 19.2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153C1DC-A609-4007-A9EA-8486714BE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891" y="6237312"/>
            <a:ext cx="7620596" cy="12064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49239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/>
              <a:t>Zestawienie projektowanych zmian – podejmowanie działalności gospodarczej (1)</a:t>
            </a:r>
            <a:endParaRPr lang="pl-PL" sz="20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285852" y="1196752"/>
            <a:ext cx="7678636" cy="5161206"/>
          </a:xfrm>
        </p:spPr>
        <p:txBody>
          <a:bodyPr>
            <a:normAutofit/>
          </a:bodyPr>
          <a:lstStyle/>
          <a:p>
            <a:r>
              <a:rPr lang="pl-PL" sz="2000" b="1" dirty="0"/>
              <a:t>zmiana warunków przyznania pomocy:</a:t>
            </a:r>
          </a:p>
          <a:p>
            <a:pPr algn="just">
              <a:buFont typeface="Arial" pitchFamily="34" charset="0"/>
              <a:buChar char="•"/>
            </a:pPr>
            <a:r>
              <a:rPr lang="pl-PL" sz="2000" i="1" dirty="0"/>
              <a:t>skrócenie okresu niewykonywania działalności gospodarczej z 2 lat do 3 miesięcy poprzedzających dzień złożenia wniosku o przyznanie pomocy</a:t>
            </a:r>
            <a:r>
              <a:rPr lang="pl-PL" sz="2000" dirty="0"/>
              <a:t>;</a:t>
            </a:r>
            <a:endParaRPr lang="pl-PL" sz="2000" u="sng" dirty="0"/>
          </a:p>
          <a:p>
            <a:r>
              <a:rPr lang="pl-PL" sz="2000" b="1" dirty="0"/>
              <a:t>zmiana warunków wypłaty pomocy</a:t>
            </a:r>
            <a:r>
              <a:rPr lang="pl-PL" sz="2000" dirty="0"/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pl-PL" sz="2000" i="1" dirty="0"/>
              <a:t>zniesienie wymogu podjęcia działalności gospodarczej (problemy interpretacyjne) i zastąpienie go obowiązkiem zarejestrowania działalności gospodarczej w CEIDG na etapie wypłaty I transzy pomocy,</a:t>
            </a:r>
          </a:p>
          <a:p>
            <a:pPr algn="just">
              <a:buFont typeface="Arial" pitchFamily="34" charset="0"/>
              <a:buChar char="•"/>
            </a:pPr>
            <a:r>
              <a:rPr lang="pl-PL" sz="2000" i="1" dirty="0"/>
              <a:t>przesunięcie obowiązku zgłoszenia do ubezpieczeń społecznych z tytułu wykonywania działalności gospodarczej na etap wypłaty II transzy pomocy, z wyłączeniem beneficjentów objętych w momencie składania wniosku zasiłkiem macierzyńskim.</a:t>
            </a:r>
          </a:p>
          <a:p>
            <a:pPr>
              <a:buFont typeface="Arial" pitchFamily="34" charset="0"/>
              <a:buChar char="•"/>
            </a:pPr>
            <a:endParaRPr lang="pl-PL" sz="2800" i="1" dirty="0"/>
          </a:p>
          <a:p>
            <a:pPr>
              <a:buFont typeface="Arial" pitchFamily="34" charset="0"/>
              <a:buChar char="•"/>
            </a:pPr>
            <a:endParaRPr lang="pl-PL" sz="2800" i="1" dirty="0"/>
          </a:p>
          <a:p>
            <a:pPr>
              <a:buFont typeface="Arial" pitchFamily="34" charset="0"/>
              <a:buChar char="•"/>
            </a:pPr>
            <a:endParaRPr lang="pl-PL" sz="2800" i="1" dirty="0"/>
          </a:p>
          <a:p>
            <a:pPr marL="0" indent="0">
              <a:buNone/>
            </a:pPr>
            <a:endParaRPr lang="pl-PL" sz="2800" i="1" dirty="0"/>
          </a:p>
          <a:p>
            <a:pPr>
              <a:buFont typeface="Arial" pitchFamily="34" charset="0"/>
              <a:buChar char="•"/>
            </a:pPr>
            <a:endParaRPr lang="pl-PL" sz="2800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268467" y="1052736"/>
            <a:ext cx="7750074" cy="47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C4BD97"/>
              </a:buClr>
              <a:buSzPct val="85000"/>
              <a:defRPr/>
            </a:pPr>
            <a:endParaRPr lang="pl-PL" sz="800" i="1" u="sng" kern="0" dirty="0">
              <a:latin typeface="Calibri" panose="020F0502020204030204" pitchFamily="34" charset="0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C4BD97"/>
              </a:buClr>
              <a:buSzPct val="85000"/>
              <a:defRPr/>
            </a:pPr>
            <a:endParaRPr lang="pl-PL" altLang="pl-PL" sz="1400" b="0" i="1" u="sng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69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981322"/>
          </a:xfrm>
        </p:spPr>
        <p:txBody>
          <a:bodyPr>
            <a:normAutofit/>
          </a:bodyPr>
          <a:lstStyle/>
          <a:p>
            <a:r>
              <a:rPr lang="pl-PL" sz="2400" dirty="0"/>
              <a:t>Zestawienie projektowanych zmian – podejmowanie działalności gospodarczej (2)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196752"/>
            <a:ext cx="7678636" cy="5161206"/>
          </a:xfrm>
        </p:spPr>
        <p:txBody>
          <a:bodyPr>
            <a:normAutofit/>
          </a:bodyPr>
          <a:lstStyle/>
          <a:p>
            <a:r>
              <a:rPr lang="pl-PL" sz="2000" b="1" dirty="0"/>
              <a:t>Zmiana zobowiązań umownych:</a:t>
            </a:r>
          </a:p>
          <a:p>
            <a:pPr algn="just">
              <a:buFont typeface="Arial" pitchFamily="34" charset="0"/>
              <a:buChar char="•"/>
            </a:pPr>
            <a:r>
              <a:rPr lang="pl-PL" sz="2000" i="1" dirty="0"/>
              <a:t>wykonywanie działalności gospodarczej, podleganie ubezpieczeniom społecznym z tytułu wykonywania działalności gospodarczej lub utrzymanie miejsca pracy przez łącznie co najmniej 2 lata, jednak nie później niż do upływu 2-óch lat od dnia wypłaty II transzy pomocy-większa elastyczność dla samozatrudnionych w odniesieniu do opłacania składek ZUS,</a:t>
            </a:r>
          </a:p>
          <a:p>
            <a:pPr algn="just">
              <a:buFont typeface="Arial" pitchFamily="34" charset="0"/>
              <a:buChar char="•"/>
            </a:pPr>
            <a:r>
              <a:rPr lang="pl-PL" sz="2000" i="1" dirty="0"/>
              <a:t>zniesienie wymogu opłacania składek ZUS z tytułu wykonywania działalności gospodarczej w przypadku zbiegu tytułów do ubezpieczeń społecznych - objęcie beneficjenta prawem do zasiłku macierzyńskiego,</a:t>
            </a:r>
          </a:p>
          <a:p>
            <a:pPr algn="just">
              <a:buFont typeface="Arial" pitchFamily="34" charset="0"/>
              <a:buChar char="•"/>
            </a:pPr>
            <a:r>
              <a:rPr lang="pl-PL" sz="2000" i="1" dirty="0"/>
              <a:t>utrzymanie miejsca pracy również przez samego beneficjenta (samozatrudnienie), jeśli zgłosił się do ZUS z tytułu wykonywania działalności gospodarczej i podlega tym ubezpieczeniom - rozwiązanie korzystne w przypadku problemów z zatrudnieniem pracownika na umowę o pracę i jego utrzymaniem.</a:t>
            </a:r>
          </a:p>
          <a:p>
            <a:pPr algn="just">
              <a:buFont typeface="Arial" pitchFamily="34" charset="0"/>
              <a:buChar char="•"/>
            </a:pPr>
            <a:endParaRPr lang="pl-PL" sz="2000" i="1" dirty="0"/>
          </a:p>
          <a:p>
            <a:pPr marL="0" indent="0" algn="just">
              <a:buNone/>
            </a:pPr>
            <a:endParaRPr lang="pl-PL" sz="2000" i="1" dirty="0"/>
          </a:p>
          <a:p>
            <a:pPr algn="just">
              <a:buFont typeface="Arial" pitchFamily="34" charset="0"/>
              <a:buChar char="•"/>
            </a:pPr>
            <a:endParaRPr lang="pl-PL" sz="2400" i="1" dirty="0"/>
          </a:p>
          <a:p>
            <a:pPr algn="just">
              <a:buFont typeface="Arial" pitchFamily="34" charset="0"/>
              <a:buChar char="•"/>
            </a:pPr>
            <a:endParaRPr lang="pl-PL" sz="2400" i="1" dirty="0"/>
          </a:p>
          <a:p>
            <a:pPr>
              <a:buFont typeface="Arial" pitchFamily="34" charset="0"/>
              <a:buChar char="•"/>
            </a:pPr>
            <a:endParaRPr lang="pl-PL" sz="28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0273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981322"/>
          </a:xfrm>
        </p:spPr>
        <p:txBody>
          <a:bodyPr>
            <a:normAutofit/>
          </a:bodyPr>
          <a:lstStyle/>
          <a:p>
            <a:r>
              <a:rPr lang="pl-PL" sz="2400" dirty="0"/>
              <a:t>Zestawienie projektowanych zmian – podejmowanie działalności gospodarczej (3)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908720"/>
            <a:ext cx="7678636" cy="5449238"/>
          </a:xfrm>
        </p:spPr>
        <p:txBody>
          <a:bodyPr>
            <a:normAutofit/>
          </a:bodyPr>
          <a:lstStyle/>
          <a:p>
            <a:endParaRPr lang="pl-PL" sz="2000" b="1" dirty="0"/>
          </a:p>
          <a:p>
            <a:r>
              <a:rPr lang="pl-PL" sz="2000" b="1" dirty="0"/>
              <a:t>Zmiana zobowiązań umownych w zakresie podejmowania działalności gospodarczej:</a:t>
            </a:r>
          </a:p>
          <a:p>
            <a:endParaRPr lang="pl-PL" sz="2000" b="1" dirty="0"/>
          </a:p>
          <a:p>
            <a:pPr algn="just">
              <a:buFont typeface="Arial" pitchFamily="34" charset="0"/>
              <a:buChar char="•"/>
            </a:pPr>
            <a:r>
              <a:rPr lang="pl-PL" sz="2000" i="1" dirty="0"/>
              <a:t>utrzymanie miejsca pracy również przez samego beneficjenta (samozatrudnienie), jeśli zgłosił się do ZUS z tytułu wykonywania działalności gospodarczej i podlega tym ubezpieczeniom - rozwiązanie korzystne w przypadku problemów z zatrudnieniem pracownika na umowę o pracę i jego utrzymaniem.</a:t>
            </a:r>
          </a:p>
          <a:p>
            <a:pPr algn="just">
              <a:buFont typeface="Arial" pitchFamily="34" charset="0"/>
              <a:buChar char="•"/>
            </a:pPr>
            <a:r>
              <a:rPr lang="pl-PL" sz="2000" i="1" dirty="0"/>
              <a:t>zniesienie obowiązku osiągnięcia co najmniej 30% poziomu sprzedaży produktów lub usług w okresie roku od dnia wypłaty II transzy pomocy.</a:t>
            </a:r>
          </a:p>
          <a:p>
            <a:pPr algn="just">
              <a:buFont typeface="Arial" pitchFamily="34" charset="0"/>
              <a:buChar char="•"/>
            </a:pPr>
            <a:endParaRPr lang="pl-PL" sz="2000" i="1" dirty="0"/>
          </a:p>
          <a:p>
            <a:pPr algn="just">
              <a:buFont typeface="Arial" pitchFamily="34" charset="0"/>
              <a:buChar char="•"/>
            </a:pPr>
            <a:endParaRPr lang="pl-PL" sz="2000" i="1" dirty="0"/>
          </a:p>
          <a:p>
            <a:pPr marL="0" indent="0" algn="just">
              <a:buNone/>
            </a:pPr>
            <a:endParaRPr lang="pl-PL" sz="2000" i="1" dirty="0"/>
          </a:p>
          <a:p>
            <a:pPr algn="just">
              <a:buFont typeface="Arial" pitchFamily="34" charset="0"/>
              <a:buChar char="•"/>
            </a:pPr>
            <a:endParaRPr lang="pl-PL" sz="2400" i="1" dirty="0"/>
          </a:p>
          <a:p>
            <a:pPr algn="just">
              <a:buFont typeface="Arial" pitchFamily="34" charset="0"/>
              <a:buChar char="•"/>
            </a:pPr>
            <a:endParaRPr lang="pl-PL" sz="2400" i="1" dirty="0"/>
          </a:p>
          <a:p>
            <a:pPr>
              <a:buFont typeface="Arial" pitchFamily="34" charset="0"/>
              <a:buChar char="•"/>
            </a:pPr>
            <a:endParaRPr lang="pl-PL" sz="28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77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22082" cy="797266"/>
          </a:xfrm>
        </p:spPr>
        <p:txBody>
          <a:bodyPr>
            <a:noAutofit/>
          </a:bodyPr>
          <a:lstStyle/>
          <a:p>
            <a:r>
              <a:rPr lang="pl-PL" sz="2400" dirty="0"/>
              <a:t>Zestawienie projektowanych zmian – rozwijanie </a:t>
            </a:r>
            <a:br>
              <a:rPr lang="pl-PL" sz="2400" dirty="0"/>
            </a:br>
            <a:r>
              <a:rPr lang="pl-PL" sz="2400" dirty="0"/>
              <a:t>działalności gospodarczej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124744"/>
            <a:ext cx="7678636" cy="5233214"/>
          </a:xfrm>
        </p:spPr>
        <p:txBody>
          <a:bodyPr>
            <a:normAutofit/>
          </a:bodyPr>
          <a:lstStyle/>
          <a:p>
            <a:r>
              <a:rPr lang="pl-PL" sz="2000" b="1" dirty="0"/>
              <a:t>Zmiana zobowiązań umownych:</a:t>
            </a:r>
          </a:p>
          <a:p>
            <a:endParaRPr lang="pl-PL" sz="2000" b="1" dirty="0"/>
          </a:p>
          <a:p>
            <a:pPr>
              <a:buFont typeface="Arial" pitchFamily="34" charset="0"/>
              <a:buChar char="•"/>
            </a:pPr>
            <a:r>
              <a:rPr lang="pl-PL" sz="2000" i="1" dirty="0"/>
              <a:t>utrzymanie miejsca pracy przez okres 3 lat od dnia wypłaty płatności końcowej tylko w odniesieniu </a:t>
            </a:r>
            <a:r>
              <a:rPr lang="pl-PL" sz="2000" i="1"/>
              <a:t>do </a:t>
            </a:r>
            <a:r>
              <a:rPr lang="pl-PL" sz="2000" i="1" smtClean="0"/>
              <a:t>1 </a:t>
            </a:r>
            <a:r>
              <a:rPr lang="pl-PL" sz="2000" i="1" dirty="0"/>
              <a:t>miejsca pracy, a nie jak dotychczas utrzymanie wszystkich miejsc pracy (z momentu bazowego oraz utworzonych w wyniku realizacji operacji),</a:t>
            </a:r>
          </a:p>
          <a:p>
            <a:pPr>
              <a:buFont typeface="Arial" pitchFamily="34" charset="0"/>
              <a:buChar char="•"/>
            </a:pPr>
            <a:r>
              <a:rPr lang="pl-PL" sz="2000" i="1" dirty="0"/>
              <a:t>zniesienie obowiązku do osiągnięcia co najmniej 30% poziomu sprzedaży produktów lub usług w okresie roku od dnia wypłaty płatności końcowej. </a:t>
            </a:r>
          </a:p>
        </p:txBody>
      </p:sp>
    </p:spTree>
    <p:extLst>
      <p:ext uri="{BB962C8B-B14F-4D97-AF65-F5344CB8AC3E}">
        <p14:creationId xmlns:p14="http://schemas.microsoft.com/office/powerpoint/2010/main" xmlns="" val="197953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125338"/>
          </a:xfrm>
        </p:spPr>
        <p:txBody>
          <a:bodyPr>
            <a:normAutofit/>
          </a:bodyPr>
          <a:lstStyle/>
          <a:p>
            <a:r>
              <a:rPr lang="pl-PL" sz="2400" dirty="0"/>
              <a:t>Dodatkowe zmiany m.in. wynikające z COVID-19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możliwość załatwiania spraw bez konieczności osobistego stawiennictwa wnioskodawców lub beneficjentów i kontaktu z pracownikami podmiotów wdrażających-wykorzystanie narzędzi informatycznych,</a:t>
            </a:r>
          </a:p>
          <a:p>
            <a:r>
              <a:rPr lang="pl-PL" sz="2000" dirty="0"/>
              <a:t>możliwość złożenia weksla niezupełnego (in blanco) wraz z deklaracją wekslową przez beneficjenta na etapie składania pierwszego wniosku o płatność/II uzupełnienia tego wniosku,</a:t>
            </a:r>
          </a:p>
          <a:p>
            <a:r>
              <a:rPr lang="pl-PL" sz="2000" dirty="0"/>
              <a:t>zniesienie obowiązku ustanowienia zabezpieczenia należytego wykonania umowy (weksel in blanco) w odniesieniu do podmiotów ubiegających się o przyznanie pomocy, będącymi w ramach danej operacji wyłącznie JSFP-znikome ryzyko problemów z regulacją zobowiązań oraz brak zakazu z art. 58 rozporządzenia UE nr 1306/2013,</a:t>
            </a:r>
          </a:p>
        </p:txBody>
      </p:sp>
    </p:spTree>
    <p:extLst>
      <p:ext uri="{BB962C8B-B14F-4D97-AF65-F5344CB8AC3E}">
        <p14:creationId xmlns:p14="http://schemas.microsoft.com/office/powerpoint/2010/main" xmlns="" val="72671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Dodatkowe zmiany m.in. wynikające z COVID-19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zniesienie regulacji dotyczącej konkurencyjnego trybu wykonawcy w związku ze zmianą ustawy o wspieraniu rozwoju obszarów wiejskich w tym zakresie-uchylenie brzmienia przepisu art. 43a ust. 6 ustawy,</a:t>
            </a:r>
          </a:p>
          <a:p>
            <a:r>
              <a:rPr lang="pl-PL" sz="2000" dirty="0"/>
              <a:t>dostosowanie przepisów do zmian w ustawie o krajowym systemie ewidencji producentów, ewidencji gospodarstw rolnych oraz ewidencji wniosków o przyznanie płatności, umożliwiających uzyskanie odrębnych numerów identyfikacyjnych przez osoby, które zamierzają ubiegać się o wsparcie inwestycji współfinansowanych ze środków Unii Europejskiej, administrowanych przez ARiMR.</a:t>
            </a:r>
          </a:p>
        </p:txBody>
      </p:sp>
    </p:spTree>
    <p:extLst>
      <p:ext uri="{BB962C8B-B14F-4D97-AF65-F5344CB8AC3E}">
        <p14:creationId xmlns:p14="http://schemas.microsoft.com/office/powerpoint/2010/main" xmlns="" val="4132710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Przepisy przejściowe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zastosowanie zmienianych regulacji w zakresie przyznania pomocy -3 miesięczny termin niewykonywania działalności gospodarczej przed złożeniem wniosku o przyznanie pomocy - do postępowań w ramach wszystkich naborów, które nie zakończą się przed wejściem w życie nowelizowanych przepisów,</a:t>
            </a:r>
          </a:p>
          <a:p>
            <a:r>
              <a:rPr lang="pl-PL" sz="2000" dirty="0"/>
              <a:t>zastosowanie zmienianych regulacji do realizacji wszystkich umów, w tym również po wypłacie płatności końcowej w okresie związania celem operacji,</a:t>
            </a:r>
          </a:p>
          <a:p>
            <a:r>
              <a:rPr lang="pl-PL" sz="2000" dirty="0"/>
              <a:t>zastosowanie zmienianych regulacji do wypłaty środków z tytułu pomocy finansowej,</a:t>
            </a:r>
          </a:p>
          <a:p>
            <a:r>
              <a:rPr lang="pl-PL" sz="2000" dirty="0"/>
              <a:t>zastosowanie zmienionych regulacji dotyczących należytego zabezpieczenia zobowiązań do wszystkich umów o przyznaniu pomocy-rozbieżność z przepisem art. 37a ustawy PROW (charakter epizodyczny),w zakresie którego również procedowana jest zmiana.</a:t>
            </a:r>
          </a:p>
        </p:txBody>
      </p:sp>
    </p:spTree>
    <p:extLst>
      <p:ext uri="{BB962C8B-B14F-4D97-AF65-F5344CB8AC3E}">
        <p14:creationId xmlns:p14="http://schemas.microsoft.com/office/powerpoint/2010/main" xmlns="" val="959024911"/>
      </p:ext>
    </p:extLst>
  </p:cSld>
  <p:clrMapOvr>
    <a:masterClrMapping/>
  </p:clrMapOvr>
</p:sld>
</file>

<file path=ppt/theme/theme1.xml><?xml version="1.0" encoding="utf-8"?>
<a:theme xmlns:a="http://schemas.openxmlformats.org/drawingml/2006/main" name="Leader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Leader</Template>
  <TotalTime>11098</TotalTime>
  <Words>835</Words>
  <Application>Microsoft Office PowerPoint</Application>
  <PresentationFormat>Pokaz na ekranie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Leader</vt:lpstr>
      <vt:lpstr>Nowelizacja przepisów rozporządzeń dla poddziałań:  19.2 „Wsparcie na wdrażanie operacji w ramach strategii rozwoju lokalnego kierowanego przez społeczność”  19.3 „Przygotowanie i realizacja działań w zakresie współpracy  z lokalną grupą działania” </vt:lpstr>
      <vt:lpstr>Poddziałanie 19.2</vt:lpstr>
      <vt:lpstr>Zestawienie projektowanych zmian – podejmowanie działalności gospodarczej (1)</vt:lpstr>
      <vt:lpstr>Zestawienie projektowanych zmian – podejmowanie działalności gospodarczej (2)</vt:lpstr>
      <vt:lpstr>Zestawienie projektowanych zmian – podejmowanie działalności gospodarczej (3)</vt:lpstr>
      <vt:lpstr>Zestawienie projektowanych zmian – rozwijanie  działalności gospodarczej</vt:lpstr>
      <vt:lpstr>Dodatkowe zmiany m.in. wynikające z COVID-19</vt:lpstr>
      <vt:lpstr>Dodatkowe zmiany m.in. wynikające z COVID-19</vt:lpstr>
      <vt:lpstr>Przepisy przejściowe</vt:lpstr>
      <vt:lpstr>Poddziałanie 19.3</vt:lpstr>
      <vt:lpstr>Zestawienie projektowanych zmian</vt:lpstr>
      <vt:lpstr>Przepisy przejściowe</vt:lpstr>
      <vt:lpstr>Dziękuję za uwagę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Podejście Leader</dc:title>
  <dc:creator>ltom</dc:creator>
  <cp:lastModifiedBy>Karolina</cp:lastModifiedBy>
  <cp:revision>1121</cp:revision>
  <cp:lastPrinted>2020-02-19T07:56:37Z</cp:lastPrinted>
  <dcterms:created xsi:type="dcterms:W3CDTF">2009-06-02T12:46:28Z</dcterms:created>
  <dcterms:modified xsi:type="dcterms:W3CDTF">2020-07-08T09:08:29Z</dcterms:modified>
</cp:coreProperties>
</file>