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8" r:id="rId4"/>
    <p:sldId id="267" r:id="rId5"/>
    <p:sldId id="271" r:id="rId6"/>
    <p:sldId id="273" r:id="rId7"/>
    <p:sldId id="279" r:id="rId8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9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02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33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0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21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89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00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2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32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79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EA10-51BD-4DBA-8BF1-2D651934B59D}" type="datetimeFigureOut">
              <a:rPr lang="pl-PL" smtClean="0"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752600"/>
            <a:ext cx="7772400" cy="21084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altLang="pl-PL" sz="28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Operacje Partnerskie zgłoszone przez LGD</a:t>
            </a:r>
            <a:br>
              <a:rPr lang="pl-PL" altLang="pl-PL" sz="28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28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konkursu 4/2020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4615185"/>
            <a:ext cx="7391400" cy="5040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altLang="pl-PL" sz="1100" dirty="0">
                <a:solidFill>
                  <a:schemeClr val="tx1"/>
                </a:solidFill>
              </a:rPr>
              <a:t>Jednostka Centralna KSOW</a:t>
            </a:r>
          </a:p>
          <a:p>
            <a:pPr>
              <a:defRPr/>
            </a:pPr>
            <a:r>
              <a:rPr lang="en-US" altLang="pl-PL" sz="1100" dirty="0">
                <a:solidFill>
                  <a:schemeClr val="tx1"/>
                </a:solidFill>
              </a:rPr>
              <a:t>Centrum </a:t>
            </a:r>
            <a:r>
              <a:rPr lang="pl-PL" altLang="pl-PL" sz="1100" dirty="0">
                <a:solidFill>
                  <a:schemeClr val="tx1"/>
                </a:solidFill>
              </a:rPr>
              <a:t>Doradztwa</a:t>
            </a:r>
            <a:r>
              <a:rPr lang="en-US" altLang="pl-PL" sz="1100" dirty="0">
                <a:solidFill>
                  <a:schemeClr val="tx1"/>
                </a:solidFill>
              </a:rPr>
              <a:t> </a:t>
            </a:r>
            <a:r>
              <a:rPr lang="pl-PL" altLang="pl-PL" sz="1100" dirty="0">
                <a:solidFill>
                  <a:schemeClr val="tx1"/>
                </a:solidFill>
              </a:rPr>
              <a:t>Rolniczego</a:t>
            </a:r>
            <a:r>
              <a:rPr lang="en-US" altLang="pl-PL" sz="1100" dirty="0">
                <a:solidFill>
                  <a:schemeClr val="tx1"/>
                </a:solidFill>
              </a:rPr>
              <a:t> w </a:t>
            </a:r>
            <a:r>
              <a:rPr lang="pl-PL" altLang="pl-PL" sz="1100" dirty="0">
                <a:solidFill>
                  <a:schemeClr val="tx1"/>
                </a:solidFill>
              </a:rPr>
              <a:t>Brwinowie Oddział w Warszawie</a:t>
            </a:r>
          </a:p>
          <a:p>
            <a:pPr>
              <a:defRPr/>
            </a:pPr>
            <a:endParaRPr lang="pl-PL" altLang="pl-PL" sz="1100" dirty="0">
              <a:solidFill>
                <a:schemeClr val="tx1"/>
              </a:solidFill>
            </a:endParaRPr>
          </a:p>
        </p:txBody>
      </p:sp>
      <p:pic>
        <p:nvPicPr>
          <p:cNvPr id="2052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69" y="3825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69" y="3505299"/>
            <a:ext cx="2040088" cy="7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Prostokąt 1"/>
          <p:cNvSpPr>
            <a:spLocks noChangeArrowheads="1"/>
          </p:cNvSpPr>
          <p:nvPr/>
        </p:nvSpPr>
        <p:spPr bwMode="auto">
          <a:xfrm>
            <a:off x="609600" y="922338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271BFD61-A38D-4518-86D5-907FE75F56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221" y="5276216"/>
            <a:ext cx="1243584" cy="1127760"/>
          </a:xfrm>
          <a:prstGeom prst="rect">
            <a:avLst/>
          </a:prstGeom>
        </p:spPr>
      </p:pic>
      <p:grpSp>
        <p:nvGrpSpPr>
          <p:cNvPr id="10" name="Grupa 9">
            <a:extLst>
              <a:ext uri="{FF2B5EF4-FFF2-40B4-BE49-F238E27FC236}">
                <a16:creationId xmlns:a16="http://schemas.microsoft.com/office/drawing/2014/main" id="{972E1D28-7DAD-4A7E-82F7-1D574DD30CFB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A86C7250-0164-454C-8CD7-8965A0958F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DCF80A1A-88A6-45CD-9EF5-6D90A2C89AC6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79121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2D45E5-77BA-447E-BFFE-F66116263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40" y="396044"/>
            <a:ext cx="8147248" cy="634082"/>
          </a:xfrm>
        </p:spPr>
        <p:txBody>
          <a:bodyPr>
            <a:normAutofit fontScale="90000"/>
          </a:bodyPr>
          <a:lstStyle/>
          <a:p>
            <a:br>
              <a:rPr lang="pl-PL" altLang="pl-PL" sz="2200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1E50B6-ED99-431F-8875-F06B3A016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Przyjęto do realizacji </a:t>
            </a:r>
            <a:r>
              <a:rPr lang="pl-PL" b="1" dirty="0"/>
              <a:t>53</a:t>
            </a:r>
            <a:r>
              <a:rPr lang="pl-PL" dirty="0"/>
              <a:t> operacje LGD na łączną kwotę </a:t>
            </a:r>
            <a:r>
              <a:rPr lang="pl-PL" b="1" dirty="0"/>
              <a:t>3 265 124,13 </a:t>
            </a:r>
            <a:r>
              <a:rPr lang="pl-PL" dirty="0"/>
              <a:t>zł w tym: </a:t>
            </a:r>
          </a:p>
          <a:p>
            <a:pPr marL="0" indent="0">
              <a:buNone/>
            </a:pPr>
            <a:endParaRPr lang="pl-PL" sz="1200" dirty="0"/>
          </a:p>
          <a:p>
            <a:r>
              <a:rPr lang="pl-PL" dirty="0"/>
              <a:t>w roku 2020 – 2 777 172,97 zł</a:t>
            </a:r>
          </a:p>
          <a:p>
            <a:r>
              <a:rPr lang="pl-PL" dirty="0"/>
              <a:t>w roku 2021 – 487 951,16 zł</a:t>
            </a:r>
          </a:p>
        </p:txBody>
      </p:sp>
      <p:grpSp>
        <p:nvGrpSpPr>
          <p:cNvPr id="9" name="Grupa 8">
            <a:extLst>
              <a:ext uri="{FF2B5EF4-FFF2-40B4-BE49-F238E27FC236}">
                <a16:creationId xmlns:a16="http://schemas.microsoft.com/office/drawing/2014/main" id="{F5136D40-4EB8-4A9F-8B77-580339CE3D31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E244C89-DC4E-439A-8DCC-BF11B351CF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Prostokąt 10">
              <a:extLst>
                <a:ext uri="{FF2B5EF4-FFF2-40B4-BE49-F238E27FC236}">
                  <a16:creationId xmlns:a16="http://schemas.microsoft.com/office/drawing/2014/main" id="{56B06947-5DB2-4A2C-A12B-5F4AE827FAC6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71F3063-8C50-4CFB-A353-672B853F8B81}"/>
              </a:ext>
            </a:extLst>
          </p:cNvPr>
          <p:cNvSpPr txBox="1"/>
          <p:nvPr/>
        </p:nvSpPr>
        <p:spPr>
          <a:xfrm>
            <a:off x="1691680" y="327561"/>
            <a:ext cx="640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Plan Operacyjny KSOW na lata 2020-2021</a:t>
            </a:r>
          </a:p>
        </p:txBody>
      </p:sp>
    </p:spTree>
    <p:extLst>
      <p:ext uri="{BB962C8B-B14F-4D97-AF65-F5344CB8AC3E}">
        <p14:creationId xmlns:p14="http://schemas.microsoft.com/office/powerpoint/2010/main" val="123139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6D927E52-60F3-488A-B950-D33308A7BD41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3B4ADB55-6EE8-4636-9789-1BBA6C4D74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18A882D5-1902-4FAB-917B-542D37041005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69D5F88-5F2D-415A-B400-AE6C89B44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590778"/>
              </p:ext>
            </p:extLst>
          </p:nvPr>
        </p:nvGraphicFramePr>
        <p:xfrm>
          <a:off x="539552" y="1038081"/>
          <a:ext cx="7272812" cy="55741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08127818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41754377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1104546502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1022532446"/>
                    </a:ext>
                  </a:extLst>
                </a:gridCol>
              </a:tblGrid>
              <a:tr h="575643">
                <a:tc>
                  <a:txBody>
                    <a:bodyPr/>
                    <a:lstStyle/>
                    <a:p>
                      <a:r>
                        <a:rPr lang="pl-PL" sz="1400" dirty="0"/>
                        <a:t>Jednostka</a:t>
                      </a:r>
                      <a:r>
                        <a:rPr lang="pl-PL" sz="1400" baseline="0" dirty="0"/>
                        <a:t> wsparcia sieci</a:t>
                      </a:r>
                      <a:endParaRPr lang="pl-PL" sz="1400" dirty="0"/>
                    </a:p>
                  </a:txBody>
                  <a:tcPr anchor="ctr"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/>
                        <a:t>Liczba operacji</a:t>
                      </a:r>
                      <a:endParaRPr lang="pl-PL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/>
                        <a:t>Kwota operacji w zł w 2020</a:t>
                      </a:r>
                      <a:endParaRPr lang="pl-PL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8730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Kwota operacji w zł w 2021</a:t>
                      </a:r>
                    </a:p>
                  </a:txBody>
                  <a:tcPr anchor="ctr">
                    <a:solidFill>
                      <a:srgbClr val="8730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14135"/>
                  </a:ext>
                </a:extLst>
              </a:tr>
              <a:tr h="31164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JC KSOW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642 891,94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487 951,16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5740726"/>
                  </a:ext>
                </a:extLst>
              </a:tr>
              <a:tr h="20748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dolnośląska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98744865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 </a:t>
                      </a:r>
                      <a:r>
                        <a:rPr lang="pl-PL" sz="1400" u="none" strike="noStrike" dirty="0">
                          <a:effectLst/>
                        </a:rPr>
                        <a:t>kujawsko-pomorska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43 780,05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8052010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 </a:t>
                      </a:r>
                      <a:r>
                        <a:rPr lang="pl-PL" sz="1400" u="none" strike="noStrike" dirty="0">
                          <a:effectLst/>
                        </a:rPr>
                        <a:t>lubelska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90 596,00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442471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 </a:t>
                      </a:r>
                      <a:r>
                        <a:rPr lang="pl-PL" sz="1400" u="none" strike="noStrike" dirty="0">
                          <a:effectLst/>
                        </a:rPr>
                        <a:t>lubuska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2076490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 łódzka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127 409,30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5502175"/>
                  </a:ext>
                </a:extLst>
              </a:tr>
              <a:tr h="257708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małopolska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37 248,52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969761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JR mazowiecka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154 285,00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1026784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opolska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74 798,90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325303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podkarpacka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418 899,88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4396142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podlaska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235 771,40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8521380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pomorska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82 246,03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7295272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śląska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49 988,30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4651857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świętokrzyska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87 110,31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0938691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warmińsko - mazurska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199 823,13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4930500"/>
                  </a:ext>
                </a:extLst>
              </a:tr>
              <a:tr h="26575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wielkopolska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175 354,95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3235801"/>
                  </a:ext>
                </a:extLst>
              </a:tr>
              <a:tr h="22957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JR zachodniopomorska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99 969,26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0394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 z podziałem na lata: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2 777 172,97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487 951,16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2952140"/>
                  </a:ext>
                </a:extLst>
              </a:tr>
              <a:tr h="144278"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RAZEM: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l-PL" sz="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3 265 124,13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21370"/>
                  </a:ext>
                </a:extLst>
              </a:tr>
            </a:tbl>
          </a:graphicData>
        </a:graphic>
      </p:graphicFrame>
      <p:sp>
        <p:nvSpPr>
          <p:cNvPr id="14" name="Tytuł 13">
            <a:extLst>
              <a:ext uri="{FF2B5EF4-FFF2-40B4-BE49-F238E27FC236}">
                <a16:creationId xmlns:a16="http://schemas.microsoft.com/office/drawing/2014/main" id="{6B9135F9-93E7-4FB4-B321-5B412F7DE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57609"/>
            <a:ext cx="7774632" cy="434479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873065"/>
                </a:solidFill>
              </a:rPr>
              <a:t>Zestawienie operacji LGD w PO KSOW 2020-2021</a:t>
            </a:r>
          </a:p>
        </p:txBody>
      </p:sp>
    </p:spTree>
    <p:extLst>
      <p:ext uri="{BB962C8B-B14F-4D97-AF65-F5344CB8AC3E}">
        <p14:creationId xmlns:p14="http://schemas.microsoft.com/office/powerpoint/2010/main" val="193703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1988840"/>
            <a:ext cx="7408936" cy="3802360"/>
          </a:xfrm>
        </p:spPr>
        <p:txBody>
          <a:bodyPr>
            <a:normAutofit/>
          </a:bodyPr>
          <a:lstStyle/>
          <a:p>
            <a:pPr lvl="1" algn="l">
              <a:lnSpc>
                <a:spcPct val="90000"/>
              </a:lnSpc>
              <a:defRPr/>
            </a:pPr>
            <a:r>
              <a:rPr lang="pl-PL" sz="2000" i="1" dirty="0">
                <a:solidFill>
                  <a:schemeClr val="tx1"/>
                </a:solidFill>
              </a:rPr>
              <a:t>Dla działania 4 „Szkolenia i działania na rzecz tworzenia sieci kontaktów dla Lokalnych Grup Działania, w tym zapewnienie pomocy technicznej w zakresie współpracy </a:t>
            </a:r>
            <a:r>
              <a:rPr lang="pl-PL" sz="2000" i="1" dirty="0" err="1">
                <a:solidFill>
                  <a:schemeClr val="tx1"/>
                </a:solidFill>
              </a:rPr>
              <a:t>międzyterytorialnej</a:t>
            </a:r>
            <a:r>
              <a:rPr lang="pl-PL" sz="2000" i="1" dirty="0">
                <a:solidFill>
                  <a:schemeClr val="tx1"/>
                </a:solidFill>
              </a:rPr>
              <a:t> i transnarodowej”</a:t>
            </a:r>
          </a:p>
          <a:p>
            <a:pPr lvl="1" algn="l">
              <a:lnSpc>
                <a:spcPct val="90000"/>
              </a:lnSpc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defRPr/>
            </a:pPr>
            <a:r>
              <a:rPr lang="pl-PL" sz="2000" b="1" dirty="0">
                <a:solidFill>
                  <a:schemeClr val="tx1"/>
                </a:solidFill>
              </a:rPr>
              <a:t>22</a:t>
            </a:r>
            <a:r>
              <a:rPr lang="pl-PL" sz="2000" dirty="0">
                <a:solidFill>
                  <a:schemeClr val="tx1"/>
                </a:solidFill>
              </a:rPr>
              <a:t> operacje na łączną kwotę </a:t>
            </a:r>
            <a:r>
              <a:rPr lang="pl-PL" sz="2000" b="1" dirty="0">
                <a:solidFill>
                  <a:schemeClr val="tx1"/>
                </a:solidFill>
              </a:rPr>
              <a:t>1 505 955,45 </a:t>
            </a:r>
            <a:r>
              <a:rPr lang="pl-PL" sz="2000" dirty="0">
                <a:solidFill>
                  <a:schemeClr val="tx1"/>
                </a:solidFill>
              </a:rPr>
              <a:t>zł w tym:</a:t>
            </a:r>
          </a:p>
          <a:p>
            <a:pPr lvl="1" algn="l">
              <a:lnSpc>
                <a:spcPct val="90000"/>
              </a:lnSpc>
              <a:defRPr/>
            </a:pPr>
            <a:r>
              <a:rPr lang="pl-PL" sz="2000" b="1" dirty="0">
                <a:solidFill>
                  <a:schemeClr val="tx1"/>
                </a:solidFill>
              </a:rPr>
              <a:t>Rok 2020 </a:t>
            </a:r>
            <a:r>
              <a:rPr lang="pl-PL" sz="2000" dirty="0">
                <a:solidFill>
                  <a:schemeClr val="tx1"/>
                </a:solidFill>
              </a:rPr>
              <a:t>– 1 359 166,24 zł (JR Dolnośląska, Kujawsko-Pomorska,      	             Lubelska, Lubuska, Mazowiecka, Podkarpacka, 	             Podlaska, Pomorska, Świętokrzyska,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                     Warmińsko - Mazurska, Wielkopolska, 		             Zachodniopomorska, JC KSOW)</a:t>
            </a:r>
          </a:p>
          <a:p>
            <a:pPr lvl="1" algn="l">
              <a:lnSpc>
                <a:spcPct val="90000"/>
              </a:lnSpc>
              <a:defRPr/>
            </a:pPr>
            <a:r>
              <a:rPr lang="pl-PL" sz="2000" b="1" dirty="0">
                <a:solidFill>
                  <a:schemeClr val="tx1"/>
                </a:solidFill>
              </a:rPr>
              <a:t>Rok 2021 </a:t>
            </a:r>
            <a:r>
              <a:rPr lang="pl-PL" sz="2000" dirty="0">
                <a:solidFill>
                  <a:schemeClr val="tx1"/>
                </a:solidFill>
              </a:rPr>
              <a:t>– 146 789,21 zł (JC KSOW)</a:t>
            </a:r>
          </a:p>
          <a:p>
            <a:pPr lvl="1" algn="l">
              <a:lnSpc>
                <a:spcPct val="90000"/>
              </a:lnSpc>
              <a:defRPr/>
            </a:pPr>
            <a:endParaRPr lang="pl-PL" altLang="pl-PL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  <a:defRPr/>
            </a:pPr>
            <a:endParaRPr lang="pl-PL" altLang="pl-P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id="{0612CC31-DE5F-4990-8719-D0CBE5744429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97814907-5B3E-408D-B886-6796A6A617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Prostokąt 14">
              <a:extLst>
                <a:ext uri="{FF2B5EF4-FFF2-40B4-BE49-F238E27FC236}">
                  <a16:creationId xmlns:a16="http://schemas.microsoft.com/office/drawing/2014/main" id="{20F08B19-41F6-4BE0-A7DA-B782B8036246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77A82770-4B47-4B53-B944-EE82A896F7FE}"/>
              </a:ext>
            </a:extLst>
          </p:cNvPr>
          <p:cNvSpPr txBox="1"/>
          <p:nvPr/>
        </p:nvSpPr>
        <p:spPr>
          <a:xfrm>
            <a:off x="1259632" y="260649"/>
            <a:ext cx="71287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Plan Operacyjny KSOW na lata 2020-2021 według działań </a:t>
            </a:r>
          </a:p>
        </p:txBody>
      </p:sp>
    </p:spTree>
    <p:extLst>
      <p:ext uri="{BB962C8B-B14F-4D97-AF65-F5344CB8AC3E}">
        <p14:creationId xmlns:p14="http://schemas.microsoft.com/office/powerpoint/2010/main" val="286599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1628800"/>
            <a:ext cx="7408936" cy="4680520"/>
          </a:xfrm>
        </p:spPr>
        <p:txBody>
          <a:bodyPr>
            <a:normAutofit fontScale="92500" lnSpcReduction="10000"/>
          </a:bodyPr>
          <a:lstStyle/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i="1" dirty="0">
                <a:solidFill>
                  <a:schemeClr val="tx1"/>
                </a:solidFill>
              </a:rPr>
              <a:t>Działanie 3: Gromadzenie przykładów operacji realizujących poszczególne priorytety Programu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b="1" dirty="0">
                <a:solidFill>
                  <a:schemeClr val="tx1"/>
                </a:solidFill>
              </a:rPr>
              <a:t>3</a:t>
            </a:r>
            <a:r>
              <a:rPr lang="pl-PL" sz="2000" dirty="0">
                <a:solidFill>
                  <a:schemeClr val="tx1"/>
                </a:solidFill>
              </a:rPr>
              <a:t> operacje na łączną kwotę </a:t>
            </a:r>
            <a:r>
              <a:rPr lang="pl-PL" sz="2000" b="1" dirty="0">
                <a:solidFill>
                  <a:schemeClr val="tx1"/>
                </a:solidFill>
              </a:rPr>
              <a:t>201 077,52</a:t>
            </a:r>
            <a:r>
              <a:rPr lang="pl-PL" sz="2000" dirty="0">
                <a:solidFill>
                  <a:schemeClr val="tx1"/>
                </a:solidFill>
              </a:rPr>
              <a:t> zł w 2020 r.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(JR Podkarpacka, Wielkopolska)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endParaRPr lang="pl-PL" sz="2000" i="1" dirty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i="1" dirty="0">
                <a:solidFill>
                  <a:schemeClr val="tx1"/>
                </a:solidFill>
              </a:rPr>
              <a:t>Działanie 6: Ułatwianie wymiany wiedzy pomiędzy podmiotami 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i="1" dirty="0">
                <a:solidFill>
                  <a:schemeClr val="tx1"/>
                </a:solidFill>
              </a:rPr>
              <a:t>uczestniczącymi w rozwoju obszarów wiejskich oraz wymiana i rozpowszechnianie rezultatów działań na rzecz tego rozwoju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b="1" dirty="0">
                <a:solidFill>
                  <a:schemeClr val="tx1"/>
                </a:solidFill>
              </a:rPr>
              <a:t>21</a:t>
            </a:r>
            <a:r>
              <a:rPr lang="pl-PL" sz="2000" dirty="0">
                <a:solidFill>
                  <a:schemeClr val="tx1"/>
                </a:solidFill>
              </a:rPr>
              <a:t> operacji na łączną kwotę </a:t>
            </a:r>
            <a:r>
              <a:rPr lang="pl-PL" sz="2000" b="1" dirty="0">
                <a:solidFill>
                  <a:schemeClr val="tx1"/>
                </a:solidFill>
              </a:rPr>
              <a:t>1 261 643,56 </a:t>
            </a:r>
            <a:r>
              <a:rPr lang="pl-PL" sz="2000" dirty="0">
                <a:solidFill>
                  <a:schemeClr val="tx1"/>
                </a:solidFill>
              </a:rPr>
              <a:t>zł w tym: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b="1" dirty="0">
                <a:solidFill>
                  <a:schemeClr val="tx1"/>
                </a:solidFill>
              </a:rPr>
              <a:t>rok 2020 </a:t>
            </a:r>
            <a:r>
              <a:rPr lang="pl-PL" sz="2000" dirty="0">
                <a:solidFill>
                  <a:schemeClr val="tx1"/>
                </a:solidFill>
              </a:rPr>
              <a:t> – 920 481,61 zł (JR Lubelska, Łódzka, Małopolska, 		             Mazowiecka, Podkarpacka, Pomorska, Świętokrzyska, 	             Wielkopolska, JC KSOW)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pl-PL" sz="2000" b="1" dirty="0">
                <a:solidFill>
                  <a:schemeClr val="tx1"/>
                </a:solidFill>
              </a:rPr>
              <a:t>rok 2021 </a:t>
            </a:r>
            <a:r>
              <a:rPr lang="pl-PL" sz="2000" dirty="0">
                <a:solidFill>
                  <a:schemeClr val="tx1"/>
                </a:solidFill>
              </a:rPr>
              <a:t> – 341 161,95 zł (JC KSOW)</a:t>
            </a:r>
          </a:p>
          <a:p>
            <a:pPr lvl="1" algn="l">
              <a:lnSpc>
                <a:spcPct val="90000"/>
              </a:lnSpc>
              <a:defRPr/>
            </a:pPr>
            <a:endParaRPr lang="pl-PL" altLang="pl-PL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defRPr/>
            </a:pPr>
            <a:endParaRPr lang="pl-PL" altLang="pl-PL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  <a:defRPr/>
            </a:pPr>
            <a:endParaRPr lang="pl-PL" altLang="pl-P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9BB9F4F8-8D89-41A6-AA39-93BEB883608E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765C5EC8-0105-4122-A127-9764580149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645CFC1D-B266-4667-AC14-8B851ECA728A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BE43F418-7C5C-4642-AF2E-773A5A8FBDEB}"/>
              </a:ext>
            </a:extLst>
          </p:cNvPr>
          <p:cNvSpPr txBox="1"/>
          <p:nvPr/>
        </p:nvSpPr>
        <p:spPr>
          <a:xfrm>
            <a:off x="1259632" y="188640"/>
            <a:ext cx="70567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Plan Operacyjny KSOW na lata 2020-2021 według działań </a:t>
            </a:r>
          </a:p>
        </p:txBody>
      </p:sp>
    </p:spTree>
    <p:extLst>
      <p:ext uri="{BB962C8B-B14F-4D97-AF65-F5344CB8AC3E}">
        <p14:creationId xmlns:p14="http://schemas.microsoft.com/office/powerpoint/2010/main" val="101481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1124770"/>
            <a:ext cx="7408936" cy="5472582"/>
          </a:xfrm>
        </p:spPr>
        <p:txBody>
          <a:bodyPr>
            <a:normAutofit/>
          </a:bodyPr>
          <a:lstStyle/>
          <a:p>
            <a:pPr algn="l"/>
            <a:endParaRPr lang="pl-PL" sz="2000" i="1" dirty="0">
              <a:solidFill>
                <a:schemeClr val="tx1"/>
              </a:solidFill>
            </a:endParaRPr>
          </a:p>
          <a:p>
            <a:pPr algn="l"/>
            <a:r>
              <a:rPr lang="pl-PL" sz="2000" i="1" dirty="0">
                <a:solidFill>
                  <a:schemeClr val="tx1"/>
                </a:solidFill>
              </a:rPr>
              <a:t>Działanie 9: Wspieranie współpracy w sektorze rolnym i realizacji przez rolników wspólnych inwestycji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1</a:t>
            </a:r>
            <a:r>
              <a:rPr lang="pl-PL" sz="2000" dirty="0">
                <a:solidFill>
                  <a:schemeClr val="tx1"/>
                </a:solidFill>
              </a:rPr>
              <a:t> operacja na kwotę </a:t>
            </a:r>
            <a:r>
              <a:rPr lang="pl-PL" sz="2000" b="1" dirty="0">
                <a:solidFill>
                  <a:schemeClr val="tx1"/>
                </a:solidFill>
              </a:rPr>
              <a:t>16 624,00 </a:t>
            </a:r>
            <a:r>
              <a:rPr lang="pl-PL" sz="2000" dirty="0">
                <a:solidFill>
                  <a:schemeClr val="tx1"/>
                </a:solidFill>
              </a:rPr>
              <a:t>zł w roku 2020 (JR Lubelska)</a:t>
            </a:r>
          </a:p>
          <a:p>
            <a:pPr algn="l"/>
            <a:endParaRPr lang="pl-PL" sz="2000" dirty="0">
              <a:solidFill>
                <a:schemeClr val="tx1"/>
              </a:solidFill>
            </a:endParaRPr>
          </a:p>
          <a:p>
            <a:pPr algn="l"/>
            <a:r>
              <a:rPr lang="pl-PL" sz="2000" i="1" dirty="0">
                <a:solidFill>
                  <a:schemeClr val="tx1"/>
                </a:solidFill>
              </a:rPr>
              <a:t>Działanie 11: Aktywizacja mieszkańców wsi na rzecz podejmowania inicjatyw służących włączeniu społecznemu, w szczególności osób starszych, młodzieży, niepełnosprawnych, mniejszości narodowych </a:t>
            </a:r>
            <a:br>
              <a:rPr lang="pl-PL" sz="2000" i="1" dirty="0">
                <a:solidFill>
                  <a:schemeClr val="tx1"/>
                </a:solidFill>
              </a:rPr>
            </a:br>
            <a:r>
              <a:rPr lang="pl-PL" sz="2000" i="1" dirty="0">
                <a:solidFill>
                  <a:schemeClr val="tx1"/>
                </a:solidFill>
              </a:rPr>
              <a:t>i innych osób wykluczonych społecznie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3</a:t>
            </a:r>
            <a:r>
              <a:rPr lang="pl-PL" sz="2000" dirty="0">
                <a:solidFill>
                  <a:schemeClr val="tx1"/>
                </a:solidFill>
              </a:rPr>
              <a:t> operacje na łączną kwotę </a:t>
            </a:r>
            <a:r>
              <a:rPr lang="pl-PL" sz="2000" b="1" dirty="0">
                <a:solidFill>
                  <a:schemeClr val="tx1"/>
                </a:solidFill>
              </a:rPr>
              <a:t>156 439,70 </a:t>
            </a:r>
            <a:r>
              <a:rPr lang="pl-PL" sz="2000" dirty="0">
                <a:solidFill>
                  <a:schemeClr val="tx1"/>
                </a:solidFill>
              </a:rPr>
              <a:t>zł w 2020 r.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(JR Mazowiecka, Podlaska, Śląska)</a:t>
            </a:r>
          </a:p>
          <a:p>
            <a:pPr algn="l"/>
            <a:endParaRPr lang="pl-PL" sz="2000" dirty="0">
              <a:solidFill>
                <a:schemeClr val="tx1"/>
              </a:solidFill>
            </a:endParaRPr>
          </a:p>
          <a:p>
            <a:pPr algn="l"/>
            <a:r>
              <a:rPr lang="pl-PL" sz="2000" i="1" dirty="0">
                <a:solidFill>
                  <a:schemeClr val="tx1"/>
                </a:solidFill>
              </a:rPr>
              <a:t>Działanie 13: Promocja zrównoważonego rozwoju obszarów wiejskich</a:t>
            </a:r>
          </a:p>
          <a:p>
            <a:pPr algn="l"/>
            <a:r>
              <a:rPr lang="pl-PL" sz="2000" b="1" dirty="0">
                <a:solidFill>
                  <a:schemeClr val="tx1"/>
                </a:solidFill>
              </a:rPr>
              <a:t>3</a:t>
            </a:r>
            <a:r>
              <a:rPr lang="pl-PL" sz="2000" dirty="0">
                <a:solidFill>
                  <a:schemeClr val="tx1"/>
                </a:solidFill>
              </a:rPr>
              <a:t> operacje na łączną kwotę </a:t>
            </a:r>
            <a:r>
              <a:rPr lang="pl-PL" sz="2000" b="1" dirty="0">
                <a:solidFill>
                  <a:schemeClr val="tx1"/>
                </a:solidFill>
              </a:rPr>
              <a:t>123 383,90 </a:t>
            </a:r>
            <a:r>
              <a:rPr lang="pl-PL" sz="2000" dirty="0">
                <a:solidFill>
                  <a:schemeClr val="tx1"/>
                </a:solidFill>
              </a:rPr>
              <a:t>zł w 2020 r.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(JR Mazowiecka, Opolska)</a:t>
            </a:r>
          </a:p>
          <a:p>
            <a:pPr algn="l"/>
            <a:endParaRPr lang="pl-PL" sz="2000" dirty="0">
              <a:solidFill>
                <a:schemeClr val="tx1"/>
              </a:solidFill>
            </a:endParaRPr>
          </a:p>
          <a:p>
            <a:pPr lvl="1" algn="l">
              <a:lnSpc>
                <a:spcPct val="90000"/>
              </a:lnSpc>
              <a:spcBef>
                <a:spcPct val="20000"/>
              </a:spcBef>
              <a:defRPr/>
            </a:pPr>
            <a:endParaRPr lang="pl-PL" altLang="pl-PL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lnSpc>
                <a:spcPct val="90000"/>
              </a:lnSpc>
              <a:defRPr/>
            </a:pPr>
            <a:endParaRPr lang="pl-PL" altLang="pl-PL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B324A3DF-5D8C-4370-909E-3680C4128BDF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39B62E29-D078-441E-ABEE-EB2C96F8EF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C8E133FF-D6D8-4827-B7AF-890EAC8FADAF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973CDA25-312D-4866-AA86-C49EB4EF6306}"/>
              </a:ext>
            </a:extLst>
          </p:cNvPr>
          <p:cNvSpPr txBox="1"/>
          <p:nvPr/>
        </p:nvSpPr>
        <p:spPr>
          <a:xfrm>
            <a:off x="979488" y="170663"/>
            <a:ext cx="72649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873065"/>
                </a:solidFill>
                <a:latin typeface="+mj-lt"/>
                <a:ea typeface="+mj-ea"/>
                <a:cs typeface="+mj-cs"/>
              </a:rPr>
              <a:t>Plan Operacyjny KSOW na lata 2020-2021 według działań </a:t>
            </a:r>
          </a:p>
        </p:txBody>
      </p:sp>
    </p:spTree>
    <p:extLst>
      <p:ext uri="{BB962C8B-B14F-4D97-AF65-F5344CB8AC3E}">
        <p14:creationId xmlns:p14="http://schemas.microsoft.com/office/powerpoint/2010/main" val="330256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752600"/>
            <a:ext cx="7772400" cy="21084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altLang="pl-PL" sz="38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DZIĘKUJEMY!</a:t>
            </a:r>
            <a:br>
              <a:rPr lang="pl-PL" altLang="pl-PL" sz="38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altLang="pl-PL" sz="38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20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www.ksow.pl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64087" y="4615185"/>
            <a:ext cx="2876625" cy="504056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l-PL" altLang="pl-PL" sz="1100" dirty="0">
                <a:solidFill>
                  <a:schemeClr val="tx1"/>
                </a:solidFill>
              </a:rPr>
              <a:t>Jednostka Centralna KSOW</a:t>
            </a:r>
          </a:p>
          <a:p>
            <a:pPr>
              <a:defRPr/>
            </a:pPr>
            <a:r>
              <a:rPr lang="en-US" altLang="pl-PL" sz="1100" dirty="0">
                <a:solidFill>
                  <a:schemeClr val="tx1"/>
                </a:solidFill>
              </a:rPr>
              <a:t>Centrum </a:t>
            </a:r>
            <a:r>
              <a:rPr lang="pl-PL" altLang="pl-PL" sz="1100" dirty="0">
                <a:solidFill>
                  <a:schemeClr val="tx1"/>
                </a:solidFill>
              </a:rPr>
              <a:t>Doradztwa</a:t>
            </a:r>
            <a:r>
              <a:rPr lang="en-US" altLang="pl-PL" sz="1100" dirty="0">
                <a:solidFill>
                  <a:schemeClr val="tx1"/>
                </a:solidFill>
              </a:rPr>
              <a:t> </a:t>
            </a:r>
            <a:r>
              <a:rPr lang="pl-PL" altLang="pl-PL" sz="1100" dirty="0">
                <a:solidFill>
                  <a:schemeClr val="tx1"/>
                </a:solidFill>
              </a:rPr>
              <a:t>Rolniczego</a:t>
            </a:r>
            <a:r>
              <a:rPr lang="en-US" altLang="pl-PL" sz="1100" dirty="0">
                <a:solidFill>
                  <a:schemeClr val="tx1"/>
                </a:solidFill>
              </a:rPr>
              <a:t> w </a:t>
            </a:r>
            <a:r>
              <a:rPr lang="pl-PL" altLang="pl-PL" sz="1100" dirty="0">
                <a:solidFill>
                  <a:schemeClr val="tx1"/>
                </a:solidFill>
              </a:rPr>
              <a:t>Brwinowie Oddział w Warszawie</a:t>
            </a:r>
          </a:p>
          <a:p>
            <a:pPr>
              <a:defRPr/>
            </a:pPr>
            <a:endParaRPr lang="pl-PL" altLang="pl-PL" sz="1100" dirty="0">
              <a:solidFill>
                <a:schemeClr val="tx1"/>
              </a:solidFill>
            </a:endParaRPr>
          </a:p>
        </p:txBody>
      </p:sp>
      <p:pic>
        <p:nvPicPr>
          <p:cNvPr id="2052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69" y="3825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60" y="4773630"/>
            <a:ext cx="2923054" cy="112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Prostokąt 1"/>
          <p:cNvSpPr>
            <a:spLocks noChangeArrowheads="1"/>
          </p:cNvSpPr>
          <p:nvPr/>
        </p:nvSpPr>
        <p:spPr bwMode="auto">
          <a:xfrm>
            <a:off x="609600" y="922338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271BFD61-A38D-4518-86D5-907FE75F56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229200"/>
            <a:ext cx="1243584" cy="1127760"/>
          </a:xfrm>
          <a:prstGeom prst="rect">
            <a:avLst/>
          </a:prstGeom>
        </p:spPr>
      </p:pic>
      <p:grpSp>
        <p:nvGrpSpPr>
          <p:cNvPr id="10" name="Grupa 9">
            <a:extLst>
              <a:ext uri="{FF2B5EF4-FFF2-40B4-BE49-F238E27FC236}">
                <a16:creationId xmlns:a16="http://schemas.microsoft.com/office/drawing/2014/main" id="{972E1D28-7DAD-4A7E-82F7-1D574DD30CFB}"/>
              </a:ext>
            </a:extLst>
          </p:cNvPr>
          <p:cNvGrpSpPr/>
          <p:nvPr/>
        </p:nvGrpSpPr>
        <p:grpSpPr>
          <a:xfrm>
            <a:off x="21601" y="0"/>
            <a:ext cx="712879" cy="6858000"/>
            <a:chOff x="21601" y="0"/>
            <a:chExt cx="712879" cy="6858000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A86C7250-0164-454C-8CD7-8965A0958F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1" y="0"/>
              <a:ext cx="712879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Prostokąt 11">
              <a:extLst>
                <a:ext uri="{FF2B5EF4-FFF2-40B4-BE49-F238E27FC236}">
                  <a16:creationId xmlns:a16="http://schemas.microsoft.com/office/drawing/2014/main" id="{DCF80A1A-88A6-45CD-9EF5-6D90A2C89AC6}"/>
                </a:ext>
              </a:extLst>
            </p:cNvPr>
            <p:cNvSpPr/>
            <p:nvPr/>
          </p:nvSpPr>
          <p:spPr>
            <a:xfrm>
              <a:off x="184025" y="835200"/>
              <a:ext cx="252000" cy="6022800"/>
            </a:xfrm>
            <a:prstGeom prst="rect">
              <a:avLst/>
            </a:prstGeom>
            <a:gradFill flip="none" rotWithShape="1">
              <a:gsLst>
                <a:gs pos="20000">
                  <a:srgbClr val="873065">
                    <a:alpha val="87000"/>
                  </a:srgbClr>
                </a:gs>
                <a:gs pos="0">
                  <a:srgbClr val="873065"/>
                </a:gs>
                <a:gs pos="44000">
                  <a:srgbClr val="873065">
                    <a:alpha val="79000"/>
                  </a:srgbClr>
                </a:gs>
                <a:gs pos="65000">
                  <a:srgbClr val="873065">
                    <a:alpha val="66000"/>
                  </a:srgbClr>
                </a:gs>
                <a:gs pos="85000">
                  <a:srgbClr val="873065">
                    <a:alpha val="49000"/>
                  </a:srgbClr>
                </a:gs>
                <a:gs pos="100000">
                  <a:srgbClr val="873065">
                    <a:alpha val="34000"/>
                  </a:srgb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016923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594</Words>
  <Application>Microsoft Office PowerPoint</Application>
  <PresentationFormat>Pokaz na ekranie (4:3)</PresentationFormat>
  <Paragraphs>128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Operacje Partnerskie zgłoszone przez LGD w ramach konkursu 4/2020 </vt:lpstr>
      <vt:lpstr> </vt:lpstr>
      <vt:lpstr>Zestawienie operacji LGD w PO KSOW 2020-2021</vt:lpstr>
      <vt:lpstr>Prezentacja programu PowerPoint</vt:lpstr>
      <vt:lpstr>Prezentacja programu PowerPoint</vt:lpstr>
      <vt:lpstr>Prezentacja programu PowerPoint</vt:lpstr>
      <vt:lpstr>DZIĘKUJEMY!  www.ksow.pl</vt:lpstr>
    </vt:vector>
  </TitlesOfParts>
  <Company>Fundacja Programów Pomocy dla Rolnictwa FAPA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Długosz-Dzierżanowska</dc:creator>
  <cp:lastModifiedBy>agata</cp:lastModifiedBy>
  <cp:revision>85</cp:revision>
  <cp:lastPrinted>2016-09-19T07:10:44Z</cp:lastPrinted>
  <dcterms:created xsi:type="dcterms:W3CDTF">2016-06-08T13:43:33Z</dcterms:created>
  <dcterms:modified xsi:type="dcterms:W3CDTF">2020-07-06T13:40:37Z</dcterms:modified>
</cp:coreProperties>
</file>