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-540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xmlns="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5475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5004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540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8984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xmlns="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9557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8595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6875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xmlns="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021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xmlns="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xmlns="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1836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8705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pPr/>
              <a:t>7/8/2020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xmlns="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5977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8132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45" r:id="rId6"/>
    <p:sldLayoutId id="2147483741" r:id="rId7"/>
    <p:sldLayoutId id="2147483742" r:id="rId8"/>
    <p:sldLayoutId id="2147483743" r:id="rId9"/>
    <p:sldLayoutId id="2147483744" r:id="rId10"/>
    <p:sldLayoutId id="21474837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xmlns="" id="{9F8A656C-0806-4677-A38B-DA5DF0F3C4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8467"/>
            <a:ext cx="12191999" cy="68664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3">
            <a:extLst>
              <a:ext uri="{FF2B5EF4-FFF2-40B4-BE49-F238E27FC236}">
                <a16:creationId xmlns:a16="http://schemas.microsoft.com/office/drawing/2014/main" xmlns="" id="{02E77715-1CFE-4765-9104-81B083779AC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alphaModFix/>
          </a:blip>
          <a:srcRect t="15730"/>
          <a:stretch/>
        </p:blipFill>
        <p:spPr>
          <a:xfrm>
            <a:off x="20" y="-177609"/>
            <a:ext cx="12191980" cy="6857990"/>
          </a:xfrm>
          <a:prstGeom prst="rect">
            <a:avLst/>
          </a:prstGeom>
        </p:spPr>
      </p:pic>
      <p:sp>
        <p:nvSpPr>
          <p:cNvPr id="16" name="Rectangle: Rounded Corners 10">
            <a:extLst>
              <a:ext uri="{FF2B5EF4-FFF2-40B4-BE49-F238E27FC236}">
                <a16:creationId xmlns:a16="http://schemas.microsoft.com/office/drawing/2014/main" xmlns="" id="{9BEF8C6D-8BB3-473A-9607-D7381CC5C0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688580" y="643467"/>
            <a:ext cx="3859952" cy="5215839"/>
          </a:xfrm>
          <a:prstGeom prst="roundRect">
            <a:avLst>
              <a:gd name="adj" fmla="val 265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164BEAA3-CA01-4D00-BFFE-DE0CB5F2C0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71460" y="4080036"/>
            <a:ext cx="3507023" cy="460869"/>
          </a:xfrm>
        </p:spPr>
        <p:txBody>
          <a:bodyPr>
            <a:normAutofit/>
          </a:bodyPr>
          <a:lstStyle/>
          <a:p>
            <a:r>
              <a:rPr lang="pl-PL" dirty="0"/>
              <a:t>Monitoring i ewaluacja 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xmlns="" id="{DCFDFFB9-D302-4A05-A770-D3323225472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390584" y="830591"/>
            <a:ext cx="2987899" cy="2987899"/>
          </a:xfrm>
          <a:prstGeom prst="arc">
            <a:avLst>
              <a:gd name="adj1" fmla="val 16200000"/>
              <a:gd name="adj2" fmla="val 114657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9355CB06-8CBC-48A7-82F8-4D66327282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98913" y="2512379"/>
            <a:ext cx="1622549" cy="1136969"/>
          </a:xfrm>
          <a:prstGeom prst="rect">
            <a:avLst/>
          </a:prstGeom>
        </p:spPr>
      </p:pic>
      <p:grpSp>
        <p:nvGrpSpPr>
          <p:cNvPr id="22" name="Grupa 21">
            <a:extLst>
              <a:ext uri="{FF2B5EF4-FFF2-40B4-BE49-F238E27FC236}">
                <a16:creationId xmlns:a16="http://schemas.microsoft.com/office/drawing/2014/main" xmlns="" id="{E2DA4D1A-3EA7-4E60-86EC-0BB620E50065}"/>
              </a:ext>
            </a:extLst>
          </p:cNvPr>
          <p:cNvGrpSpPr/>
          <p:nvPr/>
        </p:nvGrpSpPr>
        <p:grpSpPr>
          <a:xfrm>
            <a:off x="7812724" y="5100435"/>
            <a:ext cx="3611661" cy="737762"/>
            <a:chOff x="2987824" y="5445224"/>
            <a:chExt cx="4967684" cy="1052736"/>
          </a:xfrm>
        </p:grpSpPr>
        <p:grpSp>
          <p:nvGrpSpPr>
            <p:cNvPr id="24" name="Grupa 22">
              <a:extLst>
                <a:ext uri="{FF2B5EF4-FFF2-40B4-BE49-F238E27FC236}">
                  <a16:creationId xmlns:a16="http://schemas.microsoft.com/office/drawing/2014/main" xmlns="" id="{BFE51733-3DF4-48D5-A38C-486752F5D798}"/>
                </a:ext>
              </a:extLst>
            </p:cNvPr>
            <p:cNvGrpSpPr/>
            <p:nvPr/>
          </p:nvGrpSpPr>
          <p:grpSpPr>
            <a:xfrm>
              <a:off x="2987824" y="5661248"/>
              <a:ext cx="2811886" cy="836712"/>
              <a:chOff x="4283968" y="5661248"/>
              <a:chExt cx="2811886" cy="836712"/>
            </a:xfrm>
          </p:grpSpPr>
          <p:pic>
            <p:nvPicPr>
              <p:cNvPr id="36" name="Picture 6" descr="http://www.agrotv.bg/media/images/99833049lider.jpg">
                <a:extLst>
                  <a:ext uri="{FF2B5EF4-FFF2-40B4-BE49-F238E27FC236}">
                    <a16:creationId xmlns:a16="http://schemas.microsoft.com/office/drawing/2014/main" xmlns="" id="{FEA3D817-59B5-4E9F-8344-998FAD25B82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6390061" y="5661248"/>
                <a:ext cx="705793" cy="698427"/>
              </a:xfrm>
              <a:prstGeom prst="rect">
                <a:avLst/>
              </a:prstGeom>
              <a:noFill/>
            </p:spPr>
          </p:pic>
          <p:pic>
            <p:nvPicPr>
              <p:cNvPr id="34" name="Picture 8" descr="http://www.static.gornaprosna.pl/download/attachment/2159/logo-ue.gif">
                <a:extLst>
                  <a:ext uri="{FF2B5EF4-FFF2-40B4-BE49-F238E27FC236}">
                    <a16:creationId xmlns:a16="http://schemas.microsoft.com/office/drawing/2014/main" xmlns="" id="{B1B1F10F-750A-481E-989B-8233605697D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283968" y="5661248"/>
                <a:ext cx="1461598" cy="836712"/>
              </a:xfrm>
              <a:prstGeom prst="rect">
                <a:avLst/>
              </a:prstGeom>
              <a:noFill/>
            </p:spPr>
          </p:pic>
        </p:grpSp>
        <p:pic>
          <p:nvPicPr>
            <p:cNvPr id="26" name="Obraz 25" descr="prow logo.jpg">
              <a:extLst>
                <a:ext uri="{FF2B5EF4-FFF2-40B4-BE49-F238E27FC236}">
                  <a16:creationId xmlns:a16="http://schemas.microsoft.com/office/drawing/2014/main" xmlns="" id="{860A1DED-6112-4038-BF02-BF257FB8D5F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444208" y="5445224"/>
              <a:ext cx="1511300" cy="990600"/>
            </a:xfrm>
            <a:prstGeom prst="rect">
              <a:avLst/>
            </a:prstGeom>
          </p:spPr>
        </p:pic>
      </p:grp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F96CCE23-F8CF-478A-B766-6904545F26FA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871460" y="998694"/>
            <a:ext cx="2706949" cy="1430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34617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921EF77-8A75-4F26-9BBD-21A54635C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Monitoring – kontrola realizacji LSR </a:t>
            </a:r>
            <a:br>
              <a:rPr lang="pl-PL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funkcjonowania LGD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704926F7-C03B-44FA-900F-13591D9B0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41359"/>
            <a:ext cx="5181600" cy="3735603"/>
          </a:xfrm>
        </p:spPr>
        <p:txBody>
          <a:bodyPr/>
          <a:lstStyle/>
          <a:p>
            <a:pPr marL="0" indent="0">
              <a:buNone/>
            </a:pP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Kiedy i kto?</a:t>
            </a:r>
          </a:p>
          <a:p>
            <a:r>
              <a:rPr lang="pl-PL" dirty="0"/>
              <a:t>Kwartalnie </a:t>
            </a:r>
          </a:p>
          <a:p>
            <a:r>
              <a:rPr lang="pl-PL" dirty="0"/>
              <a:t>Pracownicy LGD </a:t>
            </a:r>
          </a:p>
          <a:p>
            <a:r>
              <a:rPr lang="pl-PL" dirty="0"/>
              <a:t>Raport z monitoringu zatwierdzany przez Zarząd LGD 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91F6490A-3CF7-4256-9045-D3A5D4CF1D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25120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poddajemy badaniom?</a:t>
            </a:r>
          </a:p>
          <a:p>
            <a:r>
              <a:rPr lang="pl-PL" dirty="0"/>
              <a:t>Wskaźniki realizacji LSR</a:t>
            </a:r>
          </a:p>
          <a:p>
            <a:r>
              <a:rPr lang="pl-PL" dirty="0"/>
              <a:t>Harmonogram ogłaszanych konkursów</a:t>
            </a:r>
          </a:p>
          <a:p>
            <a:r>
              <a:rPr lang="pl-PL" dirty="0"/>
              <a:t>Budżet LSR </a:t>
            </a:r>
          </a:p>
          <a:p>
            <a:r>
              <a:rPr lang="pl-PL" dirty="0"/>
              <a:t>Zainteresowanie stroną www.</a:t>
            </a:r>
          </a:p>
          <a:p>
            <a:r>
              <a:rPr lang="pl-PL" dirty="0"/>
              <a:t>Ocena pracowników biura / funkcjonowania biura</a:t>
            </a:r>
          </a:p>
        </p:txBody>
      </p:sp>
      <p:grpSp>
        <p:nvGrpSpPr>
          <p:cNvPr id="13" name="Grupa 12">
            <a:extLst>
              <a:ext uri="{FF2B5EF4-FFF2-40B4-BE49-F238E27FC236}">
                <a16:creationId xmlns:a16="http://schemas.microsoft.com/office/drawing/2014/main" xmlns="" id="{DECF663A-2897-46E7-A6DA-9EA1FE9D96E2}"/>
              </a:ext>
            </a:extLst>
          </p:cNvPr>
          <p:cNvGrpSpPr/>
          <p:nvPr/>
        </p:nvGrpSpPr>
        <p:grpSpPr>
          <a:xfrm>
            <a:off x="1980095" y="5615340"/>
            <a:ext cx="3611661" cy="737762"/>
            <a:chOff x="2987824" y="5445224"/>
            <a:chExt cx="4967684" cy="1052736"/>
          </a:xfrm>
        </p:grpSpPr>
        <p:grpSp>
          <p:nvGrpSpPr>
            <p:cNvPr id="14" name="Grupa 22">
              <a:extLst>
                <a:ext uri="{FF2B5EF4-FFF2-40B4-BE49-F238E27FC236}">
                  <a16:creationId xmlns:a16="http://schemas.microsoft.com/office/drawing/2014/main" xmlns="" id="{DF0A2548-6E84-4397-B49B-F8CA7C01715F}"/>
                </a:ext>
              </a:extLst>
            </p:cNvPr>
            <p:cNvGrpSpPr/>
            <p:nvPr/>
          </p:nvGrpSpPr>
          <p:grpSpPr>
            <a:xfrm>
              <a:off x="2987824" y="5661248"/>
              <a:ext cx="2811886" cy="836712"/>
              <a:chOff x="4283968" y="5661248"/>
              <a:chExt cx="2811886" cy="836712"/>
            </a:xfrm>
          </p:grpSpPr>
          <p:pic>
            <p:nvPicPr>
              <p:cNvPr id="16" name="Picture 6" descr="http://www.agrotv.bg/media/images/99833049lider.jpg">
                <a:extLst>
                  <a:ext uri="{FF2B5EF4-FFF2-40B4-BE49-F238E27FC236}">
                    <a16:creationId xmlns:a16="http://schemas.microsoft.com/office/drawing/2014/main" xmlns="" id="{85977EF2-96D0-442F-AA8D-3515072BF2A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390061" y="5661248"/>
                <a:ext cx="705793" cy="698427"/>
              </a:xfrm>
              <a:prstGeom prst="rect">
                <a:avLst/>
              </a:prstGeom>
              <a:noFill/>
            </p:spPr>
          </p:pic>
          <p:pic>
            <p:nvPicPr>
              <p:cNvPr id="17" name="Picture 8" descr="http://www.static.gornaprosna.pl/download/attachment/2159/logo-ue.gif">
                <a:extLst>
                  <a:ext uri="{FF2B5EF4-FFF2-40B4-BE49-F238E27FC236}">
                    <a16:creationId xmlns:a16="http://schemas.microsoft.com/office/drawing/2014/main" xmlns="" id="{40B417EA-9FF2-42B7-8DC7-805E201183F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83968" y="5661248"/>
                <a:ext cx="1461598" cy="836712"/>
              </a:xfrm>
              <a:prstGeom prst="rect">
                <a:avLst/>
              </a:prstGeom>
              <a:noFill/>
            </p:spPr>
          </p:pic>
        </p:grpSp>
        <p:pic>
          <p:nvPicPr>
            <p:cNvPr id="15" name="Obraz 14" descr="prow logo.jpg">
              <a:extLst>
                <a:ext uri="{FF2B5EF4-FFF2-40B4-BE49-F238E27FC236}">
                  <a16:creationId xmlns:a16="http://schemas.microsoft.com/office/drawing/2014/main" xmlns="" id="{26C5BC60-E22B-4BB4-B92D-B1C7B95DE1C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44208" y="5445224"/>
              <a:ext cx="1511300" cy="990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4021968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921EF77-8A75-4F26-9BBD-21A54635C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Monitoring – kontrola realizacji LSR </a:t>
            </a:r>
            <a:br>
              <a:rPr lang="pl-PL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funkcjonowania LGD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704926F7-C03B-44FA-900F-13591D9B0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53104" y="2032986"/>
            <a:ext cx="9433265" cy="37356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Źródła danych:</a:t>
            </a:r>
          </a:p>
          <a:p>
            <a:r>
              <a:rPr lang="pl-PL" dirty="0"/>
              <a:t>Ankiety beneficjentów</a:t>
            </a:r>
          </a:p>
          <a:p>
            <a:r>
              <a:rPr lang="pl-PL" dirty="0"/>
              <a:t>Rejestr danych LGD</a:t>
            </a:r>
          </a:p>
          <a:p>
            <a:r>
              <a:rPr lang="pl-PL" dirty="0"/>
              <a:t>Rejestr ogłaszanych konkursów</a:t>
            </a:r>
          </a:p>
          <a:p>
            <a:r>
              <a:rPr lang="pl-PL" dirty="0"/>
              <a:t>Dane z panelu administrowania strony internetowej</a:t>
            </a:r>
          </a:p>
          <a:p>
            <a:r>
              <a:rPr lang="pl-PL" dirty="0"/>
              <a:t>Anonimowe ankiety (oceniające szkolenia, warsztaty, funkcjonowania biura, pracowników)</a:t>
            </a:r>
          </a:p>
          <a:p>
            <a:r>
              <a:rPr lang="pl-PL" dirty="0"/>
              <a:t>Spotkania (warsztat refleksyjny)</a:t>
            </a:r>
          </a:p>
        </p:txBody>
      </p:sp>
      <p:grpSp>
        <p:nvGrpSpPr>
          <p:cNvPr id="7" name="Grupa 6">
            <a:extLst>
              <a:ext uri="{FF2B5EF4-FFF2-40B4-BE49-F238E27FC236}">
                <a16:creationId xmlns:a16="http://schemas.microsoft.com/office/drawing/2014/main" xmlns="" id="{8BDE7B4A-2751-4461-AD30-9F5E5B79F5E5}"/>
              </a:ext>
            </a:extLst>
          </p:cNvPr>
          <p:cNvGrpSpPr/>
          <p:nvPr/>
        </p:nvGrpSpPr>
        <p:grpSpPr>
          <a:xfrm>
            <a:off x="7661804" y="5588707"/>
            <a:ext cx="3611661" cy="737762"/>
            <a:chOff x="2987824" y="5445224"/>
            <a:chExt cx="4967684" cy="1052736"/>
          </a:xfrm>
        </p:grpSpPr>
        <p:grpSp>
          <p:nvGrpSpPr>
            <p:cNvPr id="8" name="Grupa 22">
              <a:extLst>
                <a:ext uri="{FF2B5EF4-FFF2-40B4-BE49-F238E27FC236}">
                  <a16:creationId xmlns:a16="http://schemas.microsoft.com/office/drawing/2014/main" xmlns="" id="{ED336165-9B6E-4418-9CBA-5EAE8F5AF9F5}"/>
                </a:ext>
              </a:extLst>
            </p:cNvPr>
            <p:cNvGrpSpPr/>
            <p:nvPr/>
          </p:nvGrpSpPr>
          <p:grpSpPr>
            <a:xfrm>
              <a:off x="2987824" y="5661248"/>
              <a:ext cx="2811886" cy="836712"/>
              <a:chOff x="4283968" y="5661248"/>
              <a:chExt cx="2811886" cy="836712"/>
            </a:xfrm>
          </p:grpSpPr>
          <p:pic>
            <p:nvPicPr>
              <p:cNvPr id="10" name="Picture 6" descr="http://www.agrotv.bg/media/images/99833049lider.jpg">
                <a:extLst>
                  <a:ext uri="{FF2B5EF4-FFF2-40B4-BE49-F238E27FC236}">
                    <a16:creationId xmlns:a16="http://schemas.microsoft.com/office/drawing/2014/main" xmlns="" id="{04402875-38A5-4AF1-BF02-1589E2C35A1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390061" y="5661248"/>
                <a:ext cx="705793" cy="698427"/>
              </a:xfrm>
              <a:prstGeom prst="rect">
                <a:avLst/>
              </a:prstGeom>
              <a:noFill/>
            </p:spPr>
          </p:pic>
          <p:pic>
            <p:nvPicPr>
              <p:cNvPr id="11" name="Picture 8" descr="http://www.static.gornaprosna.pl/download/attachment/2159/logo-ue.gif">
                <a:extLst>
                  <a:ext uri="{FF2B5EF4-FFF2-40B4-BE49-F238E27FC236}">
                    <a16:creationId xmlns:a16="http://schemas.microsoft.com/office/drawing/2014/main" xmlns="" id="{D94FD74C-FB2D-460F-8286-ED6776AD9EB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83968" y="5661248"/>
                <a:ext cx="1461598" cy="836712"/>
              </a:xfrm>
              <a:prstGeom prst="rect">
                <a:avLst/>
              </a:prstGeom>
              <a:noFill/>
            </p:spPr>
          </p:pic>
        </p:grpSp>
        <p:pic>
          <p:nvPicPr>
            <p:cNvPr id="9" name="Obraz 8" descr="prow logo.jpg">
              <a:extLst>
                <a:ext uri="{FF2B5EF4-FFF2-40B4-BE49-F238E27FC236}">
                  <a16:creationId xmlns:a16="http://schemas.microsoft.com/office/drawing/2014/main" xmlns="" id="{B36D7A06-5FD2-453E-A80E-6FD5A96713F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44208" y="5445224"/>
              <a:ext cx="1511300" cy="990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746581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921EF77-8A75-4F26-9BBD-21A54635C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81" y="204186"/>
            <a:ext cx="7980285" cy="862587"/>
          </a:xfrm>
        </p:spPr>
        <p:txBody>
          <a:bodyPr/>
          <a:lstStyle/>
          <a:p>
            <a:r>
              <a:rPr lang="pl-PL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Ewaluacja </a:t>
            </a:r>
            <a:r>
              <a:rPr lang="pl-PL" b="1" i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mid</a:t>
            </a:r>
            <a:r>
              <a:rPr lang="pl-PL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-term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704926F7-C03B-44FA-900F-13591D9B0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20535" y="1196156"/>
            <a:ext cx="9433265" cy="115642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Wykonawca</a:t>
            </a:r>
            <a:r>
              <a:rPr lang="pl-PL" dirty="0"/>
              <a:t> – firma zewnętrzna wyłoniona w ramach postępowania ofertowego dla wszystkich lokalnych grup działania województwa świętokrzyskiego, przez Świętokrzyską Sieć LGD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xmlns="" id="{5E35FFF2-D05B-4225-91A1-D2803B9B9734}"/>
              </a:ext>
            </a:extLst>
          </p:cNvPr>
          <p:cNvGrpSpPr/>
          <p:nvPr/>
        </p:nvGrpSpPr>
        <p:grpSpPr>
          <a:xfrm>
            <a:off x="7742139" y="5544318"/>
            <a:ext cx="3611661" cy="737762"/>
            <a:chOff x="2987824" y="5445224"/>
            <a:chExt cx="4967684" cy="1052736"/>
          </a:xfrm>
        </p:grpSpPr>
        <p:grpSp>
          <p:nvGrpSpPr>
            <p:cNvPr id="5" name="Grupa 22">
              <a:extLst>
                <a:ext uri="{FF2B5EF4-FFF2-40B4-BE49-F238E27FC236}">
                  <a16:creationId xmlns:a16="http://schemas.microsoft.com/office/drawing/2014/main" xmlns="" id="{F82B33EA-D30D-4DC8-AE4D-E730F4FE5203}"/>
                </a:ext>
              </a:extLst>
            </p:cNvPr>
            <p:cNvGrpSpPr/>
            <p:nvPr/>
          </p:nvGrpSpPr>
          <p:grpSpPr>
            <a:xfrm>
              <a:off x="2987824" y="5661248"/>
              <a:ext cx="2811886" cy="836712"/>
              <a:chOff x="4283968" y="5661248"/>
              <a:chExt cx="2811886" cy="836712"/>
            </a:xfrm>
          </p:grpSpPr>
          <p:pic>
            <p:nvPicPr>
              <p:cNvPr id="7" name="Picture 6" descr="http://www.agrotv.bg/media/images/99833049lider.jpg">
                <a:extLst>
                  <a:ext uri="{FF2B5EF4-FFF2-40B4-BE49-F238E27FC236}">
                    <a16:creationId xmlns:a16="http://schemas.microsoft.com/office/drawing/2014/main" xmlns="" id="{D4A0A5CF-D9A8-4874-8C8D-D48C9E84757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390061" y="5661248"/>
                <a:ext cx="705793" cy="698427"/>
              </a:xfrm>
              <a:prstGeom prst="rect">
                <a:avLst/>
              </a:prstGeom>
              <a:noFill/>
            </p:spPr>
          </p:pic>
          <p:pic>
            <p:nvPicPr>
              <p:cNvPr id="8" name="Picture 8" descr="http://www.static.gornaprosna.pl/download/attachment/2159/logo-ue.gif">
                <a:extLst>
                  <a:ext uri="{FF2B5EF4-FFF2-40B4-BE49-F238E27FC236}">
                    <a16:creationId xmlns:a16="http://schemas.microsoft.com/office/drawing/2014/main" xmlns="" id="{7EE7F30D-1A21-4412-B3CF-D8A8C4F15E0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83968" y="5661248"/>
                <a:ext cx="1461598" cy="836712"/>
              </a:xfrm>
              <a:prstGeom prst="rect">
                <a:avLst/>
              </a:prstGeom>
              <a:noFill/>
            </p:spPr>
          </p:pic>
        </p:grpSp>
        <p:pic>
          <p:nvPicPr>
            <p:cNvPr id="6" name="Obraz 5" descr="prow logo.jpg">
              <a:extLst>
                <a:ext uri="{FF2B5EF4-FFF2-40B4-BE49-F238E27FC236}">
                  <a16:creationId xmlns:a16="http://schemas.microsoft.com/office/drawing/2014/main" xmlns="" id="{A5F25400-0261-4ECB-A345-A8B3CE4CF98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44208" y="5445224"/>
              <a:ext cx="1511300" cy="990600"/>
            </a:xfrm>
            <a:prstGeom prst="rect">
              <a:avLst/>
            </a:prstGeom>
          </p:spPr>
        </p:pic>
      </p:grpSp>
      <p:sp>
        <p:nvSpPr>
          <p:cNvPr id="9" name="Symbol zastępczy zawartości 2">
            <a:extLst>
              <a:ext uri="{FF2B5EF4-FFF2-40B4-BE49-F238E27FC236}">
                <a16:creationId xmlns:a16="http://schemas.microsoft.com/office/drawing/2014/main" xmlns="" id="{240E1702-2541-45F2-AB4F-40EA21C54448}"/>
              </a:ext>
            </a:extLst>
          </p:cNvPr>
          <p:cNvSpPr txBox="1">
            <a:spLocks/>
          </p:cNvSpPr>
          <p:nvPr/>
        </p:nvSpPr>
        <p:spPr>
          <a:xfrm>
            <a:off x="601778" y="2477719"/>
            <a:ext cx="9433265" cy="586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wspólna metodologia dla wszystkich LGD</a:t>
            </a:r>
            <a:endParaRPr lang="pl-PL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pl-PL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pl-P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Symbol zastępczy zawartości 2">
            <a:extLst>
              <a:ext uri="{FF2B5EF4-FFF2-40B4-BE49-F238E27FC236}">
                <a16:creationId xmlns:a16="http://schemas.microsoft.com/office/drawing/2014/main" xmlns="" id="{2DE42483-1B93-43F5-A405-A128222A9A2A}"/>
              </a:ext>
            </a:extLst>
          </p:cNvPr>
          <p:cNvSpPr txBox="1">
            <a:spLocks/>
          </p:cNvSpPr>
          <p:nvPr/>
        </p:nvSpPr>
        <p:spPr>
          <a:xfrm>
            <a:off x="1423384" y="3504739"/>
            <a:ext cx="9598559" cy="19101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wspólne narzędzia badawcze (ankiety mierzące jakość i efektywność doradztwa, ankiety przeznaczone dla mieszkańców obszaru LGD, ankiety dla uczestników spotkań) oraz arkusze do monitorowania danych własnych (gromadzenie uzyskanych odpowiedzi w jednym pliku)</a:t>
            </a:r>
            <a:endParaRPr lang="pl-PL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pl-PL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1062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921EF77-8A75-4F26-9BBD-21A54635C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206" y="401352"/>
            <a:ext cx="7980285" cy="784038"/>
          </a:xfrm>
        </p:spPr>
        <p:txBody>
          <a:bodyPr>
            <a:normAutofit fontScale="90000"/>
          </a:bodyPr>
          <a:lstStyle/>
          <a:p>
            <a:r>
              <a:rPr lang="pl-PL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Ewaluacja </a:t>
            </a:r>
            <a:r>
              <a:rPr lang="pl-PL" b="1" i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mid</a:t>
            </a:r>
            <a:r>
              <a:rPr lang="pl-PL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-term - </a:t>
            </a:r>
            <a:br>
              <a:rPr lang="pl-PL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firma zewnętrzna dla LGD</a:t>
            </a:r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xmlns="" id="{5E35FFF2-D05B-4225-91A1-D2803B9B9734}"/>
              </a:ext>
            </a:extLst>
          </p:cNvPr>
          <p:cNvGrpSpPr/>
          <p:nvPr/>
        </p:nvGrpSpPr>
        <p:grpSpPr>
          <a:xfrm>
            <a:off x="7742139" y="5544318"/>
            <a:ext cx="3611661" cy="737762"/>
            <a:chOff x="2987824" y="5445224"/>
            <a:chExt cx="4967684" cy="1052736"/>
          </a:xfrm>
        </p:grpSpPr>
        <p:grpSp>
          <p:nvGrpSpPr>
            <p:cNvPr id="5" name="Grupa 22">
              <a:extLst>
                <a:ext uri="{FF2B5EF4-FFF2-40B4-BE49-F238E27FC236}">
                  <a16:creationId xmlns:a16="http://schemas.microsoft.com/office/drawing/2014/main" xmlns="" id="{F82B33EA-D30D-4DC8-AE4D-E730F4FE5203}"/>
                </a:ext>
              </a:extLst>
            </p:cNvPr>
            <p:cNvGrpSpPr/>
            <p:nvPr/>
          </p:nvGrpSpPr>
          <p:grpSpPr>
            <a:xfrm>
              <a:off x="2987824" y="5661248"/>
              <a:ext cx="2811886" cy="836712"/>
              <a:chOff x="4283968" y="5661248"/>
              <a:chExt cx="2811886" cy="836712"/>
            </a:xfrm>
          </p:grpSpPr>
          <p:pic>
            <p:nvPicPr>
              <p:cNvPr id="7" name="Picture 6" descr="http://www.agrotv.bg/media/images/99833049lider.jpg">
                <a:extLst>
                  <a:ext uri="{FF2B5EF4-FFF2-40B4-BE49-F238E27FC236}">
                    <a16:creationId xmlns:a16="http://schemas.microsoft.com/office/drawing/2014/main" xmlns="" id="{D4A0A5CF-D9A8-4874-8C8D-D48C9E84757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390061" y="5661248"/>
                <a:ext cx="705793" cy="698427"/>
              </a:xfrm>
              <a:prstGeom prst="rect">
                <a:avLst/>
              </a:prstGeom>
              <a:noFill/>
            </p:spPr>
          </p:pic>
          <p:pic>
            <p:nvPicPr>
              <p:cNvPr id="8" name="Picture 8" descr="http://www.static.gornaprosna.pl/download/attachment/2159/logo-ue.gif">
                <a:extLst>
                  <a:ext uri="{FF2B5EF4-FFF2-40B4-BE49-F238E27FC236}">
                    <a16:creationId xmlns:a16="http://schemas.microsoft.com/office/drawing/2014/main" xmlns="" id="{7EE7F30D-1A21-4412-B3CF-D8A8C4F15E0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83968" y="5661248"/>
                <a:ext cx="1461598" cy="836712"/>
              </a:xfrm>
              <a:prstGeom prst="rect">
                <a:avLst/>
              </a:prstGeom>
              <a:noFill/>
            </p:spPr>
          </p:pic>
        </p:grpSp>
        <p:pic>
          <p:nvPicPr>
            <p:cNvPr id="6" name="Obraz 5" descr="prow logo.jpg">
              <a:extLst>
                <a:ext uri="{FF2B5EF4-FFF2-40B4-BE49-F238E27FC236}">
                  <a16:creationId xmlns:a16="http://schemas.microsoft.com/office/drawing/2014/main" xmlns="" id="{A5F25400-0261-4ECB-A345-A8B3CE4CF98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44208" y="5445224"/>
              <a:ext cx="1511300" cy="990600"/>
            </a:xfrm>
            <a:prstGeom prst="rect">
              <a:avLst/>
            </a:prstGeom>
          </p:spPr>
        </p:pic>
      </p:grpSp>
      <p:sp>
        <p:nvSpPr>
          <p:cNvPr id="9" name="Symbol zastępczy zawartości 2">
            <a:extLst>
              <a:ext uri="{FF2B5EF4-FFF2-40B4-BE49-F238E27FC236}">
                <a16:creationId xmlns:a16="http://schemas.microsoft.com/office/drawing/2014/main" xmlns="" id="{240E1702-2541-45F2-AB4F-40EA21C54448}"/>
              </a:ext>
            </a:extLst>
          </p:cNvPr>
          <p:cNvSpPr txBox="1">
            <a:spLocks/>
          </p:cNvSpPr>
          <p:nvPr/>
        </p:nvSpPr>
        <p:spPr>
          <a:xfrm>
            <a:off x="994827" y="2088364"/>
            <a:ext cx="10202346" cy="58637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otrzymanie gotowych narzędzi do zbierania i analizowania danych  </a:t>
            </a:r>
            <a:endParaRPr lang="pl-PL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pl-PL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pl-P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Symbol zastępczy zawartości 2">
            <a:extLst>
              <a:ext uri="{FF2B5EF4-FFF2-40B4-BE49-F238E27FC236}">
                <a16:creationId xmlns:a16="http://schemas.microsoft.com/office/drawing/2014/main" xmlns="" id="{2DE42483-1B93-43F5-A405-A128222A9A2A}"/>
              </a:ext>
            </a:extLst>
          </p:cNvPr>
          <p:cNvSpPr txBox="1">
            <a:spLocks/>
          </p:cNvSpPr>
          <p:nvPr/>
        </p:nvSpPr>
        <p:spPr>
          <a:xfrm>
            <a:off x="2249009" y="2933627"/>
            <a:ext cx="9598559" cy="586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oszczędność czasu i środków finansowych </a:t>
            </a:r>
          </a:p>
        </p:txBody>
      </p:sp>
      <p:sp>
        <p:nvSpPr>
          <p:cNvPr id="11" name="Symbol zastępczy zawartości 2">
            <a:extLst>
              <a:ext uri="{FF2B5EF4-FFF2-40B4-BE49-F238E27FC236}">
                <a16:creationId xmlns:a16="http://schemas.microsoft.com/office/drawing/2014/main" xmlns="" id="{F9E38966-D90D-4A0D-A8E1-3CA85176B8AF}"/>
              </a:ext>
            </a:extLst>
          </p:cNvPr>
          <p:cNvSpPr txBox="1">
            <a:spLocks/>
          </p:cNvSpPr>
          <p:nvPr/>
        </p:nvSpPr>
        <p:spPr>
          <a:xfrm>
            <a:off x="560405" y="3577709"/>
            <a:ext cx="10244014" cy="103866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70000"/>
              </a:lnSpc>
              <a:buFont typeface="Arial" panose="020B0604020202020204" pitchFamily="34" charset="0"/>
              <a:buNone/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możliwość sporządzenia w przyszłości wyczerpującego, zbiorczego raportu z działalności wszystkich LGD tworzących Świętokrzyską Sieć</a:t>
            </a:r>
          </a:p>
          <a:p>
            <a:pPr marL="0" indent="0">
              <a:lnSpc>
                <a:spcPct val="170000"/>
              </a:lnSpc>
              <a:buFont typeface="Arial" panose="020B0604020202020204" pitchFamily="34" charset="0"/>
              <a:buNone/>
            </a:pPr>
            <a:endParaRPr lang="pl-PL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Symbol zastępczy zawartości 2">
            <a:extLst>
              <a:ext uri="{FF2B5EF4-FFF2-40B4-BE49-F238E27FC236}">
                <a16:creationId xmlns:a16="http://schemas.microsoft.com/office/drawing/2014/main" xmlns="" id="{8C13AB5C-7892-45EE-A377-7984E5EE3256}"/>
              </a:ext>
            </a:extLst>
          </p:cNvPr>
          <p:cNvSpPr txBox="1">
            <a:spLocks/>
          </p:cNvSpPr>
          <p:nvPr/>
        </p:nvSpPr>
        <p:spPr>
          <a:xfrm>
            <a:off x="1205860" y="5109338"/>
            <a:ext cx="9598559" cy="586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WSPÓŁPRACA nie KONKURENCJA</a:t>
            </a:r>
          </a:p>
        </p:txBody>
      </p:sp>
    </p:spTree>
    <p:extLst>
      <p:ext uri="{BB962C8B-B14F-4D97-AF65-F5344CB8AC3E}">
        <p14:creationId xmlns:p14="http://schemas.microsoft.com/office/powerpoint/2010/main" xmlns="" val="2369349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>
            <a:extLst>
              <a:ext uri="{FF2B5EF4-FFF2-40B4-BE49-F238E27FC236}">
                <a16:creationId xmlns:a16="http://schemas.microsoft.com/office/drawing/2014/main" xmlns="" id="{5E35FFF2-D05B-4225-91A1-D2803B9B9734}"/>
              </a:ext>
            </a:extLst>
          </p:cNvPr>
          <p:cNvGrpSpPr/>
          <p:nvPr/>
        </p:nvGrpSpPr>
        <p:grpSpPr>
          <a:xfrm>
            <a:off x="7742139" y="5544318"/>
            <a:ext cx="3611661" cy="737762"/>
            <a:chOff x="2987824" y="5445224"/>
            <a:chExt cx="4967684" cy="1052736"/>
          </a:xfrm>
        </p:grpSpPr>
        <p:grpSp>
          <p:nvGrpSpPr>
            <p:cNvPr id="5" name="Grupa 22">
              <a:extLst>
                <a:ext uri="{FF2B5EF4-FFF2-40B4-BE49-F238E27FC236}">
                  <a16:creationId xmlns:a16="http://schemas.microsoft.com/office/drawing/2014/main" xmlns="" id="{F82B33EA-D30D-4DC8-AE4D-E730F4FE5203}"/>
                </a:ext>
              </a:extLst>
            </p:cNvPr>
            <p:cNvGrpSpPr/>
            <p:nvPr/>
          </p:nvGrpSpPr>
          <p:grpSpPr>
            <a:xfrm>
              <a:off x="2987824" y="5661248"/>
              <a:ext cx="2811886" cy="836712"/>
              <a:chOff x="4283968" y="5661248"/>
              <a:chExt cx="2811886" cy="836712"/>
            </a:xfrm>
          </p:grpSpPr>
          <p:pic>
            <p:nvPicPr>
              <p:cNvPr id="7" name="Picture 6" descr="http://www.agrotv.bg/media/images/99833049lider.jpg">
                <a:extLst>
                  <a:ext uri="{FF2B5EF4-FFF2-40B4-BE49-F238E27FC236}">
                    <a16:creationId xmlns:a16="http://schemas.microsoft.com/office/drawing/2014/main" xmlns="" id="{D4A0A5CF-D9A8-4874-8C8D-D48C9E84757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390061" y="5661248"/>
                <a:ext cx="705793" cy="698427"/>
              </a:xfrm>
              <a:prstGeom prst="rect">
                <a:avLst/>
              </a:prstGeom>
              <a:noFill/>
            </p:spPr>
          </p:pic>
          <p:pic>
            <p:nvPicPr>
              <p:cNvPr id="8" name="Picture 8" descr="http://www.static.gornaprosna.pl/download/attachment/2159/logo-ue.gif">
                <a:extLst>
                  <a:ext uri="{FF2B5EF4-FFF2-40B4-BE49-F238E27FC236}">
                    <a16:creationId xmlns:a16="http://schemas.microsoft.com/office/drawing/2014/main" xmlns="" id="{7EE7F30D-1A21-4412-B3CF-D8A8C4F15E0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83968" y="5661248"/>
                <a:ext cx="1461598" cy="836712"/>
              </a:xfrm>
              <a:prstGeom prst="rect">
                <a:avLst/>
              </a:prstGeom>
              <a:noFill/>
            </p:spPr>
          </p:pic>
        </p:grpSp>
        <p:pic>
          <p:nvPicPr>
            <p:cNvPr id="6" name="Obraz 5" descr="prow logo.jpg">
              <a:extLst>
                <a:ext uri="{FF2B5EF4-FFF2-40B4-BE49-F238E27FC236}">
                  <a16:creationId xmlns:a16="http://schemas.microsoft.com/office/drawing/2014/main" xmlns="" id="{A5F25400-0261-4ECB-A345-A8B3CE4CF98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44208" y="5445224"/>
              <a:ext cx="1511300" cy="990600"/>
            </a:xfrm>
            <a:prstGeom prst="rect">
              <a:avLst/>
            </a:prstGeom>
          </p:spPr>
        </p:pic>
      </p:grpSp>
      <p:sp>
        <p:nvSpPr>
          <p:cNvPr id="12" name="Symbol zastępczy zawartości 2">
            <a:extLst>
              <a:ext uri="{FF2B5EF4-FFF2-40B4-BE49-F238E27FC236}">
                <a16:creationId xmlns:a16="http://schemas.microsoft.com/office/drawing/2014/main" xmlns="" id="{8C13AB5C-7892-45EE-A377-7984E5EE3256}"/>
              </a:ext>
            </a:extLst>
          </p:cNvPr>
          <p:cNvSpPr txBox="1">
            <a:spLocks/>
          </p:cNvSpPr>
          <p:nvPr/>
        </p:nvSpPr>
        <p:spPr>
          <a:xfrm>
            <a:off x="656479" y="448560"/>
            <a:ext cx="9598559" cy="509575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Sposób realizacji badania:</a:t>
            </a:r>
          </a:p>
          <a:p>
            <a:pPr>
              <a:buFontTx/>
              <a:buChar char="-"/>
            </a:pPr>
            <a:r>
              <a:rPr lang="pl-PL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przekazanie danych zbieranych w czasie monitoringu (dane własne i bazy danych stworzone na podstawie ankiet) oraz raporty z dotychczas przeprowadzonych badań – na podstawie tych danych firma przygotowała prezentacje na warsztaty refleksyjne</a:t>
            </a:r>
          </a:p>
          <a:p>
            <a:pPr>
              <a:buFontTx/>
              <a:buChar char="-"/>
            </a:pPr>
            <a:r>
              <a:rPr lang="pl-PL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dane przygotowane pod warsztat refleksyjny posłużyły do wstępnej struktury raportu, zidentyfikowano „wątki”, które następnie były „pogłębiane” za pomocą badań jakościowych, realizowanych przez podmiot zewnętrzny na obszarze objętym daną LSR (spotkanie i wywiady z pracownikami, członkami Zarządu, członkami Rady LGD)</a:t>
            </a:r>
          </a:p>
          <a:p>
            <a:pPr>
              <a:buFontTx/>
              <a:buChar char="-"/>
            </a:pPr>
            <a:r>
              <a:rPr lang="pl-PL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analiza wszystkich zebranych danych</a:t>
            </a:r>
          </a:p>
          <a:p>
            <a:pPr>
              <a:buFontTx/>
              <a:buChar char="-"/>
            </a:pPr>
            <a:r>
              <a:rPr lang="pl-PL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przygotowanie raportu z ewaluacji </a:t>
            </a:r>
            <a:r>
              <a:rPr lang="pl-PL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mid</a:t>
            </a:r>
            <a:r>
              <a:rPr lang="pl-PL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-term</a:t>
            </a:r>
            <a:endParaRPr lang="pl-PL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4339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>
            <a:extLst>
              <a:ext uri="{FF2B5EF4-FFF2-40B4-BE49-F238E27FC236}">
                <a16:creationId xmlns:a16="http://schemas.microsoft.com/office/drawing/2014/main" xmlns="" id="{5E35FFF2-D05B-4225-91A1-D2803B9B9734}"/>
              </a:ext>
            </a:extLst>
          </p:cNvPr>
          <p:cNvGrpSpPr/>
          <p:nvPr/>
        </p:nvGrpSpPr>
        <p:grpSpPr>
          <a:xfrm>
            <a:off x="7742139" y="5544318"/>
            <a:ext cx="3611661" cy="737762"/>
            <a:chOff x="2987824" y="5445224"/>
            <a:chExt cx="4967684" cy="1052736"/>
          </a:xfrm>
        </p:grpSpPr>
        <p:grpSp>
          <p:nvGrpSpPr>
            <p:cNvPr id="5" name="Grupa 22">
              <a:extLst>
                <a:ext uri="{FF2B5EF4-FFF2-40B4-BE49-F238E27FC236}">
                  <a16:creationId xmlns:a16="http://schemas.microsoft.com/office/drawing/2014/main" xmlns="" id="{F82B33EA-D30D-4DC8-AE4D-E730F4FE5203}"/>
                </a:ext>
              </a:extLst>
            </p:cNvPr>
            <p:cNvGrpSpPr/>
            <p:nvPr/>
          </p:nvGrpSpPr>
          <p:grpSpPr>
            <a:xfrm>
              <a:off x="2987824" y="5661248"/>
              <a:ext cx="2811886" cy="836712"/>
              <a:chOff x="4283968" y="5661248"/>
              <a:chExt cx="2811886" cy="836712"/>
            </a:xfrm>
          </p:grpSpPr>
          <p:pic>
            <p:nvPicPr>
              <p:cNvPr id="7" name="Picture 6" descr="http://www.agrotv.bg/media/images/99833049lider.jpg">
                <a:extLst>
                  <a:ext uri="{FF2B5EF4-FFF2-40B4-BE49-F238E27FC236}">
                    <a16:creationId xmlns:a16="http://schemas.microsoft.com/office/drawing/2014/main" xmlns="" id="{D4A0A5CF-D9A8-4874-8C8D-D48C9E84757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390061" y="5661248"/>
                <a:ext cx="705793" cy="698427"/>
              </a:xfrm>
              <a:prstGeom prst="rect">
                <a:avLst/>
              </a:prstGeom>
              <a:noFill/>
            </p:spPr>
          </p:pic>
          <p:pic>
            <p:nvPicPr>
              <p:cNvPr id="8" name="Picture 8" descr="http://www.static.gornaprosna.pl/download/attachment/2159/logo-ue.gif">
                <a:extLst>
                  <a:ext uri="{FF2B5EF4-FFF2-40B4-BE49-F238E27FC236}">
                    <a16:creationId xmlns:a16="http://schemas.microsoft.com/office/drawing/2014/main" xmlns="" id="{7EE7F30D-1A21-4412-B3CF-D8A8C4F15E0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83968" y="5661248"/>
                <a:ext cx="1461598" cy="836712"/>
              </a:xfrm>
              <a:prstGeom prst="rect">
                <a:avLst/>
              </a:prstGeom>
              <a:noFill/>
            </p:spPr>
          </p:pic>
        </p:grpSp>
        <p:pic>
          <p:nvPicPr>
            <p:cNvPr id="6" name="Obraz 5" descr="prow logo.jpg">
              <a:extLst>
                <a:ext uri="{FF2B5EF4-FFF2-40B4-BE49-F238E27FC236}">
                  <a16:creationId xmlns:a16="http://schemas.microsoft.com/office/drawing/2014/main" xmlns="" id="{A5F25400-0261-4ECB-A345-A8B3CE4CF98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44208" y="5445224"/>
              <a:ext cx="1511300" cy="990600"/>
            </a:xfrm>
            <a:prstGeom prst="rect">
              <a:avLst/>
            </a:prstGeom>
          </p:spPr>
        </p:pic>
      </p:grpSp>
      <p:sp>
        <p:nvSpPr>
          <p:cNvPr id="12" name="Symbol zastępczy zawartości 2">
            <a:extLst>
              <a:ext uri="{FF2B5EF4-FFF2-40B4-BE49-F238E27FC236}">
                <a16:creationId xmlns:a16="http://schemas.microsoft.com/office/drawing/2014/main" xmlns="" id="{8C13AB5C-7892-45EE-A377-7984E5EE3256}"/>
              </a:ext>
            </a:extLst>
          </p:cNvPr>
          <p:cNvSpPr txBox="1">
            <a:spLocks/>
          </p:cNvSpPr>
          <p:nvPr/>
        </p:nvSpPr>
        <p:spPr>
          <a:xfrm>
            <a:off x="656479" y="448560"/>
            <a:ext cx="9598559" cy="509575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b="1" i="1" dirty="0"/>
              <a:t>Z raportu …</a:t>
            </a:r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b="1" dirty="0"/>
              <a:t>Podsumowanie zawierające wnioski i rekomendacje</a:t>
            </a:r>
          </a:p>
          <a:p>
            <a:pPr marL="0" indent="0">
              <a:buNone/>
            </a:pPr>
            <a:r>
              <a:rPr lang="pl-PL" i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Podsumowując wszechstronną ocenę sposobu funkcjonowania Lokalnej Grupy Działania Ziemia Sandomierska w latach 2016-2018 należy stwierdzić, że proces wdrażania Lokalnej Strategii Rozwoju przebiega sprawnie, a sformułowane na podstawie trafnej diagnozy cele są osiągane. Analiza działań LGD związanych z realizacją LSR nasuwa następujące wnioski i daje możliwość sformułowania następujących rekomendacji: </a:t>
            </a:r>
          </a:p>
          <a:p>
            <a:pPr lvl="0"/>
            <a:r>
              <a:rPr lang="pl-PL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Członkowie LGD powinni dokładnie przeanalizować przyczyny niepowodzenia przedsięwzięcia 1.2.1. W przyszłości można uniknąć tego typu sytuacji dzięki inaczej skonstruowanym konsultacjom społecznym na etapie przygotowania dokumentu strategicznego. Można na przykład ogłosić nabór fiszek projektowych, którego wyniki pozwolą zidentyfikować potencjalnych beneficjentów już w czasie określania celów LSR. </a:t>
            </a:r>
          </a:p>
          <a:p>
            <a:pPr lvl="0"/>
            <a:r>
              <a:rPr lang="pl-PL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Wskazane jest ponowne przeprowadzenie dokładnej analizy proponowanych kryteriów wyboru operacji, w celu wyeliminowania sytuacji kryzysowych. </a:t>
            </a:r>
          </a:p>
          <a:p>
            <a:pPr>
              <a:buFontTx/>
              <a:buChar char="-"/>
            </a:pPr>
            <a:endParaRPr lang="pl-PL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2457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>
            <a:extLst>
              <a:ext uri="{FF2B5EF4-FFF2-40B4-BE49-F238E27FC236}">
                <a16:creationId xmlns:a16="http://schemas.microsoft.com/office/drawing/2014/main" xmlns="" id="{5E35FFF2-D05B-4225-91A1-D2803B9B9734}"/>
              </a:ext>
            </a:extLst>
          </p:cNvPr>
          <p:cNvGrpSpPr/>
          <p:nvPr/>
        </p:nvGrpSpPr>
        <p:grpSpPr>
          <a:xfrm>
            <a:off x="7742139" y="5544318"/>
            <a:ext cx="3611661" cy="737762"/>
            <a:chOff x="2987824" y="5445224"/>
            <a:chExt cx="4967684" cy="1052736"/>
          </a:xfrm>
        </p:grpSpPr>
        <p:grpSp>
          <p:nvGrpSpPr>
            <p:cNvPr id="5" name="Grupa 22">
              <a:extLst>
                <a:ext uri="{FF2B5EF4-FFF2-40B4-BE49-F238E27FC236}">
                  <a16:creationId xmlns:a16="http://schemas.microsoft.com/office/drawing/2014/main" xmlns="" id="{F82B33EA-D30D-4DC8-AE4D-E730F4FE5203}"/>
                </a:ext>
              </a:extLst>
            </p:cNvPr>
            <p:cNvGrpSpPr/>
            <p:nvPr/>
          </p:nvGrpSpPr>
          <p:grpSpPr>
            <a:xfrm>
              <a:off x="2987824" y="5661248"/>
              <a:ext cx="2811886" cy="836712"/>
              <a:chOff x="4283968" y="5661248"/>
              <a:chExt cx="2811886" cy="836712"/>
            </a:xfrm>
          </p:grpSpPr>
          <p:pic>
            <p:nvPicPr>
              <p:cNvPr id="7" name="Picture 6" descr="http://www.agrotv.bg/media/images/99833049lider.jpg">
                <a:extLst>
                  <a:ext uri="{FF2B5EF4-FFF2-40B4-BE49-F238E27FC236}">
                    <a16:creationId xmlns:a16="http://schemas.microsoft.com/office/drawing/2014/main" xmlns="" id="{D4A0A5CF-D9A8-4874-8C8D-D48C9E84757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390061" y="5661248"/>
                <a:ext cx="705793" cy="698427"/>
              </a:xfrm>
              <a:prstGeom prst="rect">
                <a:avLst/>
              </a:prstGeom>
              <a:noFill/>
            </p:spPr>
          </p:pic>
          <p:pic>
            <p:nvPicPr>
              <p:cNvPr id="8" name="Picture 8" descr="http://www.static.gornaprosna.pl/download/attachment/2159/logo-ue.gif">
                <a:extLst>
                  <a:ext uri="{FF2B5EF4-FFF2-40B4-BE49-F238E27FC236}">
                    <a16:creationId xmlns:a16="http://schemas.microsoft.com/office/drawing/2014/main" xmlns="" id="{7EE7F30D-1A21-4412-B3CF-D8A8C4F15E0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83968" y="5661248"/>
                <a:ext cx="1461598" cy="836712"/>
              </a:xfrm>
              <a:prstGeom prst="rect">
                <a:avLst/>
              </a:prstGeom>
              <a:noFill/>
            </p:spPr>
          </p:pic>
        </p:grpSp>
        <p:pic>
          <p:nvPicPr>
            <p:cNvPr id="6" name="Obraz 5" descr="prow logo.jpg">
              <a:extLst>
                <a:ext uri="{FF2B5EF4-FFF2-40B4-BE49-F238E27FC236}">
                  <a16:creationId xmlns:a16="http://schemas.microsoft.com/office/drawing/2014/main" xmlns="" id="{A5F25400-0261-4ECB-A345-A8B3CE4CF98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44208" y="5445224"/>
              <a:ext cx="1511300" cy="990600"/>
            </a:xfrm>
            <a:prstGeom prst="rect">
              <a:avLst/>
            </a:prstGeom>
          </p:spPr>
        </p:pic>
      </p:grpSp>
      <p:sp>
        <p:nvSpPr>
          <p:cNvPr id="12" name="Symbol zastępczy zawartości 2">
            <a:extLst>
              <a:ext uri="{FF2B5EF4-FFF2-40B4-BE49-F238E27FC236}">
                <a16:creationId xmlns:a16="http://schemas.microsoft.com/office/drawing/2014/main" xmlns="" id="{8C13AB5C-7892-45EE-A377-7984E5EE3256}"/>
              </a:ext>
            </a:extLst>
          </p:cNvPr>
          <p:cNvSpPr txBox="1">
            <a:spLocks/>
          </p:cNvSpPr>
          <p:nvPr/>
        </p:nvSpPr>
        <p:spPr>
          <a:xfrm>
            <a:off x="838200" y="575920"/>
            <a:ext cx="9598559" cy="509575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pl-PL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Należy doskonalić i uzupełniać wiedze członków Rady LGD w zakresie procedur i przepisów związanych z wyborem wniosków. Powinno to być powiązane z podejmowaniem działań zmierzających do wyeliminowania skarg i protestów na decyzje Rady LGD przy wyborze projektów. </a:t>
            </a:r>
          </a:p>
          <a:p>
            <a:pPr lvl="0"/>
            <a:r>
              <a:rPr lang="pl-PL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Wskazane jest utrzymanie dotychczasowej wysokiej jakości prowadzonych szkoleń i spotkań dla potencjalnych wnioskodawców. </a:t>
            </a:r>
          </a:p>
          <a:p>
            <a:pPr lvl="0"/>
            <a:r>
              <a:rPr lang="pl-PL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uwagi na fakt, że operacje związane z tworzeniem miejsc pracy cieszą się dużym zainteresowaniem, w działaniach komunikacyjnych warto położyć większy nacisk na pozostałe rodzaje operacji. </a:t>
            </a:r>
          </a:p>
          <a:p>
            <a:pPr lvl="0"/>
            <a:r>
              <a:rPr lang="pl-PL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Należy w dalszym ciągu prowadzić kontrole realizowanych projektów pod kątem spełniania kryteriów, za które dany projekt uzyskał punkty w ramach oceny przez Radę LGD. </a:t>
            </a:r>
          </a:p>
          <a:p>
            <a:pPr lvl="0"/>
            <a:r>
              <a:rPr lang="pl-PL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Wskazane jest prowadzenie stałego monitoringu realizowanych projektów pod kątem odpowiedniej ich promocji i stosowania poprawnych </a:t>
            </a:r>
            <a:r>
              <a:rPr lang="pl-PL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oznakowań</a:t>
            </a:r>
            <a:r>
              <a:rPr lang="pl-PL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 identyfikacji graficznej.</a:t>
            </a:r>
          </a:p>
        </p:txBody>
      </p:sp>
    </p:spTree>
    <p:extLst>
      <p:ext uri="{BB962C8B-B14F-4D97-AF65-F5344CB8AC3E}">
        <p14:creationId xmlns:p14="http://schemas.microsoft.com/office/powerpoint/2010/main" xmlns="" val="129881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>
            <a:extLst>
              <a:ext uri="{FF2B5EF4-FFF2-40B4-BE49-F238E27FC236}">
                <a16:creationId xmlns:a16="http://schemas.microsoft.com/office/drawing/2014/main" xmlns="" id="{5E35FFF2-D05B-4225-91A1-D2803B9B9734}"/>
              </a:ext>
            </a:extLst>
          </p:cNvPr>
          <p:cNvGrpSpPr/>
          <p:nvPr/>
        </p:nvGrpSpPr>
        <p:grpSpPr>
          <a:xfrm>
            <a:off x="7742139" y="5544318"/>
            <a:ext cx="3611661" cy="737762"/>
            <a:chOff x="2987824" y="5445224"/>
            <a:chExt cx="4967684" cy="1052736"/>
          </a:xfrm>
        </p:grpSpPr>
        <p:grpSp>
          <p:nvGrpSpPr>
            <p:cNvPr id="5" name="Grupa 22">
              <a:extLst>
                <a:ext uri="{FF2B5EF4-FFF2-40B4-BE49-F238E27FC236}">
                  <a16:creationId xmlns:a16="http://schemas.microsoft.com/office/drawing/2014/main" xmlns="" id="{F82B33EA-D30D-4DC8-AE4D-E730F4FE5203}"/>
                </a:ext>
              </a:extLst>
            </p:cNvPr>
            <p:cNvGrpSpPr/>
            <p:nvPr/>
          </p:nvGrpSpPr>
          <p:grpSpPr>
            <a:xfrm>
              <a:off x="2987824" y="5661248"/>
              <a:ext cx="2811886" cy="836712"/>
              <a:chOff x="4283968" y="5661248"/>
              <a:chExt cx="2811886" cy="836712"/>
            </a:xfrm>
          </p:grpSpPr>
          <p:pic>
            <p:nvPicPr>
              <p:cNvPr id="7" name="Picture 6" descr="http://www.agrotv.bg/media/images/99833049lider.jpg">
                <a:extLst>
                  <a:ext uri="{FF2B5EF4-FFF2-40B4-BE49-F238E27FC236}">
                    <a16:creationId xmlns:a16="http://schemas.microsoft.com/office/drawing/2014/main" xmlns="" id="{D4A0A5CF-D9A8-4874-8C8D-D48C9E84757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390061" y="5661248"/>
                <a:ext cx="705793" cy="698427"/>
              </a:xfrm>
              <a:prstGeom prst="rect">
                <a:avLst/>
              </a:prstGeom>
              <a:noFill/>
            </p:spPr>
          </p:pic>
          <p:pic>
            <p:nvPicPr>
              <p:cNvPr id="8" name="Picture 8" descr="http://www.static.gornaprosna.pl/download/attachment/2159/logo-ue.gif">
                <a:extLst>
                  <a:ext uri="{FF2B5EF4-FFF2-40B4-BE49-F238E27FC236}">
                    <a16:creationId xmlns:a16="http://schemas.microsoft.com/office/drawing/2014/main" xmlns="" id="{7EE7F30D-1A21-4412-B3CF-D8A8C4F15E0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83968" y="5661248"/>
                <a:ext cx="1461598" cy="836712"/>
              </a:xfrm>
              <a:prstGeom prst="rect">
                <a:avLst/>
              </a:prstGeom>
              <a:noFill/>
            </p:spPr>
          </p:pic>
        </p:grpSp>
        <p:pic>
          <p:nvPicPr>
            <p:cNvPr id="6" name="Obraz 5" descr="prow logo.jpg">
              <a:extLst>
                <a:ext uri="{FF2B5EF4-FFF2-40B4-BE49-F238E27FC236}">
                  <a16:creationId xmlns:a16="http://schemas.microsoft.com/office/drawing/2014/main" xmlns="" id="{A5F25400-0261-4ECB-A345-A8B3CE4CF98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44208" y="5445224"/>
              <a:ext cx="1511300" cy="990600"/>
            </a:xfrm>
            <a:prstGeom prst="rect">
              <a:avLst/>
            </a:prstGeom>
          </p:spPr>
        </p:pic>
      </p:grpSp>
      <p:sp>
        <p:nvSpPr>
          <p:cNvPr id="12" name="Symbol zastępczy zawartości 2">
            <a:extLst>
              <a:ext uri="{FF2B5EF4-FFF2-40B4-BE49-F238E27FC236}">
                <a16:creationId xmlns:a16="http://schemas.microsoft.com/office/drawing/2014/main" xmlns="" id="{8C13AB5C-7892-45EE-A377-7984E5EE3256}"/>
              </a:ext>
            </a:extLst>
          </p:cNvPr>
          <p:cNvSpPr txBox="1">
            <a:spLocks/>
          </p:cNvSpPr>
          <p:nvPr/>
        </p:nvSpPr>
        <p:spPr>
          <a:xfrm>
            <a:off x="656479" y="448560"/>
            <a:ext cx="9598559" cy="509575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pl-PL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Dla powodzenia procesu wdrażania analizowanego LSR kluczowe znaczenie będą miały projekty grantowe. Należy postawić na nie duży nacisk w czasie prowadzonych działań promocyjnych i doradczych. </a:t>
            </a:r>
          </a:p>
          <a:p>
            <a:pPr lvl="0"/>
            <a:r>
              <a:rPr lang="pl-PL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perspektywie kolejnej Lokalnej Strategii Rozwoju warto przeprowadzić szczegółową analizę stosowanej definicji grup </a:t>
            </a:r>
            <a:r>
              <a:rPr lang="pl-PL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defaworyzowanych</a:t>
            </a:r>
            <a:r>
              <a:rPr lang="pl-PL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Pozwoli to na podjęcie decyzji czy opis grup </a:t>
            </a:r>
            <a:r>
              <a:rPr lang="pl-PL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defaworyzowanych</a:t>
            </a:r>
            <a:r>
              <a:rPr lang="pl-PL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powinien być w przyszłości zawężony czy rozszerzony. </a:t>
            </a:r>
          </a:p>
          <a:p>
            <a:pPr lvl="0"/>
            <a:r>
              <a:rPr lang="pl-PL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Warto inspirować potencjalnych beneficjentów do realizacji innowacyjnych w skali obszaru LGD projektów. Może w tym pomóc organizacja wyjazdów studyjnych w celu wymiany dobrych praktyk funkcjonujących w innych Lokalnych Grupach Działania.  </a:t>
            </a:r>
          </a:p>
          <a:p>
            <a:pPr>
              <a:buFontTx/>
              <a:buChar char="-"/>
            </a:pPr>
            <a:endParaRPr lang="pl-PL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5255303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AnalogousFromLightSeedRightStep">
      <a:dk1>
        <a:srgbClr val="000000"/>
      </a:dk1>
      <a:lt1>
        <a:srgbClr val="FFFFFF"/>
      </a:lt1>
      <a:dk2>
        <a:srgbClr val="3E3B23"/>
      </a:dk2>
      <a:lt2>
        <a:srgbClr val="E2E8E6"/>
      </a:lt2>
      <a:accent1>
        <a:srgbClr val="E17C99"/>
      </a:accent1>
      <a:accent2>
        <a:srgbClr val="DA6F5F"/>
      </a:accent2>
      <a:accent3>
        <a:srgbClr val="D5964A"/>
      </a:accent3>
      <a:accent4>
        <a:srgbClr val="AAA64A"/>
      </a:accent4>
      <a:accent5>
        <a:srgbClr val="8FAC5F"/>
      </a:accent5>
      <a:accent6>
        <a:srgbClr val="64B64F"/>
      </a:accent6>
      <a:hlink>
        <a:srgbClr val="568F7E"/>
      </a:hlink>
      <a:folHlink>
        <a:srgbClr val="848484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489</Words>
  <Application>Microsoft Office PowerPoint</Application>
  <PresentationFormat>Niestandardowy</PresentationFormat>
  <Paragraphs>48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ShapesVTI</vt:lpstr>
      <vt:lpstr>Slajd 1</vt:lpstr>
      <vt:lpstr>Monitoring – kontrola realizacji LSR  i funkcjonowania LGD</vt:lpstr>
      <vt:lpstr>Monitoring – kontrola realizacji LSR  i funkcjonowania LGD</vt:lpstr>
      <vt:lpstr>Ewaluacja mid-term </vt:lpstr>
      <vt:lpstr>Ewaluacja mid-term -  firma zewnętrzna dla LGD</vt:lpstr>
      <vt:lpstr>Slajd 6</vt:lpstr>
      <vt:lpstr>Slajd 7</vt:lpstr>
      <vt:lpstr>Slajd 8</vt:lpstr>
      <vt:lpstr>Slajd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Lokalna Grupa Działania Ziemi Sandomierskiej</dc:title>
  <dc:creator>LGDZS</dc:creator>
  <cp:lastModifiedBy>Karolina</cp:lastModifiedBy>
  <cp:revision>15</cp:revision>
  <cp:lastPrinted>2020-07-03T11:45:59Z</cp:lastPrinted>
  <dcterms:created xsi:type="dcterms:W3CDTF">2020-07-03T08:45:58Z</dcterms:created>
  <dcterms:modified xsi:type="dcterms:W3CDTF">2020-07-08T09:09:27Z</dcterms:modified>
</cp:coreProperties>
</file>