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51" r:id="rId2"/>
    <p:sldId id="567" r:id="rId3"/>
    <p:sldId id="572" r:id="rId4"/>
    <p:sldId id="593" r:id="rId5"/>
    <p:sldId id="594" r:id="rId6"/>
    <p:sldId id="573" r:id="rId7"/>
    <p:sldId id="574" r:id="rId8"/>
    <p:sldId id="576" r:id="rId9"/>
    <p:sldId id="595" r:id="rId10"/>
    <p:sldId id="575" r:id="rId11"/>
    <p:sldId id="577" r:id="rId12"/>
    <p:sldId id="596" r:id="rId13"/>
    <p:sldId id="597" r:id="rId14"/>
    <p:sldId id="586" r:id="rId15"/>
    <p:sldId id="598" r:id="rId16"/>
    <p:sldId id="599" r:id="rId17"/>
    <p:sldId id="587" r:id="rId18"/>
    <p:sldId id="584" r:id="rId19"/>
    <p:sldId id="588" r:id="rId20"/>
    <p:sldId id="589" r:id="rId21"/>
    <p:sldId id="590" r:id="rId22"/>
    <p:sldId id="591" r:id="rId23"/>
    <p:sldId id="592" r:id="rId24"/>
    <p:sldId id="579" r:id="rId25"/>
  </p:sldIdLst>
  <p:sldSz cx="9144000" cy="6858000" type="screen4x3"/>
  <p:notesSz cx="6735763" cy="98663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gut Ryszard" initials="KR" lastIdx="5" clrIdx="0">
    <p:extLst/>
  </p:cmAuthor>
  <p:cmAuthor id="2" name="Kamiński Igor" initials="KI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FFBE"/>
    <a:srgbClr val="00DA63"/>
    <a:srgbClr val="0FAD03"/>
    <a:srgbClr val="FDDF03"/>
    <a:srgbClr val="FF99CC"/>
    <a:srgbClr val="FF0066"/>
    <a:srgbClr val="FF3300"/>
    <a:srgbClr val="00FF00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 varScale="1">
        <p:scale>
          <a:sx n="110" d="100"/>
          <a:sy n="110" d="100"/>
        </p:scale>
        <p:origin x="159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17992" cy="4938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202" y="0"/>
            <a:ext cx="2917992" cy="4938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0869"/>
            <a:ext cx="2917992" cy="4938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202" y="9370869"/>
            <a:ext cx="2917992" cy="4938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7FD218C-5888-472B-ACA8-4450680EAB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28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17992" cy="4938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202" y="0"/>
            <a:ext cx="2917992" cy="4938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6225"/>
            <a:ext cx="5389240" cy="44400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0869"/>
            <a:ext cx="2917992" cy="4938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202" y="9370869"/>
            <a:ext cx="2917992" cy="4938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4456E7B-E2B0-4A60-98A9-AA82C4EAA3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44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10590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64308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308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183336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556304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239178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096743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55630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308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3087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308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19861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3087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3087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4308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986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1986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60424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3833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7852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7852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04039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5931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1459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69878" indent="-227640" defTabSz="44737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0560" algn="l"/>
                <a:tab pos="1824281" algn="l"/>
                <a:tab pos="2738002" algn="l"/>
                <a:tab pos="3651723" algn="l"/>
                <a:tab pos="4565444" algn="l"/>
                <a:tab pos="5479165" algn="l"/>
                <a:tab pos="6392887" algn="l"/>
                <a:tab pos="7306608" algn="l"/>
                <a:tab pos="8220329" algn="l"/>
                <a:tab pos="9134050" algn="l"/>
                <a:tab pos="1004619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91C3E-C319-4CF4-B447-96696FEFD491}" type="slidenum">
              <a:rPr lang="pl-PL" altLang="pl-P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l-PL" altLang="pl-PL" smtClean="0">
              <a:latin typeface="Arial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7600" cy="3697288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263" y="4685475"/>
            <a:ext cx="5390813" cy="4439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55630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4C3D8-D2C9-4619-AA06-C81CD79BF8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3B19F-7004-4A18-BF17-93117CA31F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31330-D8E4-47B6-8165-4B92CD9F54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94F2-583D-465C-993D-E10E5F9F53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B40F-D05F-4E97-8AF2-1E8A9E26C0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6F86-2FCE-4FC1-89BB-486403E9FD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1589-782A-4A26-8B70-65FB508769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7F21-B83A-4D4D-B7AC-08236265B4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14DB1-B911-41D7-A7E6-D19042F29F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ED09-1E89-4798-B412-773374DA63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35B9-0241-472D-9DEE-D71CACDE8E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D229-45C6-41E8-AE78-002EB1A43E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DA02054-DE5D-4E79-8260-1BE973A6A8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62840971"/>
              </p:ext>
            </p:extLst>
          </p:nvPr>
        </p:nvGraphicFramePr>
        <p:xfrm>
          <a:off x="533400" y="5715778"/>
          <a:ext cx="6858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r:id="rId3" imgW="2882160" imgH="1937160" progId="">
                  <p:embed/>
                </p:oleObj>
              </mc:Choice>
              <mc:Fallback>
                <p:oleObj r:id="rId3" imgW="2882160" imgH="1937160" progId="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15778"/>
                        <a:ext cx="6858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 altLang="pl-PL" sz="140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 altLang="pl-PL" sz="1800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286000" y="2590800"/>
            <a:ext cx="3886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pl-PL" altLang="pl-PL" sz="1600"/>
              <a:t>	</a:t>
            </a:r>
            <a:r>
              <a:rPr lang="pl-PL" altLang="pl-PL" sz="3200" i="1"/>
              <a:t>Dziękuję za uwagę</a:t>
            </a:r>
          </a:p>
        </p:txBody>
      </p:sp>
      <p:pic>
        <p:nvPicPr>
          <p:cNvPr id="1034" name="Picture 8" descr="Wave_Nature_by_Benjigarner"/>
          <p:cNvPicPr>
            <a:picLocks noChangeAspect="1" noChangeArrowheads="1"/>
          </p:cNvPicPr>
          <p:nvPr/>
        </p:nvPicPr>
        <p:blipFill>
          <a:blip r:embed="rId5" cstate="print"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557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571500" y="609243"/>
            <a:ext cx="8001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4000" dirty="0" smtClean="0">
                <a:solidFill>
                  <a:srgbClr val="FFFF00"/>
                </a:solidFill>
              </a:rPr>
              <a:t>Grupa Robocza ds</a:t>
            </a:r>
            <a:r>
              <a:rPr lang="pl-PL" altLang="pl-PL" sz="4000" dirty="0" smtClean="0">
                <a:solidFill>
                  <a:srgbClr val="FFFF00"/>
                </a:solidFill>
              </a:rPr>
              <a:t>. Krajowej Sieci Obszarów </a:t>
            </a:r>
            <a:r>
              <a:rPr lang="pl-PL" altLang="pl-PL" sz="4000" dirty="0" smtClean="0">
                <a:solidFill>
                  <a:srgbClr val="FFFF00"/>
                </a:solidFill>
              </a:rPr>
              <a:t>Wiejskich</a:t>
            </a:r>
            <a:endParaRPr lang="pl-PL" altLang="pl-PL" sz="2400" dirty="0" smtClean="0">
              <a:solidFill>
                <a:srgbClr val="FFFF00"/>
              </a:solidFill>
            </a:endParaRPr>
          </a:p>
          <a:p>
            <a:pPr algn="ctr"/>
            <a:endParaRPr lang="pl-PL" altLang="pl-PL" sz="2400" dirty="0" smtClean="0"/>
          </a:p>
          <a:p>
            <a:pPr algn="ctr"/>
            <a:r>
              <a:rPr lang="pl-PL" altLang="pl-PL" sz="2400" dirty="0" smtClean="0"/>
              <a:t>Limit </a:t>
            </a:r>
            <a:r>
              <a:rPr lang="pl-PL" altLang="pl-PL" sz="2400" dirty="0"/>
              <a:t>środków dla partnerów KSOW w </a:t>
            </a:r>
            <a:r>
              <a:rPr lang="pl-PL" altLang="pl-PL" sz="2400" dirty="0" smtClean="0"/>
              <a:t>konkursie nr </a:t>
            </a:r>
            <a:r>
              <a:rPr lang="pl-PL" altLang="pl-PL" sz="2400" dirty="0"/>
              <a:t>3/2019</a:t>
            </a:r>
            <a:endParaRPr lang="pl-PL" altLang="pl-PL" sz="2400" dirty="0" smtClean="0"/>
          </a:p>
          <a:p>
            <a:pPr algn="ctr"/>
            <a:endParaRPr lang="pl-PL" altLang="pl-PL" sz="2400" dirty="0" smtClean="0"/>
          </a:p>
          <a:p>
            <a:pPr algn="ctr"/>
            <a:r>
              <a:rPr lang="pl-PL" altLang="pl-PL" sz="2400" dirty="0" smtClean="0"/>
              <a:t>Zmiany </a:t>
            </a:r>
            <a:r>
              <a:rPr lang="pl-PL" altLang="pl-PL" sz="2400" dirty="0" smtClean="0"/>
              <a:t>w dokumentacji konkursowej </a:t>
            </a:r>
            <a:r>
              <a:rPr lang="pl-PL" altLang="pl-PL" sz="2400" dirty="0" smtClean="0"/>
              <a:t>nr 3/2019</a:t>
            </a:r>
            <a:endParaRPr lang="pl-PL" altLang="pl-PL" sz="2400" dirty="0" smtClean="0"/>
          </a:p>
          <a:p>
            <a:pPr algn="ctr"/>
            <a:endParaRPr lang="pl-PL" altLang="pl-PL" sz="1800" dirty="0" smtClean="0"/>
          </a:p>
          <a:p>
            <a:pPr algn="ctr"/>
            <a:r>
              <a:rPr lang="pl-PL" altLang="pl-PL" sz="2400" dirty="0" smtClean="0"/>
              <a:t>Wytyczna w sprawie pomiaru wskaźników rezultatu określonych w Strategii komunikacji PROW </a:t>
            </a:r>
            <a:r>
              <a:rPr lang="pl-PL" altLang="pl-PL" sz="2400" dirty="0" smtClean="0"/>
              <a:t>2014-2020</a:t>
            </a:r>
            <a:endParaRPr lang="pl-PL" altLang="pl-PL" sz="2400" dirty="0"/>
          </a:p>
          <a:p>
            <a:pPr algn="ctr"/>
            <a:endParaRPr lang="pl-PL" altLang="pl-PL" sz="2800" dirty="0"/>
          </a:p>
          <a:p>
            <a:pPr algn="ctr"/>
            <a:r>
              <a:rPr lang="pl-PL" altLang="pl-PL" sz="2400" dirty="0" smtClean="0">
                <a:solidFill>
                  <a:srgbClr val="FFFF00"/>
                </a:solidFill>
              </a:rPr>
              <a:t>Warszawa, 4 grudnia 2018 </a:t>
            </a:r>
            <a:r>
              <a:rPr lang="pl-PL" altLang="pl-PL" sz="2400" dirty="0">
                <a:solidFill>
                  <a:srgbClr val="FFFF00"/>
                </a:solidFill>
              </a:rPr>
              <a:t>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36" y="6305792"/>
            <a:ext cx="8260796" cy="475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89" y="5572124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07" name="Picture 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27" y="5638800"/>
            <a:ext cx="536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6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wniosek o wybór operacji</a:t>
            </a:r>
            <a:endParaRPr lang="pl-PL" altLang="pl-PL" sz="2400" b="1" dirty="0"/>
          </a:p>
          <a:p>
            <a:pPr marL="0" indent="0" algn="ctr">
              <a:buFont typeface="Times New Roman" pitchFamily="16" charset="0"/>
              <a:buNone/>
            </a:pPr>
            <a:endParaRPr lang="pl-PL" altLang="pl-PL" sz="1200" b="1" dirty="0" smtClean="0"/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wniosku dodano pkt „cel złożenia wniosku” z podziałem na: pierwsze złożenie, korekta, druga korekta (dot. tylko wniosków złożonych do ODR)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Doprecyzowanie pojęcia „budżet operacji”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wniosku – koszty kwalifikowalne + wkład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własny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Możliwość realizacji i rozliczania operacji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 dwóch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etapach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Wybór działania 3 i 12 oznacza konieczność wypełnienia formularza projektu realizującego priorytety PROW stanowiącego załącznik do wniosku o refundację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Uproszczenie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wniosku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zakresie wymaganych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informacji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 części: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„Uzasadnienie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potrzeby realizacji operacji”, „Identyfikacja grupy docelowej operacji”, „Uzasadnienie wyboru formy realizacji operacji”, „Przewidywane efekty realizacji operacji oraz przewidywany wpływ jej realizacji na rozwój obszarów wiejskich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”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1800" dirty="0"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25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4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wniosek o wybór operacji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Dodanie oświadczeń: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dodatkowego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partnera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KSOW, że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wybór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tej samej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operacji nie został złożony do innej jednostki oraz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nie została zawarta umowa na realizację tej operacji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partnera KSOW, że dodatkowym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partnerem KSOW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nie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jest jego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pracownik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wnioskodawcy</a:t>
            </a: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 zgodzie na przetwarzanie danych osobowych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klauzula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informacyjna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przetwarzaniu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danych osobowych</a:t>
            </a: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18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1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		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22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1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wniosek o wybór operacji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Rezygnacja w „Załączniku nr 1 do wniosku o wybór operacji - Zestawienie rzeczowo-finansowe” z uzasadniania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zgodności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kosztu z zakresem operacji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jego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niezbędności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osiągnięcia celu operacji oraz wskazywania planowanego trybu wyboru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wykonawcy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Doprecyzowanie zapisów Instrukcji biorąc pod uwagę błędy popełniane przez partnerów KSOW we wnioskach o wybór operacji, jak również propozycje jednostek dokonujących oceny tych wniosków, m.in. wkład własny może być poniesiony przed dniem złożenia wniosku, nie może nim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być opłata pobierana od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uczestników operacji, nie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może być współfinansowany ze środków innych funduszy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europejskich;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jako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przedstawiciela LGD należy rozumieć pracowników i członków LGD, a jako doradców - osoby wpisane na listy doradców rolniczych, leśnych, rolnośrodowiskowych oraz ekspertów przyrodniczych, o których mowa w rozdziale 7 ustawy ROW; </a:t>
            </a:r>
            <a:endParaRPr lang="pl-PL" altLang="pl-PL" sz="20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1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		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73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8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wniosek o wybór operacji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24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obszar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realizacji operacji to miejsce, z którego pochodzi grupa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docelowa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zalecane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jest, aby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oszacowanie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wartości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zamówienia nastąpiło nie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wcześniej niż w okresie 3 miesięcy poprzedzających dzień złożenia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wniosku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przypadku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wątpliwości jednostki oceniającej wniosek co do racjonalności kosztów wskazanych w załączniku nr 1, partner KSOW może zostać wezwany do przedstawienia dowodów potwierdzających wartość rynkową tych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kosztów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 załączniku nr 3 należy wymienić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wszystkie zadania objęte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wybraną formą realizacji operacji </a:t>
            </a: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– wykonywane w ramach kosztów kwalifikowalnych, jak i wkładu 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własnego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</a:t>
            </a:r>
            <a:r>
              <a:rPr lang="pl-PL" altLang="pl-PL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skazano, jakie dokumenty należy złożyć również w wersji elektronicznej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altLang="pl-PL" sz="2000" b="1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1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		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13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0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umowa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możliwość wyboru pomiędzy wskazaniem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nr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rachunku bankowego w umowie albo we wniosku o refundację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wskazanie etapów realizacji zakresu rzeczowego operacji oraz złożenia wniosków o refundację w przypadku realizacji operacji w dwóch etapach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odmowa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refundacji i rozwiązanie umowy w przypadku niespełnienia kryterium,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wskutek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czego operacja nie powinna zostać wybrana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koszty kwalifikowalne można ponosić najpóźniej do dnia złożenia drugiej korekty wniosku o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refundację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termin refundacji kosztów liczony od dnia złożenia wniosku o refundację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umowa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do wyboru każdej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jednostki – zawarcie w umowie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obowiązku przekazywania kopii dokumentacji postępowania PZP i KTWW przed dniem złożenia wniosku o refundację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jw. - przekazywanie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egzemplarza materiału informacyjnego lub promocyjnego lub jego zdjęcia przed dniem złożenia wniosku o refundację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podmiot pełniący funkcję jednostki centralnej KSOW uprawniony do kontroli i audytu każdej operacji partnerskiej w kraju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obwiązek udzielenia wyjaśnień przez partnera KSOW na żądanie każdej jednostki upoważnionej do kontroli i audytu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kontrola, audyt, żądanie udzielenia wyjaśnień i udostępnienia dokumentacji związanej z realizacją operacji możliwe w trakcie tej realizacji, po jej zakończeniu oraz przez 5 lat od dnia dokonania przez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ARiMR płatności końcowej</a:t>
            </a:r>
            <a:r>
              <a:rPr lang="pl-PL" altLang="pl-PL" sz="18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pl-PL" altLang="pl-PL" sz="1800" dirty="0"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2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1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umowa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wniosek o aneksowanie umowy najpóźniej do dnia złożenia drugiej korekty wniosku o refundację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otwarcie i rozszerzenie katalogu przypadków skutkujących rozwiązaniem umowy</a:t>
            </a: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1800" dirty="0">
                <a:latin typeface="Times" panose="02020603050405020304" pitchFamily="18" charset="0"/>
                <a:cs typeface="Times" panose="02020603050405020304" pitchFamily="18" charset="0"/>
              </a:rPr>
              <a:t>		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25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2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wniosek o refundację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nowy załącznik „Formularz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projektu realizującego priorytety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PROW 2014-2020” – w przypadku wyboru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działania 3 i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12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wskazanie dokumentów składanych w dwóch kopiach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 sprawozdaniu – opis, jak został zrealizowany wybrany temat operacji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załączanie zdjęć zamiast przedmiotów w przypadku materiałów promocyjnych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zaznaczanie,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którego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etapu realizacji operacji dotyczy wniosek – w przypadku operacji realizowanej w dwóch etapach</a:t>
            </a: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1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0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Wytyczna w sprawie pomiaru wskaźników rezultatu określonych w Strategii komunikacji PROW 2014-2020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Zgodnie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ze „Strategią komunikacji PROW 2014-2020” poziom osiągnięcia celów Strategii mierzony będzie </a:t>
            </a:r>
            <a:r>
              <a:rPr lang="pl-PL" altLang="pl-PL" sz="2000" b="1" dirty="0">
                <a:latin typeface="Times" panose="02020603050405020304" pitchFamily="18" charset="0"/>
                <a:cs typeface="Times" panose="02020603050405020304" pitchFamily="18" charset="0"/>
              </a:rPr>
              <a:t>czterema wskaźnikami rezultatu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. Wskaźniki rezultatu odnoszą się do bezpośredniego efektu podejmowanych działań informacyjnych i promocyjnych wobec odbiorców działań informacyjnych – beneficjentów i potencjalnych beneficjentów PROW 2014-2020.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Wytycznej dla każdego ze wskaźników, znajduje się </a:t>
            </a:r>
            <a:r>
              <a:rPr lang="pl-PL" altLang="pl-PL" sz="2000" b="1" dirty="0">
                <a:latin typeface="Times" panose="02020603050405020304" pitchFamily="18" charset="0"/>
                <a:cs typeface="Times" panose="02020603050405020304" pitchFamily="18" charset="0"/>
              </a:rPr>
              <a:t>metodyka ich pomiaru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z wykorzystaniem założeń znajdujących się w Strategii. Zatwierdzona Wytyczna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została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przekazana do stosowania beneficjentom pomocy technicznej PROW zaangażowanym w realizację </a:t>
            </a:r>
            <a:r>
              <a:rPr lang="pl-PL" altLang="pl-PL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Strategii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tj.: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Agencji Restrukturyzacji i Modernizacji Rolnictwa, Krajowemu Ośrodkowi Wsparcia Rolnictwa, samorządom województw (16) oraz </a:t>
            </a:r>
            <a:r>
              <a:rPr lang="pl-PL" alt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MRiRW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7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7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200" b="1" dirty="0" smtClean="0"/>
              <a:t>Wytyczna w sprawie pomiaru wskaźników rezultatu określonych w Strategii komunikacji PROW 2014-2020 - </a:t>
            </a:r>
            <a:r>
              <a:rPr lang="pl-PL" altLang="pl-PL" sz="2200" b="1" i="1" dirty="0" smtClean="0"/>
              <a:t>uwagi beneficjentów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Czy racjonalniejszym terminem przekazywania informacji o zrealizowanych projektach dotyczących szkoleń oraz raportu z oceny jakości szkoleń będzie przekazanie tych informacji po zatwierdzeniu przez GR ds. KSOW sprawozdania z realizacji planu i zmian do planu operacyjnego KSOW?</a:t>
            </a: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Odpowiedź Biura: Dane dotyczące wskaźników rezultatu będą stanowiły jeden z elementów informacji składowej do sprawozdania z realizacji PROW 2014-2020, które przed przesłaniem do KE musi uzyskać akceptację KM PROW a zatem zbyt długie oczekiwanie na informacje może spowodować brak otrzymania informacji na czas – uwaga nieuwzględniona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Czy podczas wydarzeń poświęconych rolnictwu organizowanych przez inne podmioty, w których uczestniczą pracownicy w celu prowadzenia działań informacyjnych PROW 2014-2020 również powinny być rozdawane ankiety badające poziom zadowolenia z jakości udzielanych informacji?</a:t>
            </a: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89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609600"/>
            <a:ext cx="8566150" cy="5027334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Font typeface="Times New Roman" pitchFamily="16" charset="0"/>
              <a:buNone/>
            </a:pPr>
            <a:r>
              <a:rPr lang="pl-PL" altLang="pl-PL" sz="2400" b="1" dirty="0" smtClean="0"/>
              <a:t>Limit środków dla partnerów KSOW w ramach konkursu nr 3/2019 wynosi:</a:t>
            </a:r>
            <a:endParaRPr lang="pl-PL" altLang="pl-PL" sz="2400" b="1" dirty="0"/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pl-PL" altLang="pl-PL" sz="2400" b="1" dirty="0"/>
              <a:t>s</a:t>
            </a:r>
            <a:r>
              <a:rPr lang="pl-PL" altLang="pl-PL" sz="2400" b="1" dirty="0" smtClean="0"/>
              <a:t>kładających wnioski do Jednostki Centralnej KSOW </a:t>
            </a:r>
            <a:r>
              <a:rPr lang="pl-PL" altLang="pl-PL" sz="2400" b="1" dirty="0"/>
              <a:t>– </a:t>
            </a:r>
            <a:r>
              <a:rPr lang="pl-PL" altLang="pl-PL" sz="2400" b="1" dirty="0" smtClean="0"/>
              <a:t>10 700 000 zł,</a:t>
            </a:r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pl-PL" altLang="pl-PL" sz="2400" b="1" dirty="0"/>
              <a:t>składających wnioski do j</a:t>
            </a:r>
            <a:r>
              <a:rPr lang="pl-PL" altLang="pl-PL" sz="2400" b="1" dirty="0" smtClean="0"/>
              <a:t>ednostek regionalnych </a:t>
            </a:r>
            <a:r>
              <a:rPr lang="pl-PL" altLang="pl-PL" sz="2400" b="1" dirty="0"/>
              <a:t>– </a:t>
            </a:r>
            <a:r>
              <a:rPr lang="pl-PL" altLang="pl-PL" sz="2400" b="1" dirty="0" smtClean="0"/>
              <a:t>   12 875 000 zł,</a:t>
            </a:r>
          </a:p>
          <a:p>
            <a:pPr marL="457200" indent="-457200">
              <a:spcAft>
                <a:spcPts val="1200"/>
              </a:spcAft>
              <a:buFont typeface="Times New Roman" pitchFamily="16" charset="0"/>
              <a:buAutoNum type="arabicPeriod"/>
            </a:pPr>
            <a:r>
              <a:rPr lang="pl-PL" altLang="pl-PL" sz="2400" b="1" dirty="0"/>
              <a:t>składających wnioski do </a:t>
            </a:r>
            <a:r>
              <a:rPr lang="pl-PL" altLang="pl-PL" sz="2400" b="1" dirty="0" smtClean="0"/>
              <a:t>CDR i 16 ODR w ramach SIR </a:t>
            </a:r>
            <a:r>
              <a:rPr lang="pl-PL" altLang="pl-PL" sz="2400" b="1" dirty="0"/>
              <a:t>– </a:t>
            </a:r>
            <a:r>
              <a:rPr lang="pl-PL" altLang="pl-PL" sz="2400" b="1" dirty="0" smtClean="0"/>
              <a:t>3 066 401,41 zł.</a:t>
            </a:r>
          </a:p>
          <a:p>
            <a:pPr marL="0" indent="0" algn="just">
              <a:buNone/>
            </a:pPr>
            <a:r>
              <a:rPr lang="pl-PL" altLang="pl-PL" sz="2400" b="1" dirty="0" smtClean="0"/>
              <a:t>Ogólny </a:t>
            </a:r>
            <a:r>
              <a:rPr lang="pl-PL" altLang="pl-PL" sz="2400" b="1" dirty="0"/>
              <a:t>limit środków dla partnerów KSOW </a:t>
            </a:r>
            <a:r>
              <a:rPr lang="pl-PL" altLang="pl-PL" sz="2400" b="1" dirty="0" smtClean="0"/>
              <a:t>w ramach konkursu nr 3/2019    -    </a:t>
            </a:r>
            <a:r>
              <a:rPr lang="pl-PL" altLang="pl-PL" sz="2400" b="1" dirty="0"/>
              <a:t>26 641 </a:t>
            </a:r>
            <a:r>
              <a:rPr lang="pl-PL" altLang="pl-PL" sz="2400" b="1" dirty="0" smtClean="0"/>
              <a:t>401,41 zł (w ramach konkursu nr 2/2018 była to </a:t>
            </a:r>
            <a:r>
              <a:rPr lang="pl-PL" altLang="pl-PL" sz="2400" b="1" dirty="0"/>
              <a:t>kwota 20 896 915,00 </a:t>
            </a:r>
            <a:r>
              <a:rPr lang="pl-PL" altLang="pl-PL" sz="2400" b="1" dirty="0" smtClean="0"/>
              <a:t>zł).</a:t>
            </a:r>
            <a:endParaRPr lang="pl-PL" altLang="pl-PL" sz="2400" b="1" dirty="0"/>
          </a:p>
          <a:p>
            <a:pPr marL="0" indent="0" algn="just">
              <a:buFont typeface="Times New Roman" pitchFamily="16" charset="0"/>
              <a:buNone/>
            </a:pPr>
            <a:endParaRPr lang="pl-PL" altLang="pl-PL" sz="2400" b="1" dirty="0" smtClean="0"/>
          </a:p>
          <a:p>
            <a:pPr marL="0" indent="0" algn="ctr">
              <a:buFont typeface="Times New Roman" pitchFamily="16" charset="0"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572366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9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5484534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200" b="1" dirty="0" smtClean="0"/>
              <a:t>Wytyczna w sprawie pomiaru wskaźników rezultatu określonych w Strategii komunikacji PROW 2014-2020 - </a:t>
            </a:r>
            <a:r>
              <a:rPr lang="pl-PL" altLang="pl-PL" sz="2200" b="1" i="1" dirty="0" smtClean="0"/>
              <a:t>uwagi beneficjentów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Odpowiedź Biura: Zgodnie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ze wskazaniem w opisie wskaźnika: „Każdorazowo w rezultacie podjęcia działań informacyjno-promocyjnych.” Dotyczy to sytuacji kiedy zastosowanie ankiety jest możliwe. Dane uzyskiwane będą z (dobrowolnych) ankiet dla korzystających z punktów informacyjnych, również punktów mobilnych i punktów organizowanych podczas różnego rodzaju imprez plenerowych itp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W jakiej formie miałaby pojawiać się ankieta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(dotyczy ankiety zamieszczonej na stronie internetowej) –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w postaci dodatkowego okna, zakładki, pola wyboru? Czy pojawianie się ankiety „każdorazowo w momencie wejścia na stronę” nie będzie elementem odstraszającym i zniechęcającym do dalszego przeglądania zawartych na niej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treści?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Odpowiedź Biura: można to zrobić w postaci widżetu (internetowy dodatek w postaci okna dialogowego, pola wyboru, itp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.). Ankieta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może być również stałym elementem strony. Wtedy warunek dotyczący pojawienia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się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15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4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6"/>
            <a:ext cx="8267700" cy="534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76200"/>
            <a:ext cx="8686800" cy="556073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200" b="1" dirty="0" smtClean="0"/>
              <a:t>Wytyczna w sprawie pomiaru wskaźników rezultatu określonych w Strategii komunikacji PROW 2014-2020 - </a:t>
            </a:r>
            <a:r>
              <a:rPr lang="pl-PL" altLang="pl-PL" sz="2200" b="1" i="1" dirty="0" smtClean="0"/>
              <a:t>uwagi beneficjentów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każdorazowo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po wejściu na stronę zostaje spełniony i jednocześnie unika się „wyskakującego okienka” które może być elementem odstraszającym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i zniechęcającym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do dalszego przeglądania zawartych na niej treści. Jednakże, techniczną stronę implementacji ankiety pozostawia się beneficjentowi PT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Czy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w styczniu 2019 powinniśmy przekazać do IZ pierwsze zgormadzone dane? Czy też pierwszy badany czasookres będzie dotyczył 2019 roku a dane będą przekazane w 2020 roku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Odpowiedź Biura: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Pierwsze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dane na podstawie niniejszej Wytycznej zostaną przekazane do IZ w 2020 r. </a:t>
            </a: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Zakończenie roku kalendarzowego to zwyczajowo okres wzmożonej sprawozdawczości i monitoringu. Sugerujemy wysłużyć terminy dla przekazywania ewentualnych zestawień zrealizowanych projektów w ramach PK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78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7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379562" y="5696"/>
            <a:ext cx="8566150" cy="5633104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200" b="1" dirty="0" smtClean="0"/>
              <a:t>Wytyczna w sprawie pomiaru wskaźników rezultatu określonych w Strategii komunikacji PROW 2014-2020 - </a:t>
            </a:r>
            <a:r>
              <a:rPr lang="pl-PL" altLang="pl-PL" sz="2200" b="1" i="1" dirty="0" smtClean="0"/>
              <a:t>uwagi beneficjentów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Odpowiedź Biura: Zadanie będzie realizowane przez beneficjentów PT w styczniu, a nie pod koniec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roku.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Czy samorządy mają występować do PIFE o ankietyzacje zgodną z wytyczną, tak aby móc raportować do IZ w tym zakresie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Odpowiedź Biura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: Zawartość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ankiety w części „merytorycznej” pokrywa się z pytaniami w ankietach dotyczących pozostałych funduszy, gdyż  - powstała ona na podstawie wzoru otrzymanego z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MIR. Zatem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, w sytuacji, gdy udzielana informacja dotyczy kilku funduszy, w tym EFRROW-PROW, wystarczy wypełnić jedną ankietę a dane z niej wykorzystać również dla potrzeb oceny działań informacyjno-promocyjnych PROW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Uwaga techniczna – raport dotyczący konsultacji w punkcie informacyjnym PROW 2014-2020 powinien być przygotowywany wg. wzoru nr  3, a nie nr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2.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Odpowiedź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Biura: Ankieta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przygotowywana jest wg wzoru nr 3 a raport wg wzoru nr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2.</a:t>
            </a: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78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3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 dirty="0" smtClean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FontTx/>
              <a:buNone/>
            </a:pPr>
            <a:endParaRPr lang="pl-PL" altLang="pl-PL" sz="1600" b="0" dirty="0" smtClean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 dirty="0" smtClean="0"/>
          </a:p>
          <a:p>
            <a:pPr algn="just" eaLnBrk="1" hangingPunct="1">
              <a:spcBef>
                <a:spcPts val="300"/>
              </a:spcBef>
              <a:buFontTx/>
              <a:buNone/>
            </a:pPr>
            <a:endParaRPr lang="pl-PL" altLang="pl-PL" sz="1200" b="0" dirty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379562" y="5696"/>
            <a:ext cx="8566150" cy="5633104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200" b="1" dirty="0" smtClean="0"/>
              <a:t>Wytyczna w sprawie pomiaru wskaźników rezultatu określonych w Strategii komunikacji PROW 2014-2020 - </a:t>
            </a:r>
            <a:r>
              <a:rPr lang="pl-PL" altLang="pl-PL" sz="2200" b="1" i="1" dirty="0" smtClean="0"/>
              <a:t>uwagi beneficjentów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Uwaga techniczna – raport dotyczący konsultacji w punkcie informacyjnym PROW 2014-2020 powinien być przygotowywany wg. wzoru nr 4, a nie nr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Odpowiedź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Biura: Ankieta przygotowywana jest wg wzoru nr 4 a raport wg wzoru nr 2. </a:t>
            </a:r>
            <a:endParaRPr lang="pl-PL" alt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Czwarty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wskaźnik rezultatu dotyczy oceny strony internetowej.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zapewnienie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użyteczności i funkcjonalności, w tym za możliwość modyfikacji ustalonego interfejsu strony www.mazowieckie.ksow.pl, podobnie jak i innych stron regionalnych odpowiada Jednostka Centralna, a nie Jednostki Regionalne. Proponujemy zatem przeredagowanie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ankiety.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Odpowiedź Biura: Wskaźnik dotyczy wyłącznie podmiotów realizujących Strategię komunikacji PROW 2014-2020, tj. podmiotów wdrażających działania PROW oraz IZ.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Zatem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ankieta powinna być zaimplementowana na stronie internetowej podmiotu, gdzie publikowane są informacje na temat wdrażanych działań PROW.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alt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569913"/>
            <a:ext cx="8229600" cy="514508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3" y="5786408"/>
            <a:ext cx="68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2" y="5786408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66280"/>
            <a:ext cx="914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41674"/>
            <a:ext cx="8261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905000"/>
            <a:ext cx="7346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684439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3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25450" y="289327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1800" b="1" dirty="0"/>
              <a:t>Limit środków dla partnerów KSOW składających wnioski do jednostek regionalnych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24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3246"/>
              </p:ext>
            </p:extLst>
          </p:nvPr>
        </p:nvGraphicFramePr>
        <p:xfrm>
          <a:off x="438151" y="1194222"/>
          <a:ext cx="8229598" cy="3793281"/>
        </p:xfrm>
        <a:graphic>
          <a:graphicData uri="http://schemas.openxmlformats.org/drawingml/2006/table">
            <a:tbl>
              <a:tblPr/>
              <a:tblGrid>
                <a:gridCol w="589779"/>
                <a:gridCol w="2091531"/>
                <a:gridCol w="693536"/>
                <a:gridCol w="693536"/>
                <a:gridCol w="693536"/>
                <a:gridCol w="693536"/>
                <a:gridCol w="693536"/>
                <a:gridCol w="693536"/>
                <a:gridCol w="693536"/>
                <a:gridCol w="693536"/>
              </a:tblGrid>
              <a:tr h="4213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Nr działania 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</a:t>
                      </a:r>
                      <a:endParaRPr lang="pl-PL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  <a:p>
                      <a:pPr algn="l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Urząd </a:t>
                      </a:r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Marszałkowski                               Działanie</a:t>
                      </a:r>
                      <a:b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</a:br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Województwa                               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Dolnośląskiego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Kujawsko-Pomorskiego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Lubelskiego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Lubuskiego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Łódzkiego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Małopolskiego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Mazowieckiego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Opolskiego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9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Gromadzenie przykładów operacji realizujących poszczególne priorytety Programu.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Szkolenia i działania na rzecz tworzenia sieci kontaktów dla Lokalnych Grup Działania (LGD), w tym zapewnianie pomocy technicznej w zakresie współpracy międzyterytorialnej i międzynarodowej.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Ułatwianie wymiany wiedzy pomiędzy podmiotami uczestniczącymi w rozwoju obszarów wiejskich oraz wymiana i rozpowszechnianie rezultatów działań na rzecz tego rozwoju.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340 000,00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702 000,00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240 000,00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Promocja współpracy w sektorze rolnym i realizacji przez rolników wspólnych inwestycji.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370 000,00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420 000,00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6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 działania 3, 4, 6 i 9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315 000,00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490 000,00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720 000,00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375 000,00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1 052 000,00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460 000,00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118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Organizacja i udział w targach, wystawach tematycznych na rzecz prezentacji osiągnięć i promocji polskiej wsi w kraju i za granicą.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Aktywizacja mieszkańców wsi na rzecz podejmowania inicjatyw służących włączeniu społecznemu, w szczególności osób starszych, młodzieży, niepełnosprawnych, mniejszości narodowych i innych osób wykluczonych społecznie. 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Identyfikacja, gromadzenie i upowszechnianie dobrych praktyk mających wpływ na rozwój obszarów wiejskich.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Promocja zrównoważonego rozwoju obszarów wiejskich.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 działania 10-13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235 000,00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125 000,00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9830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 </a:t>
                      </a:r>
                    </a:p>
                  </a:txBody>
                  <a:tcPr marL="5472" marR="5472" marT="54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550 000,00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720 000,00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1 100 000,00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1 052 000,00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1 500 000,00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560 000,00</a:t>
                      </a:r>
                    </a:p>
                  </a:txBody>
                  <a:tcPr marL="5472" marR="5472" marT="54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74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8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61344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289327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1800" b="1" dirty="0"/>
              <a:t>Limit środków dla partnerów KSOW składających wnioski do jednostek </a:t>
            </a:r>
            <a:r>
              <a:rPr lang="pl-PL" altLang="pl-PL" sz="1800" b="1" dirty="0" smtClean="0"/>
              <a:t>regionalnych cd.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2400" b="1" dirty="0"/>
          </a:p>
          <a:p>
            <a:pPr marL="0" indent="0" algn="ctr">
              <a:buFont typeface="Times New Roman" pitchFamily="16" charset="0"/>
              <a:buNone/>
            </a:pPr>
            <a:endParaRPr lang="pl-PL" altLang="pl-PL" sz="24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08149"/>
              </p:ext>
            </p:extLst>
          </p:nvPr>
        </p:nvGraphicFramePr>
        <p:xfrm>
          <a:off x="410474" y="1258638"/>
          <a:ext cx="8229602" cy="3826373"/>
        </p:xfrm>
        <a:graphic>
          <a:graphicData uri="http://schemas.openxmlformats.org/drawingml/2006/table">
            <a:tbl>
              <a:tblPr/>
              <a:tblGrid>
                <a:gridCol w="568769"/>
                <a:gridCol w="2059155"/>
                <a:gridCol w="668831"/>
                <a:gridCol w="668831"/>
                <a:gridCol w="668831"/>
                <a:gridCol w="668831"/>
                <a:gridCol w="668831"/>
                <a:gridCol w="668831"/>
                <a:gridCol w="668831"/>
                <a:gridCol w="919861"/>
              </a:tblGrid>
              <a:tr h="4143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Nr działania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  <a:p>
                      <a:pPr algn="l" fontAlgn="ctr"/>
                      <a:r>
                        <a:rPr lang="pl-PL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Urząd </a:t>
                      </a:r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Marszałkowski                               Działanie</a:t>
                      </a:r>
                      <a:b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</a:br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Województwa                               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Podkarpackiego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Podlaskiego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Pomorskiego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Śląskiego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Świętokrzyskiego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Warmińsko-Mazurskiego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Wielkopolskiego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Zachodniopomorskiego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46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Gromadzenie przykładów operacji realizujących poszczególne priorytety Programu.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210 000,00</a:t>
                      </a:r>
                    </a:p>
                  </a:txBody>
                  <a:tcPr marL="5275" marR="5275" marT="52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Szkolenia i działania na rzecz tworzenia sieci kontaktów dla Lokalnych Grup Działania (LGD), w tym zapewnianie pomocy technicznej w zakresie współpracy </a:t>
                      </a:r>
                      <a:r>
                        <a:rPr lang="pl-PL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międzyterytorialnej</a:t>
                      </a:r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i międzynarodowej.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275 000,00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Ułatwianie wymiany wiedzy pomiędzy podmiotami uczestniczącymi w rozwoju obszarów wiejskich oraz wymiana i rozpowszechnianie rezultatów działań na rzecz tego rozwoju.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140 000,00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288 000,00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Promocja współpracy w sektorze rolnym i realizacji przez rolników wspólnych inwestycji.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9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 działania 3, 4, 6 i 9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510 000,00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1 250 000,00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370 000,00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438 000,00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375 000,00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Organizacja i udział w targach, wystawach tematycznych na rzecz prezentacji osiągnięć i promocji polskiej wsi w kraju i za granicą.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6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Aktywizacja mieszkańców wsi na rzecz podejmowania inicjatyw służących włączeniu społecznemu, w szczególności osób starszych, młodzieży, niepełnosprawnych, mniejszości narodowych i innych osób wykluczonych społecznie. 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Identyfikacja, gromadzenie i upowszechnianie dobrych praktyk mających wpływ na rozwój obszarów wiejskich.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Promocja zrównoważonego rozwoju obszarów wiejskich.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 działania 10-13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340 000,00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325 000,00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4681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730 000,00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1 400 000,00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690 000,00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480 000,00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1 050 000,00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663 000,00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700 000,00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291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3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1600" b="1" dirty="0"/>
              <a:t>Limit środków dla partnerów KSOW składających wnioski do </a:t>
            </a:r>
            <a:r>
              <a:rPr lang="pl-PL" altLang="pl-PL" sz="1600" b="1" dirty="0" smtClean="0"/>
              <a:t>CDR </a:t>
            </a:r>
            <a:r>
              <a:rPr lang="pl-PL" altLang="pl-PL" sz="1600" b="1" dirty="0"/>
              <a:t>i </a:t>
            </a:r>
            <a:r>
              <a:rPr lang="pl-PL" altLang="pl-PL" sz="1600" b="1" dirty="0" smtClean="0"/>
              <a:t>16 ODR </a:t>
            </a:r>
            <a:r>
              <a:rPr lang="pl-PL" altLang="pl-PL" sz="1600" b="1" dirty="0"/>
              <a:t>w zakresie SIR w ramach </a:t>
            </a:r>
            <a:r>
              <a:rPr lang="pl-PL" altLang="pl-PL" sz="1600" b="1" dirty="0" smtClean="0"/>
              <a:t>działania 5 </a:t>
            </a:r>
            <a:r>
              <a:rPr lang="pl-PL" altLang="pl-PL" sz="1600" b="1" i="1" dirty="0" smtClean="0"/>
              <a:t>Poszukiwanie </a:t>
            </a:r>
            <a:r>
              <a:rPr lang="pl-PL" altLang="pl-PL" sz="1600" b="1" i="1" dirty="0"/>
              <a:t>partnerów KSOW do współpracy w ramach działania „</a:t>
            </a:r>
            <a:r>
              <a:rPr lang="pl-PL" altLang="pl-PL" sz="1600" b="1" i="1" dirty="0" smtClean="0"/>
              <a:t>Współpraca” (…) oraz </a:t>
            </a:r>
            <a:r>
              <a:rPr lang="pl-PL" altLang="pl-PL" sz="1600" b="1" i="1" dirty="0"/>
              <a:t>ułatwianie tej </a:t>
            </a:r>
            <a:r>
              <a:rPr lang="pl-PL" altLang="pl-PL" sz="1600" b="1" i="1" dirty="0" smtClean="0"/>
              <a:t>współpracy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1600" b="1" i="1" dirty="0" smtClean="0"/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CDR			– 	915 000,00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Dolnośląski ODR	 	– 	110 000,00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Kujawsko-Pomorski ODR	–	113 000,00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Lubelski ODR 		– 	100 000,00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Lubuski ODR		– 	136 000,00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Łódzki ODR		–	300 000,00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Małopolski ODR		–	100 000,00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Mazowiecki ODR		–	100 000,00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Opolski ODR 		– 	166 000,00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Podkarpacki ODR		–	103 600,00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Podlaski ODR 		– 	100 000,00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Pomorski ODR 		– 	160 601,41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Śląski ODR		–	127 000,00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Świętokrzyski ODR	– 	126 500,00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Warmińsko-Mazurski ODR 	– 	  90 000,00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Wielkopolski ODR 		– 	180 000,00 zł</a:t>
            </a:r>
          </a:p>
          <a:p>
            <a:pPr>
              <a:buFont typeface="Times New Roman" pitchFamily="16" charset="0"/>
              <a:buAutoNum type="arabicPeriod"/>
            </a:pPr>
            <a:r>
              <a:rPr lang="pl-PL" altLang="pl-PL" sz="1400" dirty="0" smtClean="0"/>
              <a:t>Zachodniopomorski ODR	– 	138 700,00 zł</a:t>
            </a:r>
          </a:p>
          <a:p>
            <a:pPr marL="0" indent="0">
              <a:buNone/>
            </a:pPr>
            <a:endParaRPr lang="pl-PL" altLang="pl-PL" sz="1400" dirty="0"/>
          </a:p>
          <a:p>
            <a:pPr marL="0" indent="0" algn="ctr">
              <a:buFont typeface="Times New Roman" pitchFamily="16" charset="0"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15478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9"/>
            <a:ext cx="82296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1800" b="1" dirty="0"/>
              <a:t>Limit środków dla partnerów KSOW w </a:t>
            </a:r>
            <a:r>
              <a:rPr lang="pl-PL" altLang="pl-PL" sz="1800" b="1" dirty="0" smtClean="0"/>
              <a:t>ramach poszczególnych działań</a:t>
            </a:r>
            <a:endParaRPr lang="pl-PL" altLang="pl-PL" sz="2400" b="1" dirty="0"/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3290"/>
              </p:ext>
            </p:extLst>
          </p:nvPr>
        </p:nvGraphicFramePr>
        <p:xfrm>
          <a:off x="457200" y="693738"/>
          <a:ext cx="8153400" cy="476862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92D050"/>
                  </a:outerShdw>
                </a:effectLst>
              </a:tblPr>
              <a:tblGrid>
                <a:gridCol w="762000"/>
                <a:gridCol w="3276600"/>
                <a:gridCol w="990600"/>
                <a:gridCol w="1600200"/>
                <a:gridCol w="1524000"/>
              </a:tblGrid>
              <a:tr h="906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Nr działania 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Nazwa działania                                          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Limit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Udział procentowy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limitu środków 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na działanie w ogólnym </a:t>
                      </a:r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limicie środków 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na operacje partnerskie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Udział procentowy limitu środków na dane działanie podstawowe/dodatkowe w  ogólnym limicie środków na działania podstawowe/dodatkowe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93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Gromadzenie przykładów operacji realizujących poszczególne priorytety Programu.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1 615 000,00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</a:tr>
              <a:tr h="371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Szkolenia i działania na rzecz tworzenia sieci kontaktów dla Lokalnych Grup Działania (LGD), w tym zapewnianie pomocy technicznej w zakresie współpracy </a:t>
                      </a:r>
                      <a:r>
                        <a:rPr lang="pl-P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międzyterytorialnej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i międzynarodowej.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3 410 000,00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</a:tr>
              <a:tr h="51016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Poszukiwanie partnerów KSOW do współpracy w ramach działania „Współpraca”, o którym mowa w art. 3 ust.1 pkt. 13 ustawy o wspieraniu rozwoju obszarów wiejskich z udziałem środków EFRROW w ramach PROW na lata 2014-2020 oraz ułatwianie tej współpracy.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3 066 401,41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</a:tr>
              <a:tr h="3590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Ułatwianie wymiany wiedzy pomiędzy podmiotami uczestniczącymi w rozwoju obszarów wiejskich oraz wymiana i rozpowszechnianie rezultatów działań na rzecz tego rozwoju.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7 520 000,00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28%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38%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</a:tr>
              <a:tr h="2456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Promocja współpracy w sektorze rolnym i realizacji przez rolników wspólnych inwestycji.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4 160 000,00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21%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03"/>
                    </a:solidFill>
                  </a:tcPr>
                </a:tc>
              </a:tr>
              <a:tr h="36530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 działania 3, 4, 6 i 9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19 771 401,41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74%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100%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393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Organizacja i udział w targach, wystawach tematycznych na rzecz prezentacji osiągnięć i promocji polskiej wsi w kraju i za granicą.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1 200 000,00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18%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</a:tr>
              <a:tr h="47867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Aktywizacja mieszkańców wsi na rzecz podejmowania inicjatyw służących włączeniu społecznemu, w szczególności osób starszych, młodzieży, niepełnosprawnych, mniejszości narodowych i innych osób wykluczonych społecznie. 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2 135 000,00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31%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</a:tr>
              <a:tr h="2393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12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Identyfikacja, gromadzenie i upowszechnianie dobrych praktyk mających wpływ na rozwój obszarów wiejskich.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1 325 000,00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</a:tr>
              <a:tr h="2476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Promocja zrównoważonego rozwoju obszarów wiejskich.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2 210 000,00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32%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BE"/>
                    </a:solidFill>
                  </a:tcPr>
                </a:tc>
              </a:tr>
              <a:tr h="2456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 działania 10-13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6 870 000,00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26%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100%</a:t>
                      </a:r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5027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SUMA</a:t>
                      </a:r>
                    </a:p>
                  </a:txBody>
                  <a:tcPr marL="6298" marR="6298" marT="6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26 641 401,41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100%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100%</a:t>
                      </a:r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8" marR="6298" marT="6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69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2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regulamin i przewodnik 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1400" b="1" dirty="0" smtClean="0"/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Przekazanie całego procesu - oceny i wyboru operacji partnerów KSOW (składanych na poziomie krajowym), oceny wniosków o refundację i wypłaty środków partnerom KSOW do JC KSOW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Koszt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inwestycyjny nabycia majątkowych praw autorskich (dotyczy w szczególności wykorzystania strony internetowej jako formy realizacji operacji) jest kwalifikowalny pod warunkiem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niedokonywania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odpisów amortyzacyjnych z tego tytułu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Jeżeli jest to niezbędne dla rozstrzygnięcia sprawy lub dla wykonywania czynności urzędowych, właściwa jednostka może wzywać partnera KSOW oraz dodatkowego partnera KSOW do udziału w podejmowanych czynnościach i do złożenia wyjaśnień lub zeznań (wezwania zgodnie z Kpa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3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21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regulamin i przewodnik 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1400" b="1" dirty="0" smtClean="0"/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Określenie jednego terminu zawarcia umowy z partnerem - 21 dni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Weryfikacja statusu partnera KSOW wyłącznie w oparciu o bazę danych zamieszczoną na portalu KSOW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Rozszerzenie 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obszaru realizacji operacji na poziomie województwa z 1 do 3 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województw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Kryterium </a:t>
            </a:r>
            <a:r>
              <a:rPr lang="pl-PL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Co </a:t>
            </a:r>
            <a:r>
              <a:rPr lang="pl-PL" sz="2000" i="1" dirty="0">
                <a:latin typeface="Times" panose="02020603050405020304" pitchFamily="18" charset="0"/>
                <a:cs typeface="Times" panose="02020603050405020304" pitchFamily="18" charset="0"/>
              </a:rPr>
              <a:t>najmniej połowę grupy docelowej operacji stanowią osoby do 35 roku życia mieszkające na obszarach </a:t>
            </a:r>
            <a:r>
              <a:rPr lang="pl-PL" sz="2000" i="1" dirty="0" smtClean="0">
                <a:latin typeface="Times" panose="02020603050405020304" pitchFamily="18" charset="0"/>
                <a:cs typeface="Times" panose="02020603050405020304" pitchFamily="18" charset="0"/>
              </a:rPr>
              <a:t>wiejskich 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może zostać uznane za spełnione wyłącznie w ramach 6 form realizacji operacji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Dodatkowym partnerem KSOW nie może być pracownik 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wnioskodawcy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, jeżeli chce on otrzymać punkty za to 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kryterium, 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a także pracownik jednostki dokonującej 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oceny 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operacji, jak również inna 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osoba lub podmiot pozostający z tą jednostką w stosunku, który może budzić wątpliwości co do </a:t>
            </a:r>
            <a:r>
              <a:rPr 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bezstronności tej jednostki w ocenie wniosku</a:t>
            </a:r>
            <a:endParaRPr 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sz="20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729288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6400800"/>
            <a:ext cx="2514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257800" y="6400800"/>
            <a:ext cx="1981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33400" y="2786063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04800" y="3032125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6000" y="2590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spcBef>
                <a:spcPts val="8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FontTx/>
              <a:buNone/>
            </a:pPr>
            <a:r>
              <a:rPr lang="pl-PL" altLang="pl-PL" sz="1600" b="0">
                <a:latin typeface="Arial Narrow" pitchFamily="32" charset="0"/>
              </a:rPr>
              <a:t>	</a:t>
            </a:r>
            <a:r>
              <a:rPr lang="pl-PL" altLang="pl-PL" b="0" i="1">
                <a:latin typeface="Arial Narrow" pitchFamily="32" charset="0"/>
              </a:rPr>
              <a:t>Dziękuję za uwagę</a:t>
            </a: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33400" y="609600"/>
            <a:ext cx="8001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00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000" b="0">
                <a:solidFill>
                  <a:srgbClr val="FFC000"/>
                </a:solidFill>
                <a:latin typeface="Arial Narrow" pitchFamily="32" charset="0"/>
              </a:rPr>
              <a:t> </a:t>
            </a:r>
            <a:r>
              <a:rPr lang="pl-PL" altLang="pl-PL" sz="4000" b="0">
                <a:solidFill>
                  <a:srgbClr val="FFFF00"/>
                </a:solidFill>
                <a:latin typeface="Arial Narrow" pitchFamily="32" charset="0"/>
              </a:rPr>
              <a:t>Pomoc Techniczna PROW 2014 – 2020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800" b="0"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0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600" b="0">
                <a:latin typeface="Arial Narrow" pitchFamily="32" charset="0"/>
              </a:rPr>
              <a:t>Spotkanie z Urzędami Marszałkowskimi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b="0">
              <a:solidFill>
                <a:srgbClr val="FFFF00"/>
              </a:solidFill>
              <a:latin typeface="Arial Narrow" pitchFamily="32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b="0">
                <a:solidFill>
                  <a:srgbClr val="FFFF00"/>
                </a:solidFill>
                <a:latin typeface="Arial Narrow" pitchFamily="32" charset="0"/>
              </a:rPr>
              <a:t>Warszawa, dn. 11 kwietnia 2016 r.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729288"/>
            <a:ext cx="1016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0" y="6594475"/>
          <a:ext cx="1296988" cy="277813"/>
        </p:xfrm>
        <a:graphic>
          <a:graphicData uri="http://schemas.openxmlformats.org/drawingml/2006/table">
            <a:tbl>
              <a:tblPr/>
              <a:tblGrid>
                <a:gridCol w="12969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l-PL" sz="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17640" marR="17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77" name="Object 12"/>
          <p:cNvGraphicFramePr>
            <a:graphicFrameLocks noChangeAspect="1"/>
          </p:cNvGraphicFramePr>
          <p:nvPr/>
        </p:nvGraphicFramePr>
        <p:xfrm>
          <a:off x="228600" y="5749925"/>
          <a:ext cx="876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6" r:id="rId7" imgW="2882160" imgH="1937160" progId="">
                  <p:embed/>
                </p:oleObj>
              </mc:Choice>
              <mc:Fallback>
                <p:oleObj r:id="rId7" imgW="2882160" imgH="193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49925"/>
                        <a:ext cx="8763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56350"/>
            <a:ext cx="8261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457200" y="274638"/>
            <a:ext cx="82296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419100" y="289327"/>
            <a:ext cx="8267700" cy="523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itchFamily="16" charset="0"/>
              <a:buNone/>
            </a:pPr>
            <a:endParaRPr lang="pl-PL" altLang="pl-PL" sz="1600" b="0">
              <a:cs typeface="Times New Roman" pitchFamily="16" charset="0"/>
            </a:endParaRPr>
          </a:p>
          <a:p>
            <a:pPr algn="just" eaLnBrk="1" hangingPunct="1">
              <a:spcBef>
                <a:spcPts val="400"/>
              </a:spcBef>
              <a:buClrTx/>
              <a:buFontTx/>
              <a:buNone/>
            </a:pPr>
            <a:endParaRPr lang="pl-PL" altLang="pl-PL" sz="16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  <a:p>
            <a:pPr algn="just" eaLnBrk="1" hangingPunct="1">
              <a:spcBef>
                <a:spcPts val="300"/>
              </a:spcBef>
              <a:buClrTx/>
              <a:buFontTx/>
              <a:buNone/>
            </a:pPr>
            <a:endParaRPr lang="pl-PL" altLang="pl-PL" sz="1200" b="0"/>
          </a:p>
        </p:txBody>
      </p:sp>
      <p:sp>
        <p:nvSpPr>
          <p:cNvPr id="11282" name="Tytuł 1"/>
          <p:cNvSpPr>
            <a:spLocks noGrp="1"/>
          </p:cNvSpPr>
          <p:nvPr>
            <p:ph type="title"/>
          </p:nvPr>
        </p:nvSpPr>
        <p:spPr>
          <a:xfrm>
            <a:off x="441325" y="274638"/>
            <a:ext cx="8228013" cy="1141412"/>
          </a:xfrm>
        </p:spPr>
        <p:txBody>
          <a:bodyPr/>
          <a:lstStyle/>
          <a:p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endParaRPr lang="pl-PL" altLang="pl-PL" sz="1800" dirty="0" smtClean="0"/>
          </a:p>
        </p:txBody>
      </p:sp>
      <p:sp>
        <p:nvSpPr>
          <p:cNvPr id="1128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121959"/>
            <a:ext cx="8566150" cy="5514975"/>
          </a:xfrm>
        </p:spPr>
        <p:txBody>
          <a:bodyPr/>
          <a:lstStyle/>
          <a:p>
            <a:pPr marL="0" indent="0" algn="ctr">
              <a:buFont typeface="Times New Roman" pitchFamily="16" charset="0"/>
              <a:buNone/>
            </a:pPr>
            <a:r>
              <a:rPr lang="pl-PL" altLang="pl-PL" sz="2400" b="1" dirty="0" smtClean="0"/>
              <a:t>Istotne zmiany w dokumentacji konkursowej dla partnerów KSOW – regulamin i przewodnik</a:t>
            </a:r>
          </a:p>
          <a:p>
            <a:pPr marL="0" indent="0" algn="ctr">
              <a:buFont typeface="Times New Roman" pitchFamily="16" charset="0"/>
              <a:buNone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Dopuszczenie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sumowania wkładów własnych zadeklarowanych przez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wnioskodawcę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oraz dodatkowych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partnerów KSOW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- gdy ww. wkład stanowi co najmniej 10%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kosztów kwalifikowalnych,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operacja uzyskuje 2 pkt na etapie oceny kryteriów wyboru operacji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Ograniczenie liczby (do 4) tematów, które mogą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być realizowane przez jedną operację, </a:t>
            </a:r>
            <a:r>
              <a:rPr lang="pl-PL" altLang="pl-PL" sz="2000" dirty="0">
                <a:latin typeface="Times" panose="02020603050405020304" pitchFamily="18" charset="0"/>
                <a:cs typeface="Times" panose="02020603050405020304" pitchFamily="18" charset="0"/>
              </a:rPr>
              <a:t>za które otrzymuje się punkty na etapie oceny kryteriów wyboru </a:t>
            </a:r>
            <a:r>
              <a:rPr lang="pl-PL" altLang="pl-PL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operacji</a:t>
            </a: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8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15036</TotalTime>
  <Words>3528</Words>
  <Application>Microsoft Office PowerPoint</Application>
  <PresentationFormat>Pokaz na ekranie (4:3)</PresentationFormat>
  <Paragraphs>812</Paragraphs>
  <Slides>24</Slides>
  <Notes>22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Microsoft YaHei</vt:lpstr>
      <vt:lpstr>Arial</vt:lpstr>
      <vt:lpstr>Arial Narrow</vt:lpstr>
      <vt:lpstr>Czcionka tekstu podstawowego</vt:lpstr>
      <vt:lpstr>Times</vt:lpstr>
      <vt:lpstr>Times New Roman</vt:lpstr>
      <vt:lpstr>Wingdings</vt:lpstr>
      <vt:lpstr>default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Prezentacja programu PowerPoint</vt:lpstr>
    </vt:vector>
  </TitlesOfParts>
  <Company>MRiRW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MKlos</dc:creator>
  <cp:lastModifiedBy>Kamiński Igor</cp:lastModifiedBy>
  <cp:revision>803</cp:revision>
  <cp:lastPrinted>2018-11-26T07:56:43Z</cp:lastPrinted>
  <dcterms:created xsi:type="dcterms:W3CDTF">2010-04-22T13:46:14Z</dcterms:created>
  <dcterms:modified xsi:type="dcterms:W3CDTF">2018-12-04T08:12:18Z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