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7" r:id="rId3"/>
    <p:sldId id="260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A5A5A5"/>
    <a:srgbClr val="ED7D31"/>
    <a:srgbClr val="636363"/>
    <a:srgbClr val="9E480E"/>
    <a:srgbClr val="255E91"/>
    <a:srgbClr val="70AD47"/>
    <a:srgbClr val="852D63"/>
    <a:srgbClr val="008953"/>
    <a:srgbClr val="741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294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12/9/2019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12/9/2019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34251"/>
            <a:ext cx="6114135" cy="3802600"/>
          </a:xfrm>
          <a:prstGeom prst="rect">
            <a:avLst/>
          </a:prstGeom>
          <a:solidFill>
            <a:srgbClr val="751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208" y="1558636"/>
            <a:ext cx="5905737" cy="2762787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208" y="4691180"/>
            <a:ext cx="5905737" cy="36828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dirty="0"/>
          </a:p>
        </p:txBody>
      </p:sp>
      <p:pic>
        <p:nvPicPr>
          <p:cNvPr id="12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484" y="5181054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8902" y="5109958"/>
            <a:ext cx="1323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rostokąt 1"/>
          <p:cNvSpPr>
            <a:spLocks noChangeArrowheads="1"/>
          </p:cNvSpPr>
          <p:nvPr/>
        </p:nvSpPr>
        <p:spPr bwMode="auto">
          <a:xfrm>
            <a:off x="188538" y="5897810"/>
            <a:ext cx="1186122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Materiał opracowany przez Jednostkę Centralną KSOW</a:t>
            </a:r>
            <a:br>
              <a:rPr lang="pl-PL" altLang="pl-PL" sz="1400" dirty="0">
                <a:ea typeface="Times New Roman" pitchFamily="18" charset="0"/>
                <a:cs typeface="Arial" pitchFamily="34" charset="0"/>
              </a:rPr>
            </a:b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Instytucja Zarządzająca PROW 2014-2020 – Minister Rolnictwa i Rozwoju Wsi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  <a:br>
              <a:rPr lang="pl-PL" altLang="pl-PL" sz="1400" dirty="0">
                <a:ea typeface="Times New Roman" pitchFamily="18" charset="0"/>
                <a:cs typeface="Arial" pitchFamily="34" charset="0"/>
              </a:rPr>
            </a:br>
            <a:r>
              <a:rPr lang="pl-PL" altLang="pl-PL" sz="1000" dirty="0">
                <a:ea typeface="Times New Roman" pitchFamily="18" charset="0"/>
                <a:cs typeface="Arial" pitchFamily="34" charset="0"/>
              </a:rPr>
              <a:t>Materiał współfinansowany ze środków Unii Europejskiej w ramach Pomocy technicznej Programu Rozwoju Obszarów Wiejskich na lata 2014-2020.</a:t>
            </a:r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23" y="5200879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946" y="5211500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C3004469-A163-4DB2-8FA8-945E8698F1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307" y="5263490"/>
            <a:ext cx="637304" cy="583294"/>
          </a:xfrm>
          <a:prstGeom prst="rect">
            <a:avLst/>
          </a:prstGeom>
        </p:spPr>
      </p:pic>
      <p:pic>
        <p:nvPicPr>
          <p:cNvPr id="18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484" y="5181054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 descr="PROW-2014-2020-logo-kolo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8902" y="5109958"/>
            <a:ext cx="1323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Prostokąt 1"/>
          <p:cNvSpPr>
            <a:spLocks noChangeArrowheads="1"/>
          </p:cNvSpPr>
          <p:nvPr userDrawn="1"/>
        </p:nvSpPr>
        <p:spPr bwMode="auto">
          <a:xfrm>
            <a:off x="188538" y="5897810"/>
            <a:ext cx="1186122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Materiał opracowany przez Jednostkę Centralną KSOW</a:t>
            </a:r>
            <a:br>
              <a:rPr lang="pl-PL" altLang="pl-PL" sz="1400" dirty="0">
                <a:ea typeface="Times New Roman" pitchFamily="18" charset="0"/>
                <a:cs typeface="Arial" pitchFamily="34" charset="0"/>
              </a:rPr>
            </a:b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Instytucja Zarządzająca PROW 2014-2020 – Minister Rolnictwa i Rozwoju Wsi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  <a:br>
              <a:rPr lang="pl-PL" altLang="pl-PL" sz="1400" dirty="0">
                <a:ea typeface="Times New Roman" pitchFamily="18" charset="0"/>
                <a:cs typeface="Arial" pitchFamily="34" charset="0"/>
              </a:rPr>
            </a:br>
            <a:r>
              <a:rPr lang="pl-PL" altLang="pl-PL" sz="1000" dirty="0">
                <a:ea typeface="Times New Roman" pitchFamily="18" charset="0"/>
                <a:cs typeface="Arial" pitchFamily="34" charset="0"/>
              </a:rPr>
              <a:t>Materiał współfinansowany ze środków Unii Europejskiej w ramach Pomocy technicznej Programu Rozwoju Obszarów Wiejskich na lata 2014-2020.</a:t>
            </a:r>
          </a:p>
        </p:txBody>
      </p:sp>
      <p:pic>
        <p:nvPicPr>
          <p:cNvPr id="21" name="Picture 7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23" y="5200879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Obraz 2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946" y="5211500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C3004469-A163-4DB2-8FA8-945E8698F1C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307" y="5263490"/>
            <a:ext cx="637304" cy="58329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266" y="0"/>
            <a:ext cx="5993408" cy="510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4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/>
          <a:lstStyle/>
          <a:p>
            <a:fld id="{C81B9673-AC7F-4F1F-84E4-F0E5EAAE106D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586" y="276087"/>
            <a:ext cx="11279140" cy="801151"/>
          </a:xfrm>
        </p:spPr>
        <p:txBody>
          <a:bodyPr/>
          <a:lstStyle>
            <a:lvl1pPr algn="ctr">
              <a:defRPr b="1">
                <a:solidFill>
                  <a:srgbClr val="883267"/>
                </a:solidFill>
                <a:latin typeface="Calibri" panose="020F050202020403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586" y="1215025"/>
            <a:ext cx="11279140" cy="520384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7" name="Prostokąt 6"/>
          <p:cNvSpPr/>
          <p:nvPr/>
        </p:nvSpPr>
        <p:spPr>
          <a:xfrm>
            <a:off x="-536" y="6525344"/>
            <a:ext cx="11649741" cy="226185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0640" y="6464445"/>
            <a:ext cx="411360" cy="37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8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997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591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408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69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>
                <a:solidFill>
                  <a:srgbClr val="721D5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5036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1542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</a:t>
            </a:r>
            <a:r>
              <a:rPr dirty="0"/>
              <a:t>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89691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5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0240"/>
            <a:ext cx="6125227" cy="266428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l-PL" sz="4000" dirty="0" smtClean="0"/>
              <a:t>Propozycja zmiany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Planu </a:t>
            </a:r>
            <a:r>
              <a:rPr lang="pl-PL" sz="4000" dirty="0" smtClean="0"/>
              <a:t>Operacyjnego KSOW </a:t>
            </a:r>
            <a:br>
              <a:rPr lang="pl-PL" sz="4000" dirty="0" smtClean="0"/>
            </a:br>
            <a:r>
              <a:rPr lang="pl-PL" sz="4000" dirty="0" smtClean="0"/>
              <a:t>na lata 2018-2019</a:t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 smtClean="0"/>
              <a:t>Warszawa 9.12.2019 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ostokąt 32"/>
          <p:cNvSpPr/>
          <p:nvPr/>
        </p:nvSpPr>
        <p:spPr>
          <a:xfrm>
            <a:off x="1830094" y="503931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1830095" y="355669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1830095" y="2074078"/>
            <a:ext cx="9907478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486130" y="207407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837111" y="591157"/>
            <a:ext cx="9900459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837112" y="591157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ŚWIETOKRZYSKI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lang="pl-PL" sz="1600" b="1" dirty="0">
                <a:solidFill>
                  <a:srgbClr val="4D3E2F"/>
                </a:solidFill>
              </a:rPr>
              <a:t>OŚRODEK DORADZTWA ROLNICZEGO </a:t>
            </a:r>
            <a:r>
              <a:rPr lang="pl-PL" sz="1600" b="1" dirty="0" smtClean="0">
                <a:solidFill>
                  <a:srgbClr val="4D3E2F"/>
                </a:solidFill>
              </a:rPr>
              <a:t>W MODLISZEWICACH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685801"/>
            <a:ext cx="1278682" cy="1227534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4" y="2125786"/>
            <a:ext cx="1286481" cy="1235022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3624606"/>
            <a:ext cx="1285695" cy="1234268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13" y="5090344"/>
            <a:ext cx="1281543" cy="1230282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1830094" y="3583104"/>
            <a:ext cx="9838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WIELKOPOLSKI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lang="pl-PL" sz="1600" b="1" dirty="0">
                <a:solidFill>
                  <a:srgbClr val="4D3E2F"/>
                </a:solidFill>
              </a:rPr>
              <a:t>OŚRODEK DORADZTWA ROLNICZEGO </a:t>
            </a:r>
            <a:r>
              <a:rPr lang="pl-PL" sz="1600" b="1" dirty="0" smtClean="0">
                <a:solidFill>
                  <a:srgbClr val="4D3E2F"/>
                </a:solidFill>
              </a:rPr>
              <a:t>W POZNANIU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837112" y="5039318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ZACHODNIOPOMORSKI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lang="pl-PL" sz="1600" b="1" dirty="0">
                <a:solidFill>
                  <a:srgbClr val="4D3E2F"/>
                </a:solidFill>
              </a:rPr>
              <a:t>OŚRODEK DORADZTWA ROLNICZEGO </a:t>
            </a:r>
            <a:r>
              <a:rPr lang="pl-PL" sz="1600" b="1" dirty="0" smtClean="0">
                <a:solidFill>
                  <a:srgbClr val="4D3E2F"/>
                </a:solidFill>
              </a:rPr>
              <a:t>W BARZKOWICACH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486127" y="591157"/>
            <a:ext cx="11251444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479113" y="355669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479113" y="503931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1870369" y="878411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 operacje własne, 1 partnera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Rezygnacje: -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Nowe operacje: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 operacje własne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853743" y="2112489"/>
            <a:ext cx="94266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WARMIŃSKO-MAZURSKI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lang="pl-PL" sz="1600" b="1" dirty="0">
                <a:solidFill>
                  <a:srgbClr val="4D3E2F"/>
                </a:solidFill>
              </a:rPr>
              <a:t>OŚRODEK DORADZTWA ROLNICZEGO </a:t>
            </a:r>
            <a:r>
              <a:rPr lang="pl-PL" sz="1600" b="1" dirty="0" smtClean="0">
                <a:solidFill>
                  <a:srgbClr val="4D3E2F"/>
                </a:solidFill>
              </a:rPr>
              <a:t>W OLSZTYNIE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1870369" y="2398422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 operacja własna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Rezygnacje: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 operacja partnera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Nowe operacje: -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109573"/>
              </p:ext>
            </p:extLst>
          </p:nvPr>
        </p:nvGraphicFramePr>
        <p:xfrm>
          <a:off x="6431536" y="2418173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322 245,13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53 166,50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322 245,13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20 246,50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3" name="pole tekstowe 42"/>
          <p:cNvSpPr txBox="1"/>
          <p:nvPr/>
        </p:nvSpPr>
        <p:spPr>
          <a:xfrm>
            <a:off x="1870369" y="3912515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 operacje własne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Rezygnacje: -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Nowe operacje: -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33937"/>
              </p:ext>
            </p:extLst>
          </p:nvPr>
        </p:nvGraphicFramePr>
        <p:xfrm>
          <a:off x="6416133" y="3897258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560 424,36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199 900,37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560 424,36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199 900,37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5" name="pole tekstowe 44"/>
          <p:cNvSpPr txBox="1"/>
          <p:nvPr/>
        </p:nvSpPr>
        <p:spPr>
          <a:xfrm>
            <a:off x="1875227" y="5312683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 operacje własne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Rezygnacje: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Nowe operacje: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operacja własna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819884"/>
              </p:ext>
            </p:extLst>
          </p:nvPr>
        </p:nvGraphicFramePr>
        <p:xfrm>
          <a:off x="6416133" y="5340380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367 134,48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391 005,63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52069"/>
              </p:ext>
            </p:extLst>
          </p:nvPr>
        </p:nvGraphicFramePr>
        <p:xfrm>
          <a:off x="6426280" y="917511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540 720,00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136 384,48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548 490,10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136 384,48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28" name="Tytuł 1"/>
          <p:cNvSpPr>
            <a:spLocks noGrp="1"/>
          </p:cNvSpPr>
          <p:nvPr>
            <p:ph type="title"/>
          </p:nvPr>
        </p:nvSpPr>
        <p:spPr>
          <a:xfrm>
            <a:off x="620586" y="56557"/>
            <a:ext cx="11116984" cy="488827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Propozycje zmian do Planu Operacyjnego KSOW na lata 2018-2019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7238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ostokąt 32"/>
          <p:cNvSpPr/>
          <p:nvPr/>
        </p:nvSpPr>
        <p:spPr>
          <a:xfrm>
            <a:off x="1830094" y="503931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1830095" y="355669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1830095" y="2074078"/>
            <a:ext cx="9907478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486130" y="207407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837111" y="591157"/>
            <a:ext cx="9900459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837112" y="591157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CENTRUM DORADZTWA ROLNICZEGO W BRWINOWIE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685801"/>
            <a:ext cx="1278681" cy="1227534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4" y="2125786"/>
            <a:ext cx="1286481" cy="1235021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3624606"/>
            <a:ext cx="1285695" cy="1234267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13" y="5090344"/>
            <a:ext cx="1281543" cy="1230281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1830094" y="3583104"/>
            <a:ext cx="9838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AGENCJA RESTRUKTURYZACJI I MODERNIZACJI ROLNICTWA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837112" y="5039318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KRAJOWY OŚRODEK WSPARCIA ROLNICTWA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486127" y="591157"/>
            <a:ext cx="11251444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479113" y="355669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479113" y="503931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1870369" y="878411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13 operacji własnych, </a:t>
            </a:r>
            <a:r>
              <a:rPr lang="pl-PL" sz="1600" dirty="0">
                <a:solidFill>
                  <a:srgbClr val="4D3E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partnerów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Rezygnacje: </a:t>
            </a:r>
            <a:r>
              <a:rPr lang="pl-PL" sz="1600" dirty="0">
                <a:solidFill>
                  <a:srgbClr val="4D3E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operacja własna, 1 partnera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Nowe operacje: -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853743" y="2112489"/>
            <a:ext cx="94266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MINISTERSTWO ROLNICTWA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I ROZWOJU WSI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1870369" y="2398422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5 operacji własnych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Rezygnacje: -</a:t>
            </a:r>
            <a:endParaRPr kumimoji="0" lang="pl-PL" sz="160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Nowe operacje: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 nowe operacje własne (1 PK)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925565"/>
              </p:ext>
            </p:extLst>
          </p:nvPr>
        </p:nvGraphicFramePr>
        <p:xfrm>
          <a:off x="6431536" y="2418173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25228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465512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1028202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11 000 299,34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6 751 066,04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3 099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391,15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11 239 874,20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6 751 066,04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3 185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813,15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3" name="pole tekstowe 42"/>
          <p:cNvSpPr txBox="1"/>
          <p:nvPr/>
        </p:nvSpPr>
        <p:spPr>
          <a:xfrm>
            <a:off x="1870369" y="3912515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Rezygnacje: -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Nowe operacje: -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053078"/>
              </p:ext>
            </p:extLst>
          </p:nvPr>
        </p:nvGraphicFramePr>
        <p:xfrm>
          <a:off x="6416133" y="3897258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5" name="pole tekstowe 44"/>
          <p:cNvSpPr txBox="1"/>
          <p:nvPr/>
        </p:nvSpPr>
        <p:spPr>
          <a:xfrm>
            <a:off x="1875227" y="5312683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operacja własna</a:t>
            </a:r>
            <a:b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Rezygnacje: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Nowe operacje: 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234751"/>
              </p:ext>
            </p:extLst>
          </p:nvPr>
        </p:nvGraphicFramePr>
        <p:xfrm>
          <a:off x="6416133" y="5340380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489179"/>
              </p:ext>
            </p:extLst>
          </p:nvPr>
        </p:nvGraphicFramePr>
        <p:xfrm>
          <a:off x="6426280" y="917511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3 403 319,80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7 627 489,67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2 979 578,99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7 244 575,87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28" name="Tytuł 1"/>
          <p:cNvSpPr>
            <a:spLocks noGrp="1"/>
          </p:cNvSpPr>
          <p:nvPr>
            <p:ph type="title"/>
          </p:nvPr>
        </p:nvSpPr>
        <p:spPr>
          <a:xfrm>
            <a:off x="620586" y="56557"/>
            <a:ext cx="11116984" cy="488827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Propozycje zmian do Planu Operacyjnego KSOW na lata 2018-2019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9143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Zmiana Planu </a:t>
            </a:r>
            <a:r>
              <a:rPr lang="pl-PL" dirty="0"/>
              <a:t>O</a:t>
            </a:r>
            <a:r>
              <a:rPr lang="pl-PL" dirty="0" smtClean="0"/>
              <a:t>peracyjny </a:t>
            </a:r>
            <a:r>
              <a:rPr lang="pl-PL" dirty="0" smtClean="0"/>
              <a:t>KSOW na lata 2018-2019</a:t>
            </a:r>
            <a:endParaRPr lang="pl-PL" dirty="0"/>
          </a:p>
        </p:txBody>
      </p:sp>
      <p:graphicFrame>
        <p:nvGraphicFramePr>
          <p:cNvPr id="8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822153"/>
              </p:ext>
            </p:extLst>
          </p:nvPr>
        </p:nvGraphicFramePr>
        <p:xfrm>
          <a:off x="620536" y="1478388"/>
          <a:ext cx="1127919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725">
                  <a:extLst>
                    <a:ext uri="{9D8B030D-6E8A-4147-A177-3AD203B41FA5}">
                      <a16:colId xmlns:a16="http://schemas.microsoft.com/office/drawing/2014/main" val="2384508037"/>
                    </a:ext>
                  </a:extLst>
                </a:gridCol>
                <a:gridCol w="1189973">
                  <a:extLst>
                    <a:ext uri="{9D8B030D-6E8A-4147-A177-3AD203B41FA5}">
                      <a16:colId xmlns:a16="http://schemas.microsoft.com/office/drawing/2014/main" val="174471421"/>
                    </a:ext>
                  </a:extLst>
                </a:gridCol>
                <a:gridCol w="2054268">
                  <a:extLst>
                    <a:ext uri="{9D8B030D-6E8A-4147-A177-3AD203B41FA5}">
                      <a16:colId xmlns:a16="http://schemas.microsoft.com/office/drawing/2014/main" val="3106270053"/>
                    </a:ext>
                  </a:extLst>
                </a:gridCol>
                <a:gridCol w="1027135">
                  <a:extLst>
                    <a:ext uri="{9D8B030D-6E8A-4147-A177-3AD203B41FA5}">
                      <a16:colId xmlns:a16="http://schemas.microsoft.com/office/drawing/2014/main" val="2663875418"/>
                    </a:ext>
                  </a:extLst>
                </a:gridCol>
                <a:gridCol w="2167002">
                  <a:extLst>
                    <a:ext uri="{9D8B030D-6E8A-4147-A177-3AD203B41FA5}">
                      <a16:colId xmlns:a16="http://schemas.microsoft.com/office/drawing/2014/main" val="1404772851"/>
                    </a:ext>
                  </a:extLst>
                </a:gridCol>
                <a:gridCol w="1641087">
                  <a:extLst>
                    <a:ext uri="{9D8B030D-6E8A-4147-A177-3AD203B41FA5}">
                      <a16:colId xmlns:a16="http://schemas.microsoft.com/office/drawing/2014/main" val="2359550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306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Przed zmianą</a:t>
                      </a:r>
                      <a:endParaRPr lang="pl-PL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30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Po zmianie</a:t>
                      </a:r>
                      <a:endParaRPr lang="pl-PL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30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Procentowa zmiana kwoty</a:t>
                      </a:r>
                      <a:endParaRPr lang="pl-PL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30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79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730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Liczba operacji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730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Kwota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730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Liczba operacji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730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Kwota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7306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0CB1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026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Działanie 8 – Plan</a:t>
                      </a:r>
                      <a:r>
                        <a:rPr lang="pl-PL" sz="2400" baseline="0" dirty="0" smtClean="0"/>
                        <a:t> komunikacyjny</a:t>
                      </a:r>
                      <a:endParaRPr lang="pl-PL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7 522 126,73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08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7 574 579,33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Calibri" panose="020F0502020204030204" pitchFamily="34" charset="0"/>
                        </a:rPr>
                        <a:t>0,70%</a:t>
                      </a:r>
                      <a:endParaRPr lang="pl-PL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616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Pozostałe działania – operacje własne</a:t>
                      </a:r>
                      <a:endParaRPr lang="pl-PL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31 290 687,65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Calibri" panose="020F0502020204030204" pitchFamily="34" charset="0"/>
                        </a:rPr>
                        <a:t>538</a:t>
                      </a:r>
                      <a:endParaRPr lang="pl-PL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>
                          <a:latin typeface="Calibri" panose="020F0502020204030204" pitchFamily="34" charset="0"/>
                        </a:rPr>
                        <a:t>31 046 194,44</a:t>
                      </a:r>
                      <a:endParaRPr lang="pl-PL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Calibri" panose="020F0502020204030204" pitchFamily="34" charset="0"/>
                        </a:rPr>
                        <a:t>-0,78%</a:t>
                      </a:r>
                      <a:endParaRPr lang="pl-PL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95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Pozostałe działania –</a:t>
                      </a:r>
                      <a:r>
                        <a:rPr lang="pl-PL" sz="2400" baseline="0" dirty="0" smtClean="0"/>
                        <a:t> operacje Partnerów KSOW</a:t>
                      </a:r>
                      <a:endParaRPr lang="pl-PL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34 321 075,36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>
                          <a:latin typeface="Calibri" panose="020F0502020204030204" pitchFamily="34" charset="0"/>
                        </a:rPr>
                        <a:t>33 191 471,65</a:t>
                      </a:r>
                      <a:endParaRPr lang="pl-PL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Calibri" panose="020F0502020204030204" pitchFamily="34" charset="0"/>
                        </a:rPr>
                        <a:t>-3,29%</a:t>
                      </a:r>
                      <a:endParaRPr lang="pl-PL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98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Razem</a:t>
                      </a:r>
                      <a:endParaRPr lang="pl-PL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73 133 889,74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Calibri" panose="020F0502020204030204" pitchFamily="34" charset="0"/>
                        </a:rPr>
                        <a:t>1375</a:t>
                      </a:r>
                      <a:endParaRPr lang="pl-PL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>
                          <a:latin typeface="Calibri" panose="020F0502020204030204" pitchFamily="34" charset="0"/>
                        </a:rPr>
                        <a:t>71 812 245,42</a:t>
                      </a:r>
                      <a:endParaRPr lang="pl-PL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Calibri" panose="020F0502020204030204" pitchFamily="34" charset="0"/>
                        </a:rPr>
                        <a:t>-1,81%</a:t>
                      </a:r>
                      <a:endParaRPr lang="pl-PL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813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15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Zmiana Planu Operacyjnego KSOW na lata 2018-2019</a:t>
            </a:r>
            <a:endParaRPr lang="pl-PL" sz="3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20586" y="1366282"/>
            <a:ext cx="11216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Obowiązujący Plan Operacyjny KSOW na lata 2018-2019 został zaakceptowany przez Grupę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Roboczą </a:t>
            </a:r>
            <a:b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spraw KSOW 23 września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2019 r.  uchwałą nr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44. 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20586" y="2391407"/>
            <a:ext cx="108416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21 października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Jednostka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Centralna KSOW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poinformowała jednostki wsparcia sieci o możliwości zgłaszania zmian do operacji własnych i partnerskich w  ramach dwuletniego Planu operacyjnego KSOW na lata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2018-2019.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39833" y="36991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20586" y="3693531"/>
            <a:ext cx="9588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Zmieniono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196 operacji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 tym 19 partnerskich, czyli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,14%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wszystkich operacji zawartych w obowiązującym Planie operacyjnym.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20586" y="4939645"/>
            <a:ext cx="10121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Zrezygnowano z realizacji 27 operacji w tym z 17 operacji realizowanych przez Partnerów KSOW.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20586" y="5908760"/>
            <a:ext cx="10725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Zgłoszono 16 nowych operacji własnych w tym dwie w ramach Planu Komunikacyjnego.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2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ostokąt 32"/>
          <p:cNvSpPr/>
          <p:nvPr/>
        </p:nvSpPr>
        <p:spPr>
          <a:xfrm>
            <a:off x="1830094" y="503931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 29"/>
          <p:cNvSpPr/>
          <p:nvPr/>
        </p:nvSpPr>
        <p:spPr>
          <a:xfrm>
            <a:off x="1830095" y="355669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 26"/>
          <p:cNvSpPr/>
          <p:nvPr/>
        </p:nvSpPr>
        <p:spPr>
          <a:xfrm>
            <a:off x="1830095" y="2074078"/>
            <a:ext cx="9907478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 28"/>
          <p:cNvSpPr/>
          <p:nvPr/>
        </p:nvSpPr>
        <p:spPr>
          <a:xfrm>
            <a:off x="486130" y="207407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/>
        </p:nvSpPr>
        <p:spPr>
          <a:xfrm>
            <a:off x="1837111" y="591157"/>
            <a:ext cx="9900459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837112" y="591157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DOLNOŚLĄSKIEGO</a:t>
            </a:r>
            <a:endParaRPr lang="pl-PL" sz="16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685801"/>
            <a:ext cx="1278683" cy="1227536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4" y="2125786"/>
            <a:ext cx="1286483" cy="1235023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6" y="3624606"/>
            <a:ext cx="1285697" cy="1234269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13" y="5090344"/>
            <a:ext cx="1281545" cy="1230283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1830094" y="3583104"/>
            <a:ext cx="9838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LUBELSKIEGO</a:t>
            </a:r>
            <a:endParaRPr lang="pl-PL" sz="1600" b="1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1837112" y="5039318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LUBUSKIEGO</a:t>
            </a:r>
            <a:endParaRPr lang="pl-PL" sz="1600" b="1" dirty="0"/>
          </a:p>
        </p:txBody>
      </p:sp>
      <p:sp>
        <p:nvSpPr>
          <p:cNvPr id="24" name="Prostokąt 23"/>
          <p:cNvSpPr/>
          <p:nvPr/>
        </p:nvSpPr>
        <p:spPr>
          <a:xfrm>
            <a:off x="486127" y="591157"/>
            <a:ext cx="11251444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479113" y="355669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rostokąt 34"/>
          <p:cNvSpPr/>
          <p:nvPr/>
        </p:nvSpPr>
        <p:spPr>
          <a:xfrm>
            <a:off x="479113" y="503931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ole tekstowe 37"/>
          <p:cNvSpPr txBox="1"/>
          <p:nvPr/>
        </p:nvSpPr>
        <p:spPr>
          <a:xfrm>
            <a:off x="1870369" y="878411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Zmiany:</a:t>
            </a:r>
            <a:r>
              <a:rPr lang="pl-PL" sz="1600" dirty="0" smtClean="0"/>
              <a:t>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4 operacje własne (3 PK)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Rezygnacje: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 operacje własne, 1 operacja partnera</a:t>
            </a:r>
            <a:endParaRPr lang="pl-PL" sz="1600" dirty="0" smtClean="0"/>
          </a:p>
          <a:p>
            <a:r>
              <a:rPr lang="pl-PL" sz="1600" b="1" dirty="0" smtClean="0"/>
              <a:t>Nowe operacje: -</a:t>
            </a:r>
            <a:endParaRPr lang="pl-PL" sz="1600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1853743" y="2112489"/>
            <a:ext cx="94266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KUJAWSKO-POMORSKIEGO</a:t>
            </a:r>
            <a:endParaRPr lang="pl-PL" sz="1600" b="1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1870369" y="2398422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Zmiany:</a:t>
            </a:r>
            <a:r>
              <a:rPr lang="pl-PL" sz="1600" dirty="0" smtClean="0"/>
              <a:t>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5 operacji własne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Rezygnacje: 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 operacja własna</a:t>
            </a:r>
            <a:endParaRPr lang="pl-PL" sz="1600" dirty="0" smtClean="0"/>
          </a:p>
          <a:p>
            <a:r>
              <a:rPr lang="pl-PL" sz="1600" b="1" dirty="0" smtClean="0"/>
              <a:t>Nowe operacje: -</a:t>
            </a:r>
            <a:endParaRPr lang="pl-PL" sz="1600" b="1" dirty="0"/>
          </a:p>
        </p:txBody>
      </p: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127674"/>
              </p:ext>
            </p:extLst>
          </p:nvPr>
        </p:nvGraphicFramePr>
        <p:xfrm>
          <a:off x="6431536" y="2418173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570 250,00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799 692,32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169 262,75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573 250,00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799 692,32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169 262,75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3" name="pole tekstowe 42"/>
          <p:cNvSpPr txBox="1"/>
          <p:nvPr/>
        </p:nvSpPr>
        <p:spPr>
          <a:xfrm>
            <a:off x="1870369" y="3912515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Zmiany: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13 operacji własnych (2 PK)</a:t>
            </a:r>
            <a:b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Rezygnacje: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 operacja własna</a:t>
            </a: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Nowe operacje: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 operacja własna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847875"/>
              </p:ext>
            </p:extLst>
          </p:nvPr>
        </p:nvGraphicFramePr>
        <p:xfrm>
          <a:off x="6416133" y="3897258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890 000,00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1 546 228,39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281 950,00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1 546 228,39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280 000,00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5" name="pole tekstowe 44"/>
          <p:cNvSpPr txBox="1"/>
          <p:nvPr/>
        </p:nvSpPr>
        <p:spPr>
          <a:xfrm>
            <a:off x="1875227" y="5312683"/>
            <a:ext cx="4505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Zmiany: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9 operacji własnych (1 PK), </a:t>
            </a:r>
            <a:b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2 operacje partnerów</a:t>
            </a:r>
            <a:b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Rezygnacje: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 operacje własne</a:t>
            </a: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Nowe operacje: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 operacja własna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373387"/>
              </p:ext>
            </p:extLst>
          </p:nvPr>
        </p:nvGraphicFramePr>
        <p:xfrm>
          <a:off x="6416133" y="5340380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629 843,66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857 810,08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95 031,05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624 929,61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856 761,33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99 945,55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711299"/>
              </p:ext>
            </p:extLst>
          </p:nvPr>
        </p:nvGraphicFramePr>
        <p:xfrm>
          <a:off x="6426280" y="917511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855 064,70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205 126,50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820 247,34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191 154,50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28" name="Tytuł 1"/>
          <p:cNvSpPr>
            <a:spLocks noGrp="1"/>
          </p:cNvSpPr>
          <p:nvPr>
            <p:ph type="title"/>
          </p:nvPr>
        </p:nvSpPr>
        <p:spPr>
          <a:xfrm>
            <a:off x="620586" y="56557"/>
            <a:ext cx="11116984" cy="488827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Propozycje zmian do Planu Operacyjnego KSOW na lata 2018-2019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5667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ostokąt 32"/>
          <p:cNvSpPr/>
          <p:nvPr/>
        </p:nvSpPr>
        <p:spPr>
          <a:xfrm>
            <a:off x="1830094" y="503931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 29"/>
          <p:cNvSpPr/>
          <p:nvPr/>
        </p:nvSpPr>
        <p:spPr>
          <a:xfrm>
            <a:off x="1830095" y="355669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 26"/>
          <p:cNvSpPr/>
          <p:nvPr/>
        </p:nvSpPr>
        <p:spPr>
          <a:xfrm>
            <a:off x="1830095" y="2074078"/>
            <a:ext cx="9907478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 28"/>
          <p:cNvSpPr/>
          <p:nvPr/>
        </p:nvSpPr>
        <p:spPr>
          <a:xfrm>
            <a:off x="486130" y="207407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/>
        </p:nvSpPr>
        <p:spPr>
          <a:xfrm>
            <a:off x="1837111" y="591157"/>
            <a:ext cx="9900459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837112" y="591157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ŁÓDZKIEGO</a:t>
            </a:r>
            <a:endParaRPr lang="pl-PL" sz="16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685801"/>
            <a:ext cx="1278683" cy="122753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4" y="2125786"/>
            <a:ext cx="1286482" cy="1235023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6" y="3624606"/>
            <a:ext cx="1285697" cy="1234268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13" y="5090344"/>
            <a:ext cx="1281544" cy="1230283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1830094" y="3583104"/>
            <a:ext cx="9838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MAZOWIECKIEGO</a:t>
            </a:r>
            <a:endParaRPr lang="pl-PL" sz="1600" b="1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1837112" y="5039318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OPOLSKIEGO</a:t>
            </a:r>
            <a:endParaRPr lang="pl-PL" sz="1600" b="1" dirty="0"/>
          </a:p>
        </p:txBody>
      </p:sp>
      <p:sp>
        <p:nvSpPr>
          <p:cNvPr id="24" name="Prostokąt 23"/>
          <p:cNvSpPr/>
          <p:nvPr/>
        </p:nvSpPr>
        <p:spPr>
          <a:xfrm>
            <a:off x="486127" y="591157"/>
            <a:ext cx="11251444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479113" y="355669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rostokąt 34"/>
          <p:cNvSpPr/>
          <p:nvPr/>
        </p:nvSpPr>
        <p:spPr>
          <a:xfrm>
            <a:off x="479113" y="503931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ole tekstowe 37"/>
          <p:cNvSpPr txBox="1"/>
          <p:nvPr/>
        </p:nvSpPr>
        <p:spPr>
          <a:xfrm>
            <a:off x="1870369" y="878411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Zmiany: -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Rezygnacje: -</a:t>
            </a:r>
            <a:endParaRPr lang="pl-PL" sz="1600" dirty="0" smtClean="0"/>
          </a:p>
          <a:p>
            <a:r>
              <a:rPr lang="pl-PL" sz="1600" b="1" dirty="0" smtClean="0"/>
              <a:t>Nowe operacje: -</a:t>
            </a:r>
            <a:endParaRPr lang="pl-PL" sz="1600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1853743" y="2112489"/>
            <a:ext cx="94266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MAŁOPOLSKIEGO</a:t>
            </a:r>
            <a:endParaRPr lang="pl-PL" sz="1600" b="1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1870369" y="2398422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Zmiany: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 operacje własne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Rezygnacje: -</a:t>
            </a:r>
            <a:endParaRPr lang="pl-PL" sz="1600" dirty="0" smtClean="0"/>
          </a:p>
          <a:p>
            <a:r>
              <a:rPr lang="pl-PL" sz="1600" b="1" dirty="0" smtClean="0"/>
              <a:t>Nowe operacje: -</a:t>
            </a:r>
            <a:endParaRPr lang="pl-PL" sz="1600" b="1" dirty="0"/>
          </a:p>
        </p:txBody>
      </p: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401836"/>
              </p:ext>
            </p:extLst>
          </p:nvPr>
        </p:nvGraphicFramePr>
        <p:xfrm>
          <a:off x="6431536" y="2418173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498 950,00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1 757 986,71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453,50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521 950,00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1 757 986,71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453,50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3" name="pole tekstowe 42"/>
          <p:cNvSpPr txBox="1"/>
          <p:nvPr/>
        </p:nvSpPr>
        <p:spPr>
          <a:xfrm>
            <a:off x="1870369" y="3912515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Zmiany: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4 operacje własne (2 PK)</a:t>
            </a:r>
            <a:b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Rezygnacje: -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Nowe operacje: -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082638"/>
              </p:ext>
            </p:extLst>
          </p:nvPr>
        </p:nvGraphicFramePr>
        <p:xfrm>
          <a:off x="6416133" y="3897258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1 481 754,33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1 534 323,16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1 089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989,71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1 465 229,33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1 534 323,16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1 089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989,71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5" name="pole tekstowe 44"/>
          <p:cNvSpPr txBox="1"/>
          <p:nvPr/>
        </p:nvSpPr>
        <p:spPr>
          <a:xfrm>
            <a:off x="1875227" y="5312683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Zmiany: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10 operacji własnych (3 PK)</a:t>
            </a:r>
            <a:b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Rezygnacje: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 operacja partnera</a:t>
            </a: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Nowe operacje: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 operacja własna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469988"/>
              </p:ext>
            </p:extLst>
          </p:nvPr>
        </p:nvGraphicFramePr>
        <p:xfrm>
          <a:off x="6416133" y="5340380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544 256,25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167 800,00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514 274,25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137 800,00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892989"/>
              </p:ext>
            </p:extLst>
          </p:nvPr>
        </p:nvGraphicFramePr>
        <p:xfrm>
          <a:off x="6426280" y="917511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574 171,98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1 363 806,03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156 435,04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28" name="Tytuł 1"/>
          <p:cNvSpPr>
            <a:spLocks noGrp="1"/>
          </p:cNvSpPr>
          <p:nvPr>
            <p:ph type="title"/>
          </p:nvPr>
        </p:nvSpPr>
        <p:spPr>
          <a:xfrm>
            <a:off x="620586" y="56557"/>
            <a:ext cx="11116984" cy="488827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Propozycje zmian do Planu Operacyjnego KSOW na lata 2018-2019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1934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ostokąt 32"/>
          <p:cNvSpPr/>
          <p:nvPr/>
        </p:nvSpPr>
        <p:spPr>
          <a:xfrm>
            <a:off x="1830094" y="503931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 29"/>
          <p:cNvSpPr/>
          <p:nvPr/>
        </p:nvSpPr>
        <p:spPr>
          <a:xfrm>
            <a:off x="1830095" y="355669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 26"/>
          <p:cNvSpPr/>
          <p:nvPr/>
        </p:nvSpPr>
        <p:spPr>
          <a:xfrm>
            <a:off x="1830095" y="2074078"/>
            <a:ext cx="9907478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 28"/>
          <p:cNvSpPr/>
          <p:nvPr/>
        </p:nvSpPr>
        <p:spPr>
          <a:xfrm>
            <a:off x="486130" y="207407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/>
        </p:nvSpPr>
        <p:spPr>
          <a:xfrm>
            <a:off x="1837111" y="591157"/>
            <a:ext cx="9900459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837112" y="591157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PODKARPACKIEGO</a:t>
            </a:r>
            <a:endParaRPr lang="pl-PL" sz="16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685801"/>
            <a:ext cx="1278682" cy="122753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4" y="2125786"/>
            <a:ext cx="1286482" cy="1235022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3624606"/>
            <a:ext cx="1285695" cy="1234268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13" y="5090344"/>
            <a:ext cx="1281544" cy="1230282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1830094" y="3583104"/>
            <a:ext cx="9838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POMORSKIEGO</a:t>
            </a:r>
            <a:endParaRPr lang="pl-PL" sz="1600" b="1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1837112" y="5039318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ŚLĄSKIEGO</a:t>
            </a:r>
            <a:endParaRPr lang="pl-PL" sz="1600" b="1" dirty="0"/>
          </a:p>
        </p:txBody>
      </p:sp>
      <p:sp>
        <p:nvSpPr>
          <p:cNvPr id="24" name="Prostokąt 23"/>
          <p:cNvSpPr/>
          <p:nvPr/>
        </p:nvSpPr>
        <p:spPr>
          <a:xfrm>
            <a:off x="486127" y="591157"/>
            <a:ext cx="11251444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479113" y="355669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rostokąt 34"/>
          <p:cNvSpPr/>
          <p:nvPr/>
        </p:nvSpPr>
        <p:spPr>
          <a:xfrm>
            <a:off x="479113" y="503931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ole tekstowe 37"/>
          <p:cNvSpPr txBox="1"/>
          <p:nvPr/>
        </p:nvSpPr>
        <p:spPr>
          <a:xfrm>
            <a:off x="1870369" y="878411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Zmiany: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3 operacje własne, 1 partnera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Rezygnacje: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 operacja partnera</a:t>
            </a:r>
          </a:p>
          <a:p>
            <a:r>
              <a:rPr lang="pl-PL" sz="1600" b="1" dirty="0" smtClean="0"/>
              <a:t>Nowe operacje: - </a:t>
            </a:r>
            <a:endParaRPr lang="pl-PL" sz="1600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1853743" y="2112489"/>
            <a:ext cx="94266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PODLASKIEGO</a:t>
            </a:r>
            <a:endParaRPr lang="pl-PL" sz="1600" b="1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1870369" y="2398422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Zmiany: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8 operacji własnych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Rezygnacje: -</a:t>
            </a:r>
            <a:endParaRPr lang="pl-PL" sz="1600" dirty="0" smtClean="0"/>
          </a:p>
          <a:p>
            <a:r>
              <a:rPr lang="pl-PL" sz="1600" b="1" dirty="0" smtClean="0"/>
              <a:t>Nowe operacje: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 operacja własna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72077"/>
              </p:ext>
            </p:extLst>
          </p:nvPr>
        </p:nvGraphicFramePr>
        <p:xfrm>
          <a:off x="6431536" y="2418173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529 926,93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1 925 408,75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151,65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531 558,93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1 925 408,75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128 151,65</a:t>
                      </a:r>
                    </a:p>
                  </a:txBody>
                  <a:tcPr marL="36000" marR="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3" name="pole tekstowe 42"/>
          <p:cNvSpPr txBox="1"/>
          <p:nvPr/>
        </p:nvSpPr>
        <p:spPr>
          <a:xfrm>
            <a:off x="1870369" y="3912515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Zmiany: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 operacje własne</a:t>
            </a:r>
            <a:b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Rezygnacje: -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Nowe operacje: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162926"/>
              </p:ext>
            </p:extLst>
          </p:nvPr>
        </p:nvGraphicFramePr>
        <p:xfrm>
          <a:off x="6416133" y="3897258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291 289,05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1 333 706,20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626,60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267 289,05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1 333 706,20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626,60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5" name="pole tekstowe 44"/>
          <p:cNvSpPr txBox="1"/>
          <p:nvPr/>
        </p:nvSpPr>
        <p:spPr>
          <a:xfrm>
            <a:off x="1875227" y="5312683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Zmiany: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3 operacje partnerów</a:t>
            </a:r>
            <a:b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Rezygnacje: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 operacja partnera</a:t>
            </a: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Nowe operacje: -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910740"/>
              </p:ext>
            </p:extLst>
          </p:nvPr>
        </p:nvGraphicFramePr>
        <p:xfrm>
          <a:off x="6416133" y="5340380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942 043,21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899,60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834 868,21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899,60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44658"/>
              </p:ext>
            </p:extLst>
          </p:nvPr>
        </p:nvGraphicFramePr>
        <p:xfrm>
          <a:off x="6426280" y="917511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668 980,71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865 353,70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728 830,71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801 426,32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28" name="Tytuł 1"/>
          <p:cNvSpPr>
            <a:spLocks noGrp="1"/>
          </p:cNvSpPr>
          <p:nvPr>
            <p:ph type="title"/>
          </p:nvPr>
        </p:nvSpPr>
        <p:spPr>
          <a:xfrm>
            <a:off x="620586" y="56557"/>
            <a:ext cx="11116984" cy="488827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Propozycje zmian do Planu Operacyjnego KSOW na lata 2018-2019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1883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ostokąt 32"/>
          <p:cNvSpPr/>
          <p:nvPr/>
        </p:nvSpPr>
        <p:spPr>
          <a:xfrm>
            <a:off x="1830094" y="503931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 29"/>
          <p:cNvSpPr/>
          <p:nvPr/>
        </p:nvSpPr>
        <p:spPr>
          <a:xfrm>
            <a:off x="1830095" y="355669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 26"/>
          <p:cNvSpPr/>
          <p:nvPr/>
        </p:nvSpPr>
        <p:spPr>
          <a:xfrm>
            <a:off x="1830095" y="2074078"/>
            <a:ext cx="9907478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 28"/>
          <p:cNvSpPr/>
          <p:nvPr/>
        </p:nvSpPr>
        <p:spPr>
          <a:xfrm>
            <a:off x="486130" y="207407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/>
        </p:nvSpPr>
        <p:spPr>
          <a:xfrm>
            <a:off x="1837111" y="591157"/>
            <a:ext cx="9900459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837112" y="591157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ŚWIETOKRZYSKIEGO</a:t>
            </a:r>
            <a:endParaRPr lang="pl-PL" sz="16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685801"/>
            <a:ext cx="1278682" cy="1227534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4" y="2125786"/>
            <a:ext cx="1286481" cy="1235022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3624606"/>
            <a:ext cx="1285695" cy="1234268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13" y="5090344"/>
            <a:ext cx="1281543" cy="1230282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1830094" y="3583104"/>
            <a:ext cx="9838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WIELKOPOLSKIEGO</a:t>
            </a:r>
            <a:endParaRPr lang="pl-PL" sz="1600" b="1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1837112" y="5039318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ZACHODNIOPOMORSKIEGO</a:t>
            </a:r>
            <a:endParaRPr lang="pl-PL" sz="1600" b="1" dirty="0"/>
          </a:p>
        </p:txBody>
      </p:sp>
      <p:sp>
        <p:nvSpPr>
          <p:cNvPr id="24" name="Prostokąt 23"/>
          <p:cNvSpPr/>
          <p:nvPr/>
        </p:nvSpPr>
        <p:spPr>
          <a:xfrm>
            <a:off x="486127" y="591157"/>
            <a:ext cx="11251444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479113" y="355669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rostokąt 34"/>
          <p:cNvSpPr/>
          <p:nvPr/>
        </p:nvSpPr>
        <p:spPr>
          <a:xfrm>
            <a:off x="479113" y="503931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ole tekstowe 37"/>
          <p:cNvSpPr txBox="1"/>
          <p:nvPr/>
        </p:nvSpPr>
        <p:spPr>
          <a:xfrm>
            <a:off x="1870369" y="878411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Zmiany: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8 operacji własnych (4 PK)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Rezygnacje: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 operacje partnerów</a:t>
            </a:r>
          </a:p>
          <a:p>
            <a:r>
              <a:rPr lang="pl-PL" sz="1600" b="1" dirty="0" smtClean="0"/>
              <a:t>Nowe operacje: -</a:t>
            </a:r>
            <a:endParaRPr lang="pl-PL" sz="1600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1853743" y="2112489"/>
            <a:ext cx="94266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SAMORZĄD WOJEWÓDZTWA WARMIŃSKO-MAZURSKIEGO</a:t>
            </a:r>
            <a:endParaRPr lang="pl-PL" sz="1600" b="1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1870369" y="2398422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Zmiany: 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6 operacji własnych (3 PK)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Rezygnacje: -</a:t>
            </a:r>
            <a:endParaRPr lang="pl-PL" sz="1600" dirty="0" smtClean="0"/>
          </a:p>
          <a:p>
            <a:r>
              <a:rPr lang="pl-PL" sz="1600" b="1" dirty="0" smtClean="0"/>
              <a:t>Nowe operacje: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 operacje własne (1 PK)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62041"/>
              </p:ext>
            </p:extLst>
          </p:nvPr>
        </p:nvGraphicFramePr>
        <p:xfrm>
          <a:off x="6431536" y="2418173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645 270,00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1 034 331,81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656,57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632 086,04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1 034 331,81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672,67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3" name="pole tekstowe 42"/>
          <p:cNvSpPr txBox="1"/>
          <p:nvPr/>
        </p:nvSpPr>
        <p:spPr>
          <a:xfrm>
            <a:off x="1870369" y="3912515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Zmiany: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 operacje własne (1 PK)</a:t>
            </a:r>
            <a:b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Rezygnacje: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 operacja partnera</a:t>
            </a: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Nowe operacje: -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540122"/>
              </p:ext>
            </p:extLst>
          </p:nvPr>
        </p:nvGraphicFramePr>
        <p:xfrm>
          <a:off x="6416133" y="3897258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1 135 491,96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1 119 560,58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5" name="pole tekstowe 44"/>
          <p:cNvSpPr txBox="1"/>
          <p:nvPr/>
        </p:nvSpPr>
        <p:spPr>
          <a:xfrm>
            <a:off x="1875227" y="5312683"/>
            <a:ext cx="4505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Zmiany: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14 operacji własnych (2 PK), 5 operacji</a:t>
            </a:r>
            <a:b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partnerów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Rezygnacje: -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Nowe operacje: -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243559"/>
              </p:ext>
            </p:extLst>
          </p:nvPr>
        </p:nvGraphicFramePr>
        <p:xfrm>
          <a:off x="6416133" y="5340380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772 553,68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971 776,91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986,46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745 650,09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966 516,47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008,46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661063"/>
              </p:ext>
            </p:extLst>
          </p:nvPr>
        </p:nvGraphicFramePr>
        <p:xfrm>
          <a:off x="6426280" y="917511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329 096,99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662 415,41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123,15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323 816,99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577 722,40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123,15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28" name="Tytuł 1"/>
          <p:cNvSpPr>
            <a:spLocks noGrp="1"/>
          </p:cNvSpPr>
          <p:nvPr>
            <p:ph type="title"/>
          </p:nvPr>
        </p:nvSpPr>
        <p:spPr>
          <a:xfrm>
            <a:off x="620586" y="56557"/>
            <a:ext cx="11116984" cy="488827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Propozycje zmian do Planu Operacyjnego KSOW na lata 2018-2019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8063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ostokąt 32"/>
          <p:cNvSpPr/>
          <p:nvPr/>
        </p:nvSpPr>
        <p:spPr>
          <a:xfrm>
            <a:off x="1830094" y="503931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1830095" y="355669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1830095" y="2074078"/>
            <a:ext cx="9907478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486130" y="207407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837111" y="591157"/>
            <a:ext cx="9900459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837112" y="591157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DOLNOŚLĄSKI OŚRODEK DORADZTWA ROLNICZEGO WE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WROCŁAWIU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685801"/>
            <a:ext cx="1278683" cy="1227536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4" y="2125786"/>
            <a:ext cx="1286483" cy="1235023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6" y="3624606"/>
            <a:ext cx="1285697" cy="1234269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13" y="5090344"/>
            <a:ext cx="1281545" cy="1230283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1830094" y="3583104"/>
            <a:ext cx="9838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LUBELSKI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OŚRODEK DORADZTWA ROLNICZEGO W KOŃSKOWOLI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837112" y="5039318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LUBUSKI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OŚRODEK DORADZTWA ROLNICZEGO W KALSKU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486127" y="591157"/>
            <a:ext cx="11251444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479113" y="355669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479113" y="503931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1870369" y="878411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Zmiany: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 operacja partnera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Rezygnacje: -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Nowe operacje: -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853743" y="2112489"/>
            <a:ext cx="94266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KUJAWSKO-POMORSKI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OŚRODEK DORADZTWA ROLNICZEGO W MINIKOWIE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1870369" y="2398422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Zmiany: -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Rezygnacje: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 operacje partnerów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Nowe operacje: -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3" name="pole tekstowe 42"/>
          <p:cNvSpPr txBox="1"/>
          <p:nvPr/>
        </p:nvSpPr>
        <p:spPr>
          <a:xfrm>
            <a:off x="1870369" y="3912515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13 operacji własnych</a:t>
            </a: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Rezygnacje: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operacja partnera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Nowe operacje: -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27732"/>
              </p:ext>
            </p:extLst>
          </p:nvPr>
        </p:nvGraphicFramePr>
        <p:xfrm>
          <a:off x="6416133" y="3897258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437 652,35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116 216,74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424 758,86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86 331,24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5" name="pole tekstowe 44"/>
          <p:cNvSpPr txBox="1"/>
          <p:nvPr/>
        </p:nvSpPr>
        <p:spPr>
          <a:xfrm>
            <a:off x="1875227" y="5312683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operacje własne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Rezygnacje: -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Nowe operacje: -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32694"/>
              </p:ext>
            </p:extLst>
          </p:nvPr>
        </p:nvGraphicFramePr>
        <p:xfrm>
          <a:off x="6416133" y="5340380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351 753,50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351 753,50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9785"/>
              </p:ext>
            </p:extLst>
          </p:nvPr>
        </p:nvGraphicFramePr>
        <p:xfrm>
          <a:off x="6392485" y="2413053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242 498,25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109 144,81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242 498,25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59 884,31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graphicFrame>
        <p:nvGraphicFramePr>
          <p:cNvPr id="31" name="Tabe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299472"/>
              </p:ext>
            </p:extLst>
          </p:nvPr>
        </p:nvGraphicFramePr>
        <p:xfrm>
          <a:off x="6375859" y="931803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249 232,85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189 820,19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249 232,85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189 820,19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34" name="Tytuł 1"/>
          <p:cNvSpPr>
            <a:spLocks noGrp="1"/>
          </p:cNvSpPr>
          <p:nvPr>
            <p:ph type="title"/>
          </p:nvPr>
        </p:nvSpPr>
        <p:spPr>
          <a:xfrm>
            <a:off x="620586" y="56557"/>
            <a:ext cx="11116984" cy="488827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Propozycje zmian do Planu Operacyjnego KSOW na lata 2018-2019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1308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ostokąt 32"/>
          <p:cNvSpPr/>
          <p:nvPr/>
        </p:nvSpPr>
        <p:spPr>
          <a:xfrm>
            <a:off x="1830094" y="503931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1830095" y="355669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1830095" y="2074078"/>
            <a:ext cx="9907478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486130" y="207407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837111" y="591157"/>
            <a:ext cx="9900459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837112" y="591157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ŁÓDZKI OŚRODEK DORADZTWA ROLNICZEGO W BARTOSZEWICACH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685801"/>
            <a:ext cx="1278683" cy="122753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4" y="2125786"/>
            <a:ext cx="1286482" cy="1235023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6" y="3624606"/>
            <a:ext cx="1285697" cy="1234268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13" y="5090344"/>
            <a:ext cx="1281544" cy="1230283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1830094" y="3583104"/>
            <a:ext cx="9838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MAZOWIECKI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lang="pl-PL" sz="1600" b="1" dirty="0">
                <a:solidFill>
                  <a:srgbClr val="4D3E2F"/>
                </a:solidFill>
              </a:rPr>
              <a:t>OŚRODEK DORADZTWA ROLNICZEGO </a:t>
            </a:r>
            <a:r>
              <a:rPr lang="pl-PL" sz="1600" b="1" dirty="0" smtClean="0">
                <a:solidFill>
                  <a:srgbClr val="4D3E2F"/>
                </a:solidFill>
              </a:rPr>
              <a:t>W WARSZAWIE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837112" y="5039318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OPOLSKI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lang="pl-PL" sz="1600" b="1" dirty="0">
                <a:solidFill>
                  <a:srgbClr val="4D3E2F"/>
                </a:solidFill>
              </a:rPr>
              <a:t>OŚRODEK DORADZTWA ROLNICZEGO </a:t>
            </a:r>
            <a:r>
              <a:rPr lang="pl-PL" sz="1600" b="1" dirty="0" smtClean="0">
                <a:solidFill>
                  <a:srgbClr val="4D3E2F"/>
                </a:solidFill>
              </a:rPr>
              <a:t>W ŁOSIOWIE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486127" y="591157"/>
            <a:ext cx="11251444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479113" y="355669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479113" y="503931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1870369" y="878411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17 operacji własnych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Rezygnacje: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 operacja partnera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Nowe operacje: -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853743" y="2112489"/>
            <a:ext cx="94266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MAŁOPOLSKI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lang="pl-PL" sz="1600" b="1" dirty="0">
                <a:solidFill>
                  <a:srgbClr val="4D3E2F"/>
                </a:solidFill>
              </a:rPr>
              <a:t>OŚRODEK DORADZTWA ROLNICZEGO </a:t>
            </a:r>
            <a:r>
              <a:rPr lang="pl-PL" sz="1600" b="1" dirty="0" smtClean="0">
                <a:solidFill>
                  <a:srgbClr val="4D3E2F"/>
                </a:solidFill>
              </a:rPr>
              <a:t>W KARNIOWICACH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1870369" y="2398422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Zmiany: -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Rezygnacje: - 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Nowe operacje: -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195605"/>
              </p:ext>
            </p:extLst>
          </p:nvPr>
        </p:nvGraphicFramePr>
        <p:xfrm>
          <a:off x="6431536" y="2418173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353 870,00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100 093,50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2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3" name="pole tekstowe 42"/>
          <p:cNvSpPr txBox="1"/>
          <p:nvPr/>
        </p:nvSpPr>
        <p:spPr>
          <a:xfrm>
            <a:off x="1870369" y="3912515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Zmiany: </a:t>
            </a:r>
            <a:r>
              <a:rPr lang="pl-PL" sz="1600" b="1" dirty="0">
                <a:solidFill>
                  <a:srgbClr val="4D3E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Rezygnacje: 2 operacje partnerów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Nowe operacje: 1 operacja własna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299813"/>
              </p:ext>
            </p:extLst>
          </p:nvPr>
        </p:nvGraphicFramePr>
        <p:xfrm>
          <a:off x="6416133" y="3897258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424 769,80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120 991,70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40 161,50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5" name="pole tekstowe 44"/>
          <p:cNvSpPr txBox="1"/>
          <p:nvPr/>
        </p:nvSpPr>
        <p:spPr>
          <a:xfrm>
            <a:off x="1875227" y="5312683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Zmiany: -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Rezygnacje: -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Nowe operacje: -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20130"/>
              </p:ext>
            </p:extLst>
          </p:nvPr>
        </p:nvGraphicFramePr>
        <p:xfrm>
          <a:off x="6416133" y="5340380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129 032,85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910928"/>
              </p:ext>
            </p:extLst>
          </p:nvPr>
        </p:nvGraphicFramePr>
        <p:xfrm>
          <a:off x="6426280" y="917511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539 910,50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120 089,50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526 406,50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20 153,50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28" name="Tytuł 1"/>
          <p:cNvSpPr>
            <a:spLocks noGrp="1"/>
          </p:cNvSpPr>
          <p:nvPr>
            <p:ph type="title"/>
          </p:nvPr>
        </p:nvSpPr>
        <p:spPr>
          <a:xfrm>
            <a:off x="620586" y="56557"/>
            <a:ext cx="11116984" cy="488827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Propozycje zmian do Planu Operacyjnego KSOW na lata 2018-2019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5866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ostokąt 32"/>
          <p:cNvSpPr/>
          <p:nvPr/>
        </p:nvSpPr>
        <p:spPr>
          <a:xfrm>
            <a:off x="1830094" y="503931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1830095" y="3556698"/>
            <a:ext cx="9900462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1830095" y="2074078"/>
            <a:ext cx="9907478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486130" y="207407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837111" y="591157"/>
            <a:ext cx="9900459" cy="1437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837112" y="591157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PODKARPACKI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lang="pl-PL" sz="1600" b="1" dirty="0">
                <a:solidFill>
                  <a:srgbClr val="4D3E2F"/>
                </a:solidFill>
              </a:rPr>
              <a:t>OŚRODEK DORADZTWA ROLNICZEGO </a:t>
            </a:r>
            <a:r>
              <a:rPr lang="pl-PL" sz="1600" b="1" dirty="0" smtClean="0">
                <a:solidFill>
                  <a:srgbClr val="4D3E2F"/>
                </a:solidFill>
              </a:rPr>
              <a:t>W BOGUCHWALE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685801"/>
            <a:ext cx="1278682" cy="122753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4" y="2125786"/>
            <a:ext cx="1286482" cy="1235022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7" y="3624606"/>
            <a:ext cx="1285695" cy="1234268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13" y="5090344"/>
            <a:ext cx="1281544" cy="1230282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1830094" y="3583104"/>
            <a:ext cx="9838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POMORSKI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lang="pl-PL" sz="1600" b="1" dirty="0">
                <a:solidFill>
                  <a:srgbClr val="4D3E2F"/>
                </a:solidFill>
              </a:rPr>
              <a:t>OŚRODEK DORADZTWA ROLNICZEGO </a:t>
            </a:r>
            <a:r>
              <a:rPr lang="pl-PL" sz="1600" b="1" dirty="0" smtClean="0">
                <a:solidFill>
                  <a:srgbClr val="4D3E2F"/>
                </a:solidFill>
              </a:rPr>
              <a:t>W LUBANIU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837112" y="5039318"/>
            <a:ext cx="989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ŚLĄSKI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lang="pl-PL" sz="1600" b="1" dirty="0">
                <a:solidFill>
                  <a:srgbClr val="4D3E2F"/>
                </a:solidFill>
              </a:rPr>
              <a:t>OŚRODEK DORADZTWA ROLNICZEGO </a:t>
            </a:r>
            <a:r>
              <a:rPr lang="pl-PL" sz="1600" b="1" dirty="0" smtClean="0">
                <a:solidFill>
                  <a:srgbClr val="4D3E2F"/>
                </a:solidFill>
              </a:rPr>
              <a:t>W CZĘSTOCHOWIE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486127" y="591157"/>
            <a:ext cx="11251444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479113" y="355669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479113" y="5039318"/>
            <a:ext cx="11251443" cy="1437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1870369" y="878411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Zmiany: -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Rezygnacje: - 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Nowe operacje: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 operacje własne</a:t>
            </a:r>
            <a:endParaRPr kumimoji="0" lang="pl-PL" sz="160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853743" y="2112489"/>
            <a:ext cx="94266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PODLASKI</a:t>
            </a:r>
            <a:r>
              <a:rPr kumimoji="0" lang="pl-PL" sz="1600" b="1" i="0" u="none" strike="noStrike" kern="1200" cap="none" spc="0" normalizeH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lang="pl-PL" sz="1600" b="1" dirty="0">
                <a:solidFill>
                  <a:srgbClr val="4D3E2F"/>
                </a:solidFill>
              </a:rPr>
              <a:t>OŚRODEK DORADZTWA ROLNICZEGO </a:t>
            </a:r>
            <a:r>
              <a:rPr lang="pl-PL" sz="1600" b="1" dirty="0" smtClean="0">
                <a:solidFill>
                  <a:srgbClr val="4D3E2F"/>
                </a:solidFill>
              </a:rPr>
              <a:t>W SZEPIETOWIE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1870369" y="2398422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13 operacji własnych, 1 partnera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Rezygnacje: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 operacja własna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Nowe operacje: -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169184"/>
              </p:ext>
            </p:extLst>
          </p:nvPr>
        </p:nvGraphicFramePr>
        <p:xfrm>
          <a:off x="6431536" y="2418173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74 560,04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336 299,62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73 246,53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3" name="pole tekstowe 42"/>
          <p:cNvSpPr txBox="1"/>
          <p:nvPr/>
        </p:nvSpPr>
        <p:spPr>
          <a:xfrm>
            <a:off x="1870369" y="3912515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operacji własnych, 1 partnera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Rezygnacje: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operacja własna, 2 partnerów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Nowe operacje: -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05624"/>
              </p:ext>
            </p:extLst>
          </p:nvPr>
        </p:nvGraphicFramePr>
        <p:xfrm>
          <a:off x="6416133" y="3897258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300 551,88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156 323,38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276 202,24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46 614,50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45" name="pole tekstowe 44"/>
          <p:cNvSpPr txBox="1"/>
          <p:nvPr/>
        </p:nvSpPr>
        <p:spPr>
          <a:xfrm>
            <a:off x="1875227" y="5312683"/>
            <a:ext cx="450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Zmiany: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 operacje własne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Rezygnacje: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operacja własna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Nowe operacje: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935761"/>
              </p:ext>
            </p:extLst>
          </p:nvPr>
        </p:nvGraphicFramePr>
        <p:xfrm>
          <a:off x="6416133" y="5340380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514 818,08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475 991,48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898836"/>
              </p:ext>
            </p:extLst>
          </p:nvPr>
        </p:nvGraphicFramePr>
        <p:xfrm>
          <a:off x="6426280" y="917511"/>
          <a:ext cx="5237229" cy="1019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8132">
                  <a:extLst>
                    <a:ext uri="{9D8B030D-6E8A-4147-A177-3AD203B41FA5}">
                      <a16:colId xmlns:a16="http://schemas.microsoft.com/office/drawing/2014/main" val="110925894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2732570742"/>
                    </a:ext>
                  </a:extLst>
                </a:gridCol>
                <a:gridCol w="894569">
                  <a:extLst>
                    <a:ext uri="{9D8B030D-6E8A-4147-A177-3AD203B41FA5}">
                      <a16:colId xmlns:a16="http://schemas.microsoft.com/office/drawing/2014/main" val="1560853324"/>
                    </a:ext>
                  </a:extLst>
                </a:gridCol>
                <a:gridCol w="538325">
                  <a:extLst>
                    <a:ext uri="{9D8B030D-6E8A-4147-A177-3AD203B41FA5}">
                      <a16:colId xmlns:a16="http://schemas.microsoft.com/office/drawing/2014/main" val="3805090527"/>
                    </a:ext>
                  </a:extLst>
                </a:gridCol>
                <a:gridCol w="870819">
                  <a:extLst>
                    <a:ext uri="{9D8B030D-6E8A-4147-A177-3AD203B41FA5}">
                      <a16:colId xmlns:a16="http://schemas.microsoft.com/office/drawing/2014/main" val="4125189471"/>
                    </a:ext>
                  </a:extLst>
                </a:gridCol>
                <a:gridCol w="546241">
                  <a:extLst>
                    <a:ext uri="{9D8B030D-6E8A-4147-A177-3AD203B41FA5}">
                      <a16:colId xmlns:a16="http://schemas.microsoft.com/office/drawing/2014/main" val="1164601528"/>
                    </a:ext>
                  </a:extLst>
                </a:gridCol>
                <a:gridCol w="862902">
                  <a:extLst>
                    <a:ext uri="{9D8B030D-6E8A-4147-A177-3AD203B41FA5}">
                      <a16:colId xmlns:a16="http://schemas.microsoft.com/office/drawing/2014/main" val="84910846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własne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Operacje Partnerów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komunikacyjny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81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Kwota</a:t>
                      </a:r>
                      <a:endParaRPr lang="pl-P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95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 zmianą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608 800,00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44709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zmianie</a:t>
                      </a:r>
                      <a:endParaRPr lang="pl-PL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18190"/>
                  </a:ext>
                </a:extLst>
              </a:tr>
            </a:tbl>
          </a:graphicData>
        </a:graphic>
      </p:graphicFrame>
      <p:sp>
        <p:nvSpPr>
          <p:cNvPr id="28" name="Tytuł 1"/>
          <p:cNvSpPr>
            <a:spLocks noGrp="1"/>
          </p:cNvSpPr>
          <p:nvPr>
            <p:ph type="title"/>
          </p:nvPr>
        </p:nvSpPr>
        <p:spPr>
          <a:xfrm>
            <a:off x="620586" y="56557"/>
            <a:ext cx="11116984" cy="488827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Propozycje zmian do Planu Operacyjnego KSOW na lata 2018-2019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2440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17C8FEE-9CAB-4E27-822D-B8858E85A2A8}" vid="{A2827C37-AF28-4620-94D6-4690062B355D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ksow_new1</Template>
  <TotalTime>5219</TotalTime>
  <Words>1826</Words>
  <Application>Microsoft Office PowerPoint</Application>
  <PresentationFormat>Panoramiczny</PresentationFormat>
  <Paragraphs>967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Ecology 16x9</vt:lpstr>
      <vt:lpstr>Propozycja zmiany  Planu Operacyjnego KSOW  na lata 2018-2019  </vt:lpstr>
      <vt:lpstr>Zmiana Planu Operacyjnego KSOW na lata 2018-2019</vt:lpstr>
      <vt:lpstr>Propozycje zmian do Planu Operacyjnego KSOW na lata 2018-2019</vt:lpstr>
      <vt:lpstr>Propozycje zmian do Planu Operacyjnego KSOW na lata 2018-2019</vt:lpstr>
      <vt:lpstr>Propozycje zmian do Planu Operacyjnego KSOW na lata 2018-2019</vt:lpstr>
      <vt:lpstr>Propozycje zmian do Planu Operacyjnego KSOW na lata 2018-2019</vt:lpstr>
      <vt:lpstr>Propozycje zmian do Planu Operacyjnego KSOW na lata 2018-2019</vt:lpstr>
      <vt:lpstr>Propozycje zmian do Planu Operacyjnego KSOW na lata 2018-2019</vt:lpstr>
      <vt:lpstr>Propozycje zmian do Planu Operacyjnego KSOW na lata 2018-2019</vt:lpstr>
      <vt:lpstr>Propozycje zmian do Planu Operacyjnego KSOW na lata 2018-2019</vt:lpstr>
      <vt:lpstr>Propozycje zmian do Planu Operacyjnego KSOW na lata 2018-2019</vt:lpstr>
      <vt:lpstr>Zmiana Planu Operacyjny KSOW na lata 2018-2019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Propozycja zmiany Planu Operacyjnego KSOW  na lata 2018-2019</dc:title>
  <dc:creator>kk</dc:creator>
  <cp:lastModifiedBy>Krzysztof Kwiatkowski</cp:lastModifiedBy>
  <cp:revision>145</cp:revision>
  <dcterms:created xsi:type="dcterms:W3CDTF">2018-11-15T21:28:11Z</dcterms:created>
  <dcterms:modified xsi:type="dcterms:W3CDTF">2019-12-09T08:27:08Z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