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3" r:id="rId2"/>
    <p:sldId id="257" r:id="rId3"/>
    <p:sldId id="264" r:id="rId4"/>
    <p:sldId id="265" r:id="rId5"/>
    <p:sldId id="259" r:id="rId6"/>
    <p:sldId id="266" r:id="rId7"/>
    <p:sldId id="267" r:id="rId8"/>
    <p:sldId id="268" r:id="rId9"/>
    <p:sldId id="272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6"/>
    <p:restoredTop sz="94640"/>
  </p:normalViewPr>
  <p:slideViewPr>
    <p:cSldViewPr snapToGrid="0">
      <p:cViewPr varScale="1">
        <p:scale>
          <a:sx n="63" d="100"/>
          <a:sy n="63" d="100"/>
        </p:scale>
        <p:origin x="62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2FC2D-A12F-4F13-A65C-6603AA290A3A}" type="datetimeFigureOut">
              <a:rPr lang="sv-SE" smtClean="0"/>
              <a:t>2022-09-15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01790-AD0A-485A-9FB7-73603F0E0A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360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Main suggestions and comments regarding these topics (to give short look into the themes with/without some examples):</a:t>
            </a:r>
            <a:br>
              <a:rPr lang="en-GB" dirty="0"/>
            </a:br>
            <a:r>
              <a:rPr lang="en-GB" dirty="0"/>
              <a:t>- a lot references on the new circumstances (challenges and opportunities for rural) we live in – C19 and Russian war against Ukraine,</a:t>
            </a:r>
            <a:br>
              <a:rPr lang="en-GB" dirty="0"/>
            </a:br>
            <a:r>
              <a:rPr lang="en-GB" dirty="0"/>
              <a:t>- mental health,</a:t>
            </a:r>
            <a:br>
              <a:rPr lang="en-GB" dirty="0"/>
            </a:br>
            <a:r>
              <a:rPr lang="en-GB" dirty="0"/>
              <a:t>- digitalisation,</a:t>
            </a:r>
            <a:br>
              <a:rPr lang="en-GB" dirty="0"/>
            </a:br>
            <a:r>
              <a:rPr lang="en-GB" dirty="0"/>
              <a:t>- access to housing, moving to rural for some, growing repopulation for other (also co-existing),</a:t>
            </a:r>
            <a:br>
              <a:rPr lang="en-GB" dirty="0"/>
            </a:br>
            <a:r>
              <a:rPr lang="en-GB" dirty="0"/>
              <a:t>- involvement of local stakeholders, self-governance, local councils. Village pact.</a:t>
            </a:r>
            <a:br>
              <a:rPr lang="en-GB" dirty="0"/>
            </a:br>
            <a:r>
              <a:rPr lang="en-GB" dirty="0"/>
              <a:t>- trust and confidence in politics and from politicians,</a:t>
            </a:r>
            <a:br>
              <a:rPr lang="en-GB" dirty="0"/>
            </a:br>
            <a:r>
              <a:rPr lang="en-GB" dirty="0"/>
              <a:t>need for support from national governments, integration of rural dwellers in political decisions. Actions that should be recognized and taken into account by those holding the power,</a:t>
            </a:r>
            <a:br>
              <a:rPr lang="en-GB" dirty="0"/>
            </a:br>
            <a:r>
              <a:rPr lang="en-GB" dirty="0"/>
              <a:t>- practical support to rural (finances and human resources not just words),</a:t>
            </a:r>
            <a:br>
              <a:rPr lang="en-GB" dirty="0"/>
            </a:br>
            <a:r>
              <a:rPr lang="en-GB" dirty="0"/>
              <a:t>- women in decision making,</a:t>
            </a:r>
            <a:br>
              <a:rPr lang="en-GB" dirty="0"/>
            </a:br>
            <a:r>
              <a:rPr lang="en-GB" dirty="0"/>
              <a:t>- unique rural lifestyle and service provision, not copied or compared to urban,</a:t>
            </a:r>
            <a:br>
              <a:rPr lang="en-GB" dirty="0"/>
            </a:br>
            <a:r>
              <a:rPr lang="en-GB" dirty="0"/>
              <a:t>- food resilience, food systems, food insecurity,</a:t>
            </a:r>
            <a:br>
              <a:rPr lang="en-GB" dirty="0"/>
            </a:br>
            <a:r>
              <a:rPr lang="en-GB" dirty="0"/>
              <a:t>- Brexit,</a:t>
            </a:r>
            <a:br>
              <a:rPr lang="en-GB" dirty="0"/>
            </a:br>
            <a:r>
              <a:rPr lang="en-GB" dirty="0"/>
              <a:t>- mandatory support for CLLD,</a:t>
            </a:r>
            <a:br>
              <a:rPr lang="en-GB" dirty="0"/>
            </a:br>
            <a:r>
              <a:rPr lang="en-GB" dirty="0"/>
              <a:t>- struggle of EU candidate states (move it towards the possibility for them to meet the criteria),</a:t>
            </a:r>
            <a:br>
              <a:rPr lang="en-GB" dirty="0"/>
            </a:br>
            <a:r>
              <a:rPr lang="en-GB" dirty="0"/>
              <a:t>- of course other as well. 😊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draft Manifesto November 2019 was produced from materials collected in 10 national Rural Parliaments, other event reports coming from European Rural Parliament (ERP) partners, and surveys/social media campaigns </a:t>
            </a:r>
            <a:r>
              <a:rPr lang="en-US" sz="1200" dirty="0" err="1"/>
              <a:t>organised</a:t>
            </a:r>
            <a:r>
              <a:rPr lang="en-US" sz="1200" dirty="0"/>
              <a:t> by the Europe for Citizens financed ROAD-project over 2018-19. The draft was discussed in 3 webinars, reformulated and language checked. The final version from January 2020 takes also into account messages from 22 workshops and six field visits undertaken at the 4th ERP in </a:t>
            </a:r>
            <a:r>
              <a:rPr lang="en-US" sz="1200" dirty="0" err="1"/>
              <a:t>Candás</a:t>
            </a:r>
            <a:r>
              <a:rPr lang="en-US" sz="1200" dirty="0"/>
              <a:t>, Asturias, Spain 6-9 November 2019. The following changes have been made to the </a:t>
            </a:r>
            <a:r>
              <a:rPr lang="en-US" sz="1200" dirty="0" err="1"/>
              <a:t>Venhorst</a:t>
            </a:r>
            <a:r>
              <a:rPr lang="en-US" sz="1200" dirty="0"/>
              <a:t> Manifesto from 2017: - A Preamble including the core message, the vision and the commitment is added. - Specific references to geographical, ethnical or specific rural categories have been removed and dealt with in this background paper and the Manifesto has been restructured. - Recent developments in rural policies have been taken into account.</a:t>
            </a:r>
            <a:endParaRPr lang="pl-PL" sz="120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01790-AD0A-485A-9FB7-73603F0E0A6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5873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01790-AD0A-485A-9FB7-73603F0E0A6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3797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A018D1-E243-DD2E-CE5F-41A9AFA6F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215C70-85B9-8E84-E87A-E79EA43CF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AE25F50-AD18-2B54-1ACF-D059AC81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FF25-6685-D341-9E13-4A42AA9F2C52}" type="datetimeFigureOut">
              <a:rPr lang="pl-PL" smtClean="0"/>
              <a:t>15.09.2022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488A482-1577-9E49-CA5B-736F46376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E2AD439-9550-4A9F-0D46-EBA63A10A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DCA-8668-9742-9733-5E2BFBDDF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8199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9E7080-19F7-F1CC-6BD1-E9F15A37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694B3E5-30CC-0161-41FE-88DE34E47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B67AFAA-AF9D-FBC4-0D5D-CD259A5CE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FF25-6685-D341-9E13-4A42AA9F2C52}" type="datetimeFigureOut">
              <a:rPr lang="pl-PL" smtClean="0"/>
              <a:t>15.09.2022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80AFBD3-3D2D-600B-DAB1-6ECB6C7D3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7B2B6AA-5B1B-B9C3-529C-DB5581382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DCA-8668-9742-9733-5E2BFBDDF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523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00EE91D-949E-53CE-E780-E3B518C63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0EE384E-536E-10DA-787B-B63AA1E41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1686D42-B621-D6BD-C518-8456F1E98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FF25-6685-D341-9E13-4A42AA9F2C52}" type="datetimeFigureOut">
              <a:rPr lang="pl-PL" smtClean="0"/>
              <a:t>15.09.2022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47D5E87-3CA7-38C7-01D5-EE676F68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A70AD83-8FE4-426B-C6E1-880512DF0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DCA-8668-9742-9733-5E2BFBDDF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540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9824AD-1AB1-35DD-344F-E59729089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7FD2A0-8AA2-85D8-DBC9-DC198EF8D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9FE0CFA-8238-E9D0-0629-704F9BD1C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FF25-6685-D341-9E13-4A42AA9F2C52}" type="datetimeFigureOut">
              <a:rPr lang="pl-PL" smtClean="0"/>
              <a:t>15.09.2022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3036AC6-BD68-60C1-F8DE-7C866F97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C0BE6A-03D9-51D9-29E7-8D8AEE06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DCA-8668-9742-9733-5E2BFBDDF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937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3B8874-D9FB-7B64-CD50-4AC7CE9D7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6F31295-844C-FE80-5EE3-569524901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631A07F-6266-E94F-1277-07FFCAAB3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FF25-6685-D341-9E13-4A42AA9F2C52}" type="datetimeFigureOut">
              <a:rPr lang="pl-PL" smtClean="0"/>
              <a:t>15.09.2022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50FE6C9-D925-82EE-5A64-FE646060A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21D042A-CA84-67CC-6806-134772FB7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DCA-8668-9742-9733-5E2BFBDDF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4692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59C205-CFFE-AC48-6AF3-3B4CAC6B7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0918A1-037A-A0CD-1D2F-4279FD630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EBC18C0-DC4A-CE7E-F98A-8B506FF8F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D3B9C8A-8DEE-AF8F-3167-87475EE21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FF25-6685-D341-9E13-4A42AA9F2C52}" type="datetimeFigureOut">
              <a:rPr lang="pl-PL" smtClean="0"/>
              <a:t>15.09.2022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B387114-8D3D-A6B4-049E-98B5C1A0C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22E5B5E-861C-B12B-78BB-D75CA3A24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DCA-8668-9742-9733-5E2BFBDDF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699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77977E-6318-18F0-0A0D-B43F4685A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3754E92-3E0F-4386-161F-88626D4BA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8E1C852-55A1-DECA-8E39-D0BFE43B0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0BFE4CC-366D-374C-50AB-3BABAC7582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D3B1E31-0933-AF76-86D0-2A58E0ADAD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A549F9C-C02D-0E2F-B654-07F5EAD35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FF25-6685-D341-9E13-4A42AA9F2C52}" type="datetimeFigureOut">
              <a:rPr lang="pl-PL" smtClean="0"/>
              <a:t>15.09.2022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CB81EAA-C281-AD29-74B8-7BA3921F3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330E142-B6E3-243F-A3B3-94BBE036A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DCA-8668-9742-9733-5E2BFBDDF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434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067CB0-12E3-C68D-1C26-A9F7FD8A2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07AD992-B703-4C10-ECB3-7888F348F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FF25-6685-D341-9E13-4A42AA9F2C52}" type="datetimeFigureOut">
              <a:rPr lang="pl-PL" smtClean="0"/>
              <a:t>15.09.2022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8404F31-C7D9-DC24-6627-D7D6CC458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AFB4534-B322-F9C3-B8BE-3629104CE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DCA-8668-9742-9733-5E2BFBDDF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634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64BAE4F-6852-99C8-0E20-B68C3C535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FF25-6685-D341-9E13-4A42AA9F2C52}" type="datetimeFigureOut">
              <a:rPr lang="pl-PL" smtClean="0"/>
              <a:t>15.09.2022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0920095-C1BA-EA9B-A5CA-DA6B92BC6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C8E50FC-104B-CFE3-4A2F-290FD2264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DCA-8668-9742-9733-5E2BFBDDF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977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9A449E-51C6-753E-1FA8-34EE2D856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30A6DF-FBF0-62E0-5B0A-3FC1CCF55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3C0BD13-0B60-B504-FEEA-8E5F12BB5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0FF2C93-8A26-6A82-D1EE-6616CD4EE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FF25-6685-D341-9E13-4A42AA9F2C52}" type="datetimeFigureOut">
              <a:rPr lang="pl-PL" smtClean="0"/>
              <a:t>15.09.2022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6E79749-D112-19D1-0485-A9EAE0092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7720A03-47A3-1828-C6FF-0020B181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DCA-8668-9742-9733-5E2BFBDDF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992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18295A-F690-802A-B2D6-9AE91D6F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3DA55C1-6EFA-0E9B-D94B-B3E7F98BB2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D6C78AC-A9C5-E16C-151D-B550D422B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F6F4A71-A02B-9A93-C44C-6271561A4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FF25-6685-D341-9E13-4A42AA9F2C52}" type="datetimeFigureOut">
              <a:rPr lang="pl-PL" smtClean="0"/>
              <a:t>15.09.2022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659917C-562A-8532-13A0-F633B5B8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942E304-784D-3438-AAAB-573BC0501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DCA-8668-9742-9733-5E2BFBDDF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887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AA32718-08E6-E511-482A-481751F37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C731DE-0479-34CC-6A5F-0E21E1C20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96EBE15-4D4D-093A-453D-2DB5EB2EAB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7FF25-6685-D341-9E13-4A42AA9F2C52}" type="datetimeFigureOut">
              <a:rPr lang="pl-PL" smtClean="0"/>
              <a:t>15.09.2022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E3AA02B-54F9-D584-52C3-E7BD10D2D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6D5D01F-8D43-6001-EDA7-C32D04B23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49DCA-8668-9742-9733-5E2BFBDDF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8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7EE7CDB-1340-1E59-82E5-CDB8DA9B4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577"/>
          <a:stretch/>
        </p:blipFill>
        <p:spPr>
          <a:xfrm>
            <a:off x="0" y="0"/>
            <a:ext cx="12192000" cy="569821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333A6F5-DC49-2CB8-CFF0-815CEE60A0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978" b="-5551"/>
          <a:stretch/>
        </p:blipFill>
        <p:spPr>
          <a:xfrm>
            <a:off x="2010302" y="5630948"/>
            <a:ext cx="8171395" cy="122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28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120FAC07-CA6D-7F73-FDB3-AEC14B18A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784" y="13287"/>
            <a:ext cx="1792513" cy="1306800"/>
          </a:xfrm>
          <a:prstGeom prst="rect">
            <a:avLst/>
          </a:prstGeom>
        </p:spPr>
      </p:pic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5F2D0F31-353F-8AF8-913A-F765C813D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975" y="-8710"/>
            <a:ext cx="4210050" cy="317929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E8F977C7-43F5-D3DB-237C-75A17ACF57EF}"/>
              </a:ext>
            </a:extLst>
          </p:cNvPr>
          <p:cNvSpPr txBox="1"/>
          <p:nvPr/>
        </p:nvSpPr>
        <p:spPr>
          <a:xfrm>
            <a:off x="1338774" y="3637895"/>
            <a:ext cx="9514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Rural Peoples Declaration and Manifesto</a:t>
            </a:r>
            <a:endParaRPr lang="pl-PL" sz="2800" b="1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E379E4D-C2E3-2119-EA8E-10A2FDF873BA}"/>
              </a:ext>
            </a:extLst>
          </p:cNvPr>
          <p:cNvSpPr txBox="1"/>
          <p:nvPr/>
        </p:nvSpPr>
        <p:spPr>
          <a:xfrm>
            <a:off x="1380202" y="4424056"/>
            <a:ext cx="9514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Marion Eckardt, Aris </a:t>
            </a:r>
            <a:r>
              <a:rPr lang="en-US" sz="2000" dirty="0" err="1"/>
              <a:t>Adlers</a:t>
            </a:r>
            <a:r>
              <a:rPr lang="en-US" sz="2000" dirty="0"/>
              <a:t>, Tom Jones</a:t>
            </a:r>
            <a:endParaRPr lang="pl-PL" sz="20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27B11B1-4CB9-D6EA-49A1-B463B4A959A1}"/>
              </a:ext>
            </a:extLst>
          </p:cNvPr>
          <p:cNvSpPr txBox="1"/>
          <p:nvPr/>
        </p:nvSpPr>
        <p:spPr>
          <a:xfrm>
            <a:off x="1380202" y="5045863"/>
            <a:ext cx="9514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ELARD, PREPARE, ERCA</a:t>
            </a:r>
            <a:endParaRPr lang="pl-PL" sz="20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2D5339F-DBF3-A6E2-8747-32AA7E0AAD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978" b="-5551"/>
          <a:stretch/>
        </p:blipFill>
        <p:spPr>
          <a:xfrm>
            <a:off x="2010302" y="5630948"/>
            <a:ext cx="8171395" cy="122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2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5F2D0F31-353F-8AF8-913A-F765C813D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2" y="0"/>
            <a:ext cx="2029997" cy="153299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E8F977C7-43F5-D3DB-237C-75A17ACF57EF}"/>
              </a:ext>
            </a:extLst>
          </p:cNvPr>
          <p:cNvSpPr txBox="1"/>
          <p:nvPr/>
        </p:nvSpPr>
        <p:spPr>
          <a:xfrm>
            <a:off x="2489981" y="548639"/>
            <a:ext cx="7329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Manifesto and Declaration – what is what?</a:t>
            </a:r>
            <a:endParaRPr lang="pl-PL" sz="28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FEC1A31-C923-04AC-398A-32309BFC10A9}"/>
              </a:ext>
            </a:extLst>
          </p:cNvPr>
          <p:cNvSpPr txBox="1"/>
          <p:nvPr/>
        </p:nvSpPr>
        <p:spPr>
          <a:xfrm>
            <a:off x="495494" y="1402514"/>
            <a:ext cx="1131824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err="1">
                <a:solidFill>
                  <a:schemeClr val="accent6"/>
                </a:solidFill>
              </a:rPr>
              <a:t>Manifesto</a:t>
            </a:r>
            <a:endParaRPr lang="pl-PL" sz="2800" dirty="0">
              <a:solidFill>
                <a:schemeClr val="accent6"/>
              </a:solidFill>
            </a:endParaRPr>
          </a:p>
          <a:p>
            <a:endParaRPr lang="sv-SE" sz="2800" dirty="0"/>
          </a:p>
          <a:p>
            <a:r>
              <a:rPr lang="sv-SE" sz="2000" i="1" u="sng" dirty="0" err="1"/>
              <a:t>What</a:t>
            </a:r>
            <a:r>
              <a:rPr lang="sv-SE" sz="2000" i="1" u="sng" dirty="0"/>
              <a:t> is the </a:t>
            </a:r>
            <a:r>
              <a:rPr lang="sv-SE" sz="2000" i="1" u="sng" dirty="0" err="1"/>
              <a:t>manifesto</a:t>
            </a:r>
            <a:r>
              <a:rPr lang="sv-SE" sz="2000" i="1" u="sng" dirty="0"/>
              <a:t>?</a:t>
            </a:r>
            <a:endParaRPr lang="pl-PL" sz="2000" i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“a written statement declaring publicly the intentions, motives, or views of its issuer”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Longer </a:t>
            </a:r>
            <a:r>
              <a:rPr lang="en-US" sz="1600" dirty="0"/>
              <a:t>and</a:t>
            </a:r>
            <a:r>
              <a:rPr lang="en-US" sz="1600" b="1" dirty="0"/>
              <a:t> </a:t>
            </a:r>
            <a:r>
              <a:rPr lang="en-US" sz="1600" dirty="0"/>
              <a:t>more </a:t>
            </a:r>
            <a:r>
              <a:rPr lang="en-US" sz="1600" b="1" dirty="0"/>
              <a:t>detailed</a:t>
            </a:r>
            <a:r>
              <a:rPr lang="en-US" sz="1600" dirty="0"/>
              <a:t> than declaration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Manifesto from 2019 includes 29 points </a:t>
            </a:r>
            <a:r>
              <a:rPr lang="en-GB" sz="1600" dirty="0"/>
              <a:t>about different themes (like education, youth, leadership, quality of life  etc.), policies (EU enlargement and neighbourhood policies, LEADER &amp; CLLD etc.) as well as processes (migration, rural-urban cooperation, search for decentralised solutions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First manifesto created 2015, new one in </a:t>
            </a:r>
            <a:r>
              <a:rPr lang="en-US" sz="1600" dirty="0" err="1"/>
              <a:t>Venhorst</a:t>
            </a:r>
            <a:r>
              <a:rPr lang="en-US" sz="1600" dirty="0"/>
              <a:t> 2017. The Manifesto from 2019 was very thoroughly prepared took into account material collected from 10 national rural parliaments, other reports from ERP partners, and surveys/Social media campaigns organized by the Europe for Citizens finance ROAD project over 2018-19</a:t>
            </a:r>
          </a:p>
          <a:p>
            <a:r>
              <a:rPr lang="en-GB" i="1" u="sng" dirty="0"/>
              <a:t>When will the 2022 manifesto be ready?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Our manifesto is getting updated via survey – </a:t>
            </a:r>
            <a:r>
              <a:rPr lang="en-US" sz="1600" b="1" dirty="0"/>
              <a:t>will not be ready today</a:t>
            </a:r>
            <a:r>
              <a:rPr lang="en-US" sz="1600" dirty="0"/>
              <a:t>.</a:t>
            </a:r>
            <a:r>
              <a:rPr lang="en-GB" sz="1600" dirty="0"/>
              <a:t> Also the input from 5</a:t>
            </a:r>
            <a:r>
              <a:rPr lang="en-GB" sz="1600" baseline="30000" dirty="0"/>
              <a:t>th</a:t>
            </a:r>
            <a:r>
              <a:rPr lang="en-GB" sz="1600" dirty="0"/>
              <a:t> gathering will be included (workshops, </a:t>
            </a:r>
            <a:r>
              <a:rPr lang="en-GB" sz="1600" dirty="0" err="1"/>
              <a:t>workdcafé</a:t>
            </a:r>
            <a:r>
              <a:rPr lang="en-GB" sz="1600" dirty="0"/>
              <a:t>, </a:t>
            </a:r>
            <a:r>
              <a:rPr lang="en-GB" sz="1600" dirty="0" err="1"/>
              <a:t>studytrips</a:t>
            </a:r>
            <a:r>
              <a:rPr lang="en-GB" sz="1600" dirty="0"/>
              <a:t> </a:t>
            </a:r>
            <a:r>
              <a:rPr lang="en-GB" sz="1600" dirty="0" err="1"/>
              <a:t>a.s.o</a:t>
            </a:r>
            <a:r>
              <a:rPr lang="en-GB" sz="1600" dirty="0"/>
              <a:t>.) will be included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We will send </a:t>
            </a:r>
            <a:r>
              <a:rPr lang="en-US" sz="1600" b="1" dirty="0"/>
              <a:t>drafts to our partners and youth representatives during autumn </a:t>
            </a:r>
            <a:r>
              <a:rPr lang="en-US" sz="1600" dirty="0"/>
              <a:t>and make a digital meeting to decide upon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 Basic changes so far: received 142 suggestions and comments from 29 countries for all of the points and horizontal. </a:t>
            </a:r>
          </a:p>
          <a:p>
            <a:r>
              <a:rPr lang="en-GB" i="1" u="sng" dirty="0"/>
              <a:t>Use the manifesto for advocacy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all partners are welcome to use it! </a:t>
            </a:r>
            <a:r>
              <a:rPr lang="en-GB" sz="1600" dirty="0"/>
              <a:t>We want to spread it. Any of the partners are entitled to bring forward our message!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SG will use it in </a:t>
            </a:r>
            <a:r>
              <a:rPr lang="en-GB" sz="1600" dirty="0" err="1"/>
              <a:t>policywork</a:t>
            </a:r>
            <a:r>
              <a:rPr lang="en-GB" sz="1600" dirty="0"/>
              <a:t> in Brussels - probably in January, together with young partners, also in any other occasion we see fit.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4F5D5F8-9CCC-8F1A-33B3-9D291DCF6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2784" y="13287"/>
            <a:ext cx="1792513" cy="13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27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5F2D0F31-353F-8AF8-913A-F765C813D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2" y="0"/>
            <a:ext cx="2029997" cy="153299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E8F977C7-43F5-D3DB-237C-75A17ACF57EF}"/>
              </a:ext>
            </a:extLst>
          </p:cNvPr>
          <p:cNvSpPr txBox="1"/>
          <p:nvPr/>
        </p:nvSpPr>
        <p:spPr>
          <a:xfrm>
            <a:off x="2489981" y="548639"/>
            <a:ext cx="7329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Manifesto and Declaration – what is what?</a:t>
            </a:r>
            <a:endParaRPr lang="pl-PL" sz="28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FEC1A31-C923-04AC-398A-32309BFC10A9}"/>
              </a:ext>
            </a:extLst>
          </p:cNvPr>
          <p:cNvSpPr txBox="1"/>
          <p:nvPr/>
        </p:nvSpPr>
        <p:spPr>
          <a:xfrm>
            <a:off x="495494" y="1402514"/>
            <a:ext cx="113182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err="1">
                <a:solidFill>
                  <a:schemeClr val="accent6"/>
                </a:solidFill>
              </a:rPr>
              <a:t>Declaration</a:t>
            </a:r>
            <a:endParaRPr lang="pl-PL" sz="2800" dirty="0">
              <a:solidFill>
                <a:schemeClr val="accent6"/>
              </a:solidFill>
            </a:endParaRPr>
          </a:p>
          <a:p>
            <a:endParaRPr lang="sv-SE" sz="2800" dirty="0"/>
          </a:p>
          <a:p>
            <a:r>
              <a:rPr lang="sv-SE" sz="2000" i="1" u="sng" dirty="0" err="1"/>
              <a:t>What</a:t>
            </a:r>
            <a:r>
              <a:rPr lang="sv-SE" sz="2000" i="1" u="sng" dirty="0"/>
              <a:t> is the </a:t>
            </a:r>
            <a:r>
              <a:rPr lang="sv-SE" sz="2000" i="1" u="sng" dirty="0" err="1"/>
              <a:t>declaration</a:t>
            </a:r>
            <a:r>
              <a:rPr lang="sv-SE" sz="2000" i="1" u="sng" dirty="0"/>
              <a:t>?</a:t>
            </a:r>
            <a:endParaRPr lang="pl-PL" sz="2000" i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“a formal or explicit statement or announcement”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Shorter </a:t>
            </a:r>
            <a:r>
              <a:rPr lang="en-US" sz="1600" dirty="0"/>
              <a:t>than the manifesto, 1-2 pages.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More changes, </a:t>
            </a:r>
            <a:r>
              <a:rPr lang="en-GB" sz="1600" dirty="0"/>
              <a:t>more different each time. More affected from the signs of the time</a:t>
            </a:r>
            <a:r>
              <a:rPr lang="en-GB" sz="1600" b="1" dirty="0"/>
              <a:t>.</a:t>
            </a:r>
          </a:p>
          <a:p>
            <a:endParaRPr lang="en-GB" i="1" u="sng" dirty="0"/>
          </a:p>
          <a:p>
            <a:r>
              <a:rPr lang="en-GB" i="1" u="sng" dirty="0"/>
              <a:t>When will the 2022 declaration be ready?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Its ready! We will sign it in a couple of minutes!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SG have made survey on the declaration during last months. We have had </a:t>
            </a:r>
            <a:r>
              <a:rPr lang="en-GB" sz="1600" dirty="0" err="1"/>
              <a:t>repeadetly</a:t>
            </a:r>
            <a:r>
              <a:rPr lang="en-GB" sz="1600" dirty="0"/>
              <a:t> </a:t>
            </a:r>
            <a:r>
              <a:rPr lang="en-GB" sz="1600" dirty="0" err="1"/>
              <a:t>steeringgroupmeetings</a:t>
            </a:r>
            <a:r>
              <a:rPr lang="en-GB" sz="1600" dirty="0"/>
              <a:t> on the subject. Before this gathering but also during this gathering in order to make input from what we have heard during the meeting. We finalized it last night.</a:t>
            </a:r>
          </a:p>
          <a:p>
            <a:endParaRPr lang="en-GB" i="1" u="sng" dirty="0"/>
          </a:p>
          <a:p>
            <a:r>
              <a:rPr lang="en-GB" i="1" u="sng" dirty="0"/>
              <a:t>Use the declaration for advocacy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all partners are welcome to use it! </a:t>
            </a:r>
            <a:r>
              <a:rPr lang="en-GB" sz="1600" dirty="0"/>
              <a:t>We want to spread it. Any of the partners are entitled to bring forward our message!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SG will use it in </a:t>
            </a:r>
            <a:r>
              <a:rPr lang="en-GB" sz="1600" dirty="0" err="1"/>
              <a:t>policywork</a:t>
            </a:r>
            <a:r>
              <a:rPr lang="en-GB" sz="1600" dirty="0"/>
              <a:t> in Brussels - probably in January, together with young partners, also in any other occasion we see fit.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4F5D5F8-9CCC-8F1A-33B3-9D291DCF6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2784" y="13287"/>
            <a:ext cx="1792513" cy="13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95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5F2D0F31-353F-8AF8-913A-F765C813D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2" y="0"/>
            <a:ext cx="2029997" cy="153299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F5C1D67-9784-115B-8074-CCA2E8F2C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784" y="13287"/>
            <a:ext cx="1792513" cy="13068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F3CB436-97BA-4128-873C-ABBFA93E6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962" y="1320087"/>
            <a:ext cx="9760076" cy="480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09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5F2D0F31-353F-8AF8-913A-F765C813D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2" y="0"/>
            <a:ext cx="2029997" cy="153299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F5C1D67-9784-115B-8074-CCA2E8F2C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784" y="13287"/>
            <a:ext cx="1792513" cy="1306800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54863814-0F43-49AE-B104-53FA2EE50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237" y="1410840"/>
            <a:ext cx="9635525" cy="45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34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5F2D0F31-353F-8AF8-913A-F765C813D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2" y="0"/>
            <a:ext cx="2029997" cy="153299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F5C1D67-9784-115B-8074-CCA2E8F2C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784" y="13287"/>
            <a:ext cx="1792513" cy="1306800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F2C98C2F-5D5E-41D2-9392-83147A878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668" y="894314"/>
            <a:ext cx="9775737" cy="3163281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A5C197E-48AB-402D-98CB-344B197613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420" y="3153355"/>
            <a:ext cx="9654232" cy="304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2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5F2D0F31-353F-8AF8-913A-F765C813D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2" y="0"/>
            <a:ext cx="2029997" cy="153299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F5C1D67-9784-115B-8074-CCA2E8F2C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784" y="13287"/>
            <a:ext cx="1792513" cy="1306800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BB42415E-3BDC-4659-ADF8-F345E7F1A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368" y="1606511"/>
            <a:ext cx="9748305" cy="43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67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7EE7CDB-1340-1E59-82E5-CDB8DA9B4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577"/>
          <a:stretch/>
        </p:blipFill>
        <p:spPr>
          <a:xfrm>
            <a:off x="0" y="0"/>
            <a:ext cx="12192000" cy="569821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333A6F5-DC49-2CB8-CFF0-815CEE60A0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978" b="-5551"/>
          <a:stretch/>
        </p:blipFill>
        <p:spPr>
          <a:xfrm>
            <a:off x="2010302" y="5630948"/>
            <a:ext cx="8171395" cy="122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0805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870</Words>
  <Application>Microsoft Office PowerPoint</Application>
  <PresentationFormat>Bredbild</PresentationFormat>
  <Paragraphs>39</Paragraphs>
  <Slides>9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Robert Pietrzyk</dc:creator>
  <cp:lastModifiedBy>Marion Eckardt</cp:lastModifiedBy>
  <cp:revision>14</cp:revision>
  <dcterms:created xsi:type="dcterms:W3CDTF">2022-08-04T08:56:46Z</dcterms:created>
  <dcterms:modified xsi:type="dcterms:W3CDTF">2022-09-15T08:59:07Z</dcterms:modified>
</cp:coreProperties>
</file>