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58" r:id="rId4"/>
    <p:sldId id="261" r:id="rId5"/>
    <p:sldId id="284" r:id="rId6"/>
    <p:sldId id="279" r:id="rId7"/>
    <p:sldId id="280" r:id="rId8"/>
    <p:sldId id="285" r:id="rId9"/>
    <p:sldId id="264" r:id="rId10"/>
    <p:sldId id="286" r:id="rId11"/>
    <p:sldId id="287" r:id="rId12"/>
    <p:sldId id="288" r:id="rId13"/>
    <p:sldId id="266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153"/>
    <a:srgbClr val="005C2A"/>
    <a:srgbClr val="3FB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1977" autoAdjust="0"/>
  </p:normalViewPr>
  <p:slideViewPr>
    <p:cSldViewPr snapToGrid="0">
      <p:cViewPr varScale="1">
        <p:scale>
          <a:sx n="45" d="100"/>
          <a:sy n="45" d="100"/>
        </p:scale>
        <p:origin x="225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280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004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722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439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beneficjentami będą jednostki samorządu terytorialnego, jako partnerzy lokalni, którzy brali udział w tworzeniu koncepcji</a:t>
            </a:r>
            <a:endParaRPr lang="pl-PL" sz="2000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120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688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azek"/>
          <p:cNvSpPr>
            <a:spLocks noGrp="1"/>
          </p:cNvSpPr>
          <p:nvPr>
            <p:ph type="pic" idx="13"/>
          </p:nvPr>
        </p:nvSpPr>
        <p:spPr>
          <a:xfrm>
            <a:off x="6231433" y="863203"/>
            <a:ext cx="17439681" cy="11626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azek"/>
          <p:cNvSpPr>
            <a:spLocks noGrp="1"/>
          </p:cNvSpPr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azek"/>
          <p:cNvSpPr>
            <a:spLocks noGrp="1"/>
          </p:cNvSpPr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azek"/>
          <p:cNvSpPr>
            <a:spLocks noGrp="1"/>
          </p:cNvSpPr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azek"/>
          <p:cNvSpPr>
            <a:spLocks noGrp="1"/>
          </p:cNvSpPr>
          <p:nvPr>
            <p:ph type="pic" idx="15"/>
          </p:nvPr>
        </p:nvSpPr>
        <p:spPr>
          <a:xfrm>
            <a:off x="-291704" y="1250156"/>
            <a:ext cx="16850321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Janek Jabłonka</a:t>
            </a:r>
          </a:p>
        </p:txBody>
      </p:sp>
      <p:sp>
        <p:nvSpPr>
          <p:cNvPr id="94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„Wpisz tu cytat.” </a:t>
            </a:r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azek"/>
          <p:cNvSpPr>
            <a:spLocks noGrp="1"/>
          </p:cNvSpPr>
          <p:nvPr>
            <p:ph type="pic" idx="13"/>
          </p:nvPr>
        </p:nvSpPr>
        <p:spPr>
          <a:xfrm>
            <a:off x="1712269" y="0"/>
            <a:ext cx="20959462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object 4"/>
          <p:cNvGrpSpPr/>
          <p:nvPr/>
        </p:nvGrpSpPr>
        <p:grpSpPr>
          <a:xfrm>
            <a:off x="14227750" y="-6852"/>
            <a:ext cx="12866998" cy="13715965"/>
            <a:chOff x="-2" y="0"/>
            <a:chExt cx="12866996" cy="13715961"/>
          </a:xfrm>
        </p:grpSpPr>
        <p:sp>
          <p:nvSpPr>
            <p:cNvPr id="119" name="Kształt"/>
            <p:cNvSpPr/>
            <p:nvPr/>
          </p:nvSpPr>
          <p:spPr>
            <a:xfrm>
              <a:off x="-3" y="-1"/>
              <a:ext cx="3792981" cy="348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0" y="0"/>
                  </a:lnTo>
                  <a:lnTo>
                    <a:pt x="189" y="114"/>
                  </a:lnTo>
                  <a:lnTo>
                    <a:pt x="154" y="518"/>
                  </a:lnTo>
                  <a:lnTo>
                    <a:pt x="121" y="928"/>
                  </a:lnTo>
                  <a:lnTo>
                    <a:pt x="93" y="1346"/>
                  </a:lnTo>
                  <a:lnTo>
                    <a:pt x="69" y="1770"/>
                  </a:lnTo>
                  <a:lnTo>
                    <a:pt x="48" y="2201"/>
                  </a:lnTo>
                  <a:lnTo>
                    <a:pt x="30" y="2639"/>
                  </a:lnTo>
                  <a:lnTo>
                    <a:pt x="17" y="3085"/>
                  </a:lnTo>
                  <a:lnTo>
                    <a:pt x="7" y="3538"/>
                  </a:lnTo>
                  <a:lnTo>
                    <a:pt x="2" y="3998"/>
                  </a:lnTo>
                  <a:lnTo>
                    <a:pt x="0" y="4499"/>
                  </a:lnTo>
                  <a:lnTo>
                    <a:pt x="2" y="4940"/>
                  </a:lnTo>
                  <a:lnTo>
                    <a:pt x="8" y="5422"/>
                  </a:lnTo>
                  <a:lnTo>
                    <a:pt x="18" y="5912"/>
                  </a:lnTo>
                  <a:lnTo>
                    <a:pt x="33" y="6418"/>
                  </a:lnTo>
                  <a:lnTo>
                    <a:pt x="51" y="6915"/>
                  </a:lnTo>
                  <a:lnTo>
                    <a:pt x="73" y="7428"/>
                  </a:lnTo>
                  <a:lnTo>
                    <a:pt x="100" y="7950"/>
                  </a:lnTo>
                  <a:lnTo>
                    <a:pt x="131" y="8479"/>
                  </a:lnTo>
                  <a:lnTo>
                    <a:pt x="166" y="9017"/>
                  </a:lnTo>
                  <a:lnTo>
                    <a:pt x="205" y="9562"/>
                  </a:lnTo>
                  <a:lnTo>
                    <a:pt x="249" y="10116"/>
                  </a:lnTo>
                  <a:lnTo>
                    <a:pt x="296" y="10679"/>
                  </a:lnTo>
                  <a:lnTo>
                    <a:pt x="349" y="11250"/>
                  </a:lnTo>
                  <a:lnTo>
                    <a:pt x="405" y="11829"/>
                  </a:lnTo>
                  <a:lnTo>
                    <a:pt x="467" y="12417"/>
                  </a:lnTo>
                  <a:lnTo>
                    <a:pt x="532" y="13014"/>
                  </a:lnTo>
                  <a:lnTo>
                    <a:pt x="603" y="13619"/>
                  </a:lnTo>
                  <a:lnTo>
                    <a:pt x="677" y="14233"/>
                  </a:lnTo>
                  <a:lnTo>
                    <a:pt x="757" y="14857"/>
                  </a:lnTo>
                  <a:lnTo>
                    <a:pt x="841" y="15489"/>
                  </a:lnTo>
                  <a:lnTo>
                    <a:pt x="929" y="16130"/>
                  </a:lnTo>
                  <a:lnTo>
                    <a:pt x="1023" y="16784"/>
                  </a:lnTo>
                  <a:lnTo>
                    <a:pt x="1121" y="17441"/>
                  </a:lnTo>
                  <a:lnTo>
                    <a:pt x="1224" y="18110"/>
                  </a:lnTo>
                  <a:lnTo>
                    <a:pt x="1332" y="18789"/>
                  </a:lnTo>
                  <a:lnTo>
                    <a:pt x="1444" y="19477"/>
                  </a:lnTo>
                  <a:lnTo>
                    <a:pt x="1562" y="20175"/>
                  </a:lnTo>
                  <a:lnTo>
                    <a:pt x="1684" y="20883"/>
                  </a:lnTo>
                  <a:lnTo>
                    <a:pt x="1811" y="21600"/>
                  </a:lnTo>
                  <a:lnTo>
                    <a:pt x="1841" y="21388"/>
                  </a:lnTo>
                  <a:lnTo>
                    <a:pt x="1900" y="20966"/>
                  </a:lnTo>
                  <a:lnTo>
                    <a:pt x="1930" y="20756"/>
                  </a:lnTo>
                  <a:lnTo>
                    <a:pt x="1995" y="20336"/>
                  </a:lnTo>
                  <a:lnTo>
                    <a:pt x="2072" y="19914"/>
                  </a:lnTo>
                  <a:lnTo>
                    <a:pt x="2165" y="19490"/>
                  </a:lnTo>
                  <a:lnTo>
                    <a:pt x="2279" y="19061"/>
                  </a:lnTo>
                  <a:lnTo>
                    <a:pt x="2421" y="18625"/>
                  </a:lnTo>
                  <a:lnTo>
                    <a:pt x="2596" y="18182"/>
                  </a:lnTo>
                  <a:lnTo>
                    <a:pt x="2809" y="17728"/>
                  </a:lnTo>
                  <a:lnTo>
                    <a:pt x="3065" y="17263"/>
                  </a:lnTo>
                  <a:lnTo>
                    <a:pt x="3369" y="16784"/>
                  </a:lnTo>
                  <a:lnTo>
                    <a:pt x="3542" y="16540"/>
                  </a:lnTo>
                  <a:lnTo>
                    <a:pt x="3728" y="16291"/>
                  </a:lnTo>
                  <a:lnTo>
                    <a:pt x="3929" y="16038"/>
                  </a:lnTo>
                  <a:lnTo>
                    <a:pt x="4146" y="15780"/>
                  </a:lnTo>
                  <a:lnTo>
                    <a:pt x="4379" y="15518"/>
                  </a:lnTo>
                  <a:lnTo>
                    <a:pt x="4629" y="15252"/>
                  </a:lnTo>
                  <a:lnTo>
                    <a:pt x="4897" y="14980"/>
                  </a:lnTo>
                  <a:lnTo>
                    <a:pt x="5183" y="14702"/>
                  </a:lnTo>
                  <a:lnTo>
                    <a:pt x="5488" y="14420"/>
                  </a:lnTo>
                  <a:lnTo>
                    <a:pt x="5812" y="14131"/>
                  </a:lnTo>
                  <a:lnTo>
                    <a:pt x="6156" y="13837"/>
                  </a:lnTo>
                  <a:lnTo>
                    <a:pt x="6522" y="13536"/>
                  </a:lnTo>
                  <a:lnTo>
                    <a:pt x="6909" y="13230"/>
                  </a:lnTo>
                  <a:lnTo>
                    <a:pt x="7318" y="12916"/>
                  </a:lnTo>
                  <a:lnTo>
                    <a:pt x="7750" y="12596"/>
                  </a:lnTo>
                  <a:lnTo>
                    <a:pt x="8206" y="12269"/>
                  </a:lnTo>
                  <a:lnTo>
                    <a:pt x="8686" y="11934"/>
                  </a:lnTo>
                  <a:lnTo>
                    <a:pt x="9191" y="11592"/>
                  </a:lnTo>
                  <a:lnTo>
                    <a:pt x="9722" y="11243"/>
                  </a:lnTo>
                  <a:lnTo>
                    <a:pt x="10279" y="10885"/>
                  </a:lnTo>
                  <a:lnTo>
                    <a:pt x="11216" y="10299"/>
                  </a:lnTo>
                  <a:lnTo>
                    <a:pt x="11563" y="10078"/>
                  </a:lnTo>
                  <a:lnTo>
                    <a:pt x="11905" y="9856"/>
                  </a:lnTo>
                  <a:lnTo>
                    <a:pt x="12240" y="9633"/>
                  </a:lnTo>
                  <a:lnTo>
                    <a:pt x="12571" y="9409"/>
                  </a:lnTo>
                  <a:lnTo>
                    <a:pt x="12896" y="9184"/>
                  </a:lnTo>
                  <a:lnTo>
                    <a:pt x="13215" y="8959"/>
                  </a:lnTo>
                  <a:lnTo>
                    <a:pt x="13529" y="8732"/>
                  </a:lnTo>
                  <a:lnTo>
                    <a:pt x="13837" y="8505"/>
                  </a:lnTo>
                  <a:lnTo>
                    <a:pt x="14140" y="8276"/>
                  </a:lnTo>
                  <a:lnTo>
                    <a:pt x="14438" y="8047"/>
                  </a:lnTo>
                  <a:lnTo>
                    <a:pt x="14731" y="7817"/>
                  </a:lnTo>
                  <a:lnTo>
                    <a:pt x="15018" y="7586"/>
                  </a:lnTo>
                  <a:lnTo>
                    <a:pt x="15300" y="7354"/>
                  </a:lnTo>
                  <a:lnTo>
                    <a:pt x="15578" y="7122"/>
                  </a:lnTo>
                  <a:lnTo>
                    <a:pt x="15850" y="6888"/>
                  </a:lnTo>
                  <a:lnTo>
                    <a:pt x="16117" y="6653"/>
                  </a:lnTo>
                  <a:lnTo>
                    <a:pt x="16379" y="6418"/>
                  </a:lnTo>
                  <a:lnTo>
                    <a:pt x="16637" y="6181"/>
                  </a:lnTo>
                  <a:lnTo>
                    <a:pt x="16889" y="5944"/>
                  </a:lnTo>
                  <a:lnTo>
                    <a:pt x="17137" y="5705"/>
                  </a:lnTo>
                  <a:lnTo>
                    <a:pt x="17380" y="5466"/>
                  </a:lnTo>
                  <a:lnTo>
                    <a:pt x="17618" y="5226"/>
                  </a:lnTo>
                  <a:lnTo>
                    <a:pt x="17852" y="4984"/>
                  </a:lnTo>
                  <a:lnTo>
                    <a:pt x="18081" y="4742"/>
                  </a:lnTo>
                  <a:lnTo>
                    <a:pt x="18306" y="4499"/>
                  </a:lnTo>
                  <a:lnTo>
                    <a:pt x="18526" y="4254"/>
                  </a:lnTo>
                  <a:lnTo>
                    <a:pt x="18742" y="4009"/>
                  </a:lnTo>
                  <a:lnTo>
                    <a:pt x="18953" y="3763"/>
                  </a:lnTo>
                  <a:lnTo>
                    <a:pt x="19160" y="3515"/>
                  </a:lnTo>
                  <a:lnTo>
                    <a:pt x="19363" y="3267"/>
                  </a:lnTo>
                  <a:lnTo>
                    <a:pt x="19562" y="3017"/>
                  </a:lnTo>
                  <a:lnTo>
                    <a:pt x="19756" y="2767"/>
                  </a:lnTo>
                  <a:lnTo>
                    <a:pt x="19946" y="2515"/>
                  </a:lnTo>
                  <a:lnTo>
                    <a:pt x="20133" y="2263"/>
                  </a:lnTo>
                  <a:lnTo>
                    <a:pt x="20315" y="2009"/>
                  </a:lnTo>
                  <a:lnTo>
                    <a:pt x="20493" y="1755"/>
                  </a:lnTo>
                  <a:lnTo>
                    <a:pt x="20667" y="1499"/>
                  </a:lnTo>
                  <a:lnTo>
                    <a:pt x="20838" y="1242"/>
                  </a:lnTo>
                  <a:lnTo>
                    <a:pt x="21004" y="984"/>
                  </a:lnTo>
                  <a:lnTo>
                    <a:pt x="21167" y="725"/>
                  </a:lnTo>
                  <a:lnTo>
                    <a:pt x="21326" y="465"/>
                  </a:lnTo>
                  <a:lnTo>
                    <a:pt x="21482" y="2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0" name="Kształt"/>
            <p:cNvSpPr/>
            <p:nvPr/>
          </p:nvSpPr>
          <p:spPr>
            <a:xfrm>
              <a:off x="1025216" y="1631"/>
              <a:ext cx="5845422" cy="990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805" y="0"/>
                  </a:lnTo>
                  <a:lnTo>
                    <a:pt x="18758" y="34"/>
                  </a:lnTo>
                  <a:lnTo>
                    <a:pt x="18607" y="168"/>
                  </a:lnTo>
                  <a:lnTo>
                    <a:pt x="18455" y="269"/>
                  </a:lnTo>
                  <a:lnTo>
                    <a:pt x="18302" y="403"/>
                  </a:lnTo>
                  <a:lnTo>
                    <a:pt x="17993" y="605"/>
                  </a:lnTo>
                  <a:lnTo>
                    <a:pt x="17680" y="806"/>
                  </a:lnTo>
                  <a:lnTo>
                    <a:pt x="17203" y="1109"/>
                  </a:lnTo>
                  <a:lnTo>
                    <a:pt x="16719" y="1411"/>
                  </a:lnTo>
                  <a:lnTo>
                    <a:pt x="16556" y="1478"/>
                  </a:lnTo>
                  <a:lnTo>
                    <a:pt x="16227" y="1680"/>
                  </a:lnTo>
                  <a:lnTo>
                    <a:pt x="16062" y="1747"/>
                  </a:lnTo>
                  <a:lnTo>
                    <a:pt x="15896" y="1848"/>
                  </a:lnTo>
                  <a:lnTo>
                    <a:pt x="15730" y="1915"/>
                  </a:lnTo>
                  <a:lnTo>
                    <a:pt x="15563" y="2016"/>
                  </a:lnTo>
                  <a:lnTo>
                    <a:pt x="15395" y="2083"/>
                  </a:lnTo>
                  <a:lnTo>
                    <a:pt x="15227" y="2184"/>
                  </a:lnTo>
                  <a:lnTo>
                    <a:pt x="14720" y="2385"/>
                  </a:lnTo>
                  <a:lnTo>
                    <a:pt x="14549" y="2486"/>
                  </a:lnTo>
                  <a:lnTo>
                    <a:pt x="13694" y="2822"/>
                  </a:lnTo>
                  <a:lnTo>
                    <a:pt x="13522" y="2923"/>
                  </a:lnTo>
                  <a:lnTo>
                    <a:pt x="12661" y="3258"/>
                  </a:lnTo>
                  <a:lnTo>
                    <a:pt x="12488" y="3292"/>
                  </a:lnTo>
                  <a:lnTo>
                    <a:pt x="11453" y="3695"/>
                  </a:lnTo>
                  <a:lnTo>
                    <a:pt x="11281" y="3729"/>
                  </a:lnTo>
                  <a:lnTo>
                    <a:pt x="10594" y="3998"/>
                  </a:lnTo>
                  <a:lnTo>
                    <a:pt x="10423" y="4031"/>
                  </a:lnTo>
                  <a:lnTo>
                    <a:pt x="9743" y="4266"/>
                  </a:lnTo>
                  <a:lnTo>
                    <a:pt x="9238" y="4468"/>
                  </a:lnTo>
                  <a:lnTo>
                    <a:pt x="9070" y="4501"/>
                  </a:lnTo>
                  <a:lnTo>
                    <a:pt x="8737" y="4636"/>
                  </a:lnTo>
                  <a:lnTo>
                    <a:pt x="8572" y="4669"/>
                  </a:lnTo>
                  <a:lnTo>
                    <a:pt x="7916" y="4938"/>
                  </a:lnTo>
                  <a:lnTo>
                    <a:pt x="7754" y="4972"/>
                  </a:lnTo>
                  <a:lnTo>
                    <a:pt x="7115" y="5240"/>
                  </a:lnTo>
                  <a:lnTo>
                    <a:pt x="6958" y="5274"/>
                  </a:lnTo>
                  <a:lnTo>
                    <a:pt x="6801" y="5341"/>
                  </a:lnTo>
                  <a:lnTo>
                    <a:pt x="6185" y="5610"/>
                  </a:lnTo>
                  <a:lnTo>
                    <a:pt x="5734" y="5812"/>
                  </a:lnTo>
                  <a:lnTo>
                    <a:pt x="5295" y="6013"/>
                  </a:lnTo>
                  <a:lnTo>
                    <a:pt x="5008" y="6147"/>
                  </a:lnTo>
                  <a:lnTo>
                    <a:pt x="4867" y="6248"/>
                  </a:lnTo>
                  <a:lnTo>
                    <a:pt x="4727" y="6315"/>
                  </a:lnTo>
                  <a:lnTo>
                    <a:pt x="4451" y="6450"/>
                  </a:lnTo>
                  <a:lnTo>
                    <a:pt x="4316" y="6551"/>
                  </a:lnTo>
                  <a:lnTo>
                    <a:pt x="4049" y="6685"/>
                  </a:lnTo>
                  <a:lnTo>
                    <a:pt x="3918" y="6786"/>
                  </a:lnTo>
                  <a:lnTo>
                    <a:pt x="3789" y="6853"/>
                  </a:lnTo>
                  <a:lnTo>
                    <a:pt x="3661" y="6954"/>
                  </a:lnTo>
                  <a:lnTo>
                    <a:pt x="3535" y="7021"/>
                  </a:lnTo>
                  <a:lnTo>
                    <a:pt x="3410" y="7122"/>
                  </a:lnTo>
                  <a:lnTo>
                    <a:pt x="3287" y="7222"/>
                  </a:lnTo>
                  <a:lnTo>
                    <a:pt x="3166" y="7290"/>
                  </a:lnTo>
                  <a:lnTo>
                    <a:pt x="3047" y="7390"/>
                  </a:lnTo>
                  <a:lnTo>
                    <a:pt x="2930" y="7491"/>
                  </a:lnTo>
                  <a:lnTo>
                    <a:pt x="2814" y="7592"/>
                  </a:lnTo>
                  <a:lnTo>
                    <a:pt x="2701" y="7659"/>
                  </a:lnTo>
                  <a:lnTo>
                    <a:pt x="2589" y="7760"/>
                  </a:lnTo>
                  <a:lnTo>
                    <a:pt x="2479" y="7861"/>
                  </a:lnTo>
                  <a:lnTo>
                    <a:pt x="2371" y="7961"/>
                  </a:lnTo>
                  <a:lnTo>
                    <a:pt x="2265" y="8062"/>
                  </a:lnTo>
                  <a:lnTo>
                    <a:pt x="2161" y="8163"/>
                  </a:lnTo>
                  <a:lnTo>
                    <a:pt x="2059" y="8297"/>
                  </a:lnTo>
                  <a:lnTo>
                    <a:pt x="1960" y="8398"/>
                  </a:lnTo>
                  <a:lnTo>
                    <a:pt x="1862" y="8499"/>
                  </a:lnTo>
                  <a:lnTo>
                    <a:pt x="1766" y="8633"/>
                  </a:lnTo>
                  <a:lnTo>
                    <a:pt x="1673" y="8734"/>
                  </a:lnTo>
                  <a:lnTo>
                    <a:pt x="1582" y="8835"/>
                  </a:lnTo>
                  <a:lnTo>
                    <a:pt x="1493" y="8969"/>
                  </a:lnTo>
                  <a:lnTo>
                    <a:pt x="1406" y="9104"/>
                  </a:lnTo>
                  <a:lnTo>
                    <a:pt x="1322" y="9204"/>
                  </a:lnTo>
                  <a:lnTo>
                    <a:pt x="1239" y="9339"/>
                  </a:lnTo>
                  <a:lnTo>
                    <a:pt x="1160" y="9473"/>
                  </a:lnTo>
                  <a:lnTo>
                    <a:pt x="1082" y="9607"/>
                  </a:lnTo>
                  <a:lnTo>
                    <a:pt x="1007" y="9742"/>
                  </a:lnTo>
                  <a:lnTo>
                    <a:pt x="935" y="9876"/>
                  </a:lnTo>
                  <a:lnTo>
                    <a:pt x="865" y="10011"/>
                  </a:lnTo>
                  <a:lnTo>
                    <a:pt x="797" y="10145"/>
                  </a:lnTo>
                  <a:lnTo>
                    <a:pt x="732" y="10279"/>
                  </a:lnTo>
                  <a:lnTo>
                    <a:pt x="669" y="10414"/>
                  </a:lnTo>
                  <a:lnTo>
                    <a:pt x="609" y="10582"/>
                  </a:lnTo>
                  <a:lnTo>
                    <a:pt x="552" y="10716"/>
                  </a:lnTo>
                  <a:lnTo>
                    <a:pt x="497" y="10884"/>
                  </a:lnTo>
                  <a:lnTo>
                    <a:pt x="445" y="11018"/>
                  </a:lnTo>
                  <a:lnTo>
                    <a:pt x="396" y="11186"/>
                  </a:lnTo>
                  <a:lnTo>
                    <a:pt x="350" y="11354"/>
                  </a:lnTo>
                  <a:lnTo>
                    <a:pt x="306" y="11522"/>
                  </a:lnTo>
                  <a:lnTo>
                    <a:pt x="265" y="11657"/>
                  </a:lnTo>
                  <a:lnTo>
                    <a:pt x="227" y="11825"/>
                  </a:lnTo>
                  <a:lnTo>
                    <a:pt x="191" y="12026"/>
                  </a:lnTo>
                  <a:lnTo>
                    <a:pt x="159" y="12194"/>
                  </a:lnTo>
                  <a:lnTo>
                    <a:pt x="129" y="12362"/>
                  </a:lnTo>
                  <a:lnTo>
                    <a:pt x="103" y="12530"/>
                  </a:lnTo>
                  <a:lnTo>
                    <a:pt x="79" y="12732"/>
                  </a:lnTo>
                  <a:lnTo>
                    <a:pt x="58" y="12900"/>
                  </a:lnTo>
                  <a:lnTo>
                    <a:pt x="41" y="13101"/>
                  </a:lnTo>
                  <a:lnTo>
                    <a:pt x="26" y="13303"/>
                  </a:lnTo>
                  <a:lnTo>
                    <a:pt x="15" y="13471"/>
                  </a:lnTo>
                  <a:lnTo>
                    <a:pt x="7" y="13672"/>
                  </a:lnTo>
                  <a:lnTo>
                    <a:pt x="1" y="13874"/>
                  </a:lnTo>
                  <a:lnTo>
                    <a:pt x="0" y="14008"/>
                  </a:lnTo>
                  <a:lnTo>
                    <a:pt x="0" y="14176"/>
                  </a:lnTo>
                  <a:lnTo>
                    <a:pt x="1" y="14310"/>
                  </a:lnTo>
                  <a:lnTo>
                    <a:pt x="5" y="14512"/>
                  </a:lnTo>
                  <a:lnTo>
                    <a:pt x="13" y="14714"/>
                  </a:lnTo>
                  <a:lnTo>
                    <a:pt x="24" y="14949"/>
                  </a:lnTo>
                  <a:lnTo>
                    <a:pt x="38" y="15150"/>
                  </a:lnTo>
                  <a:lnTo>
                    <a:pt x="56" y="15385"/>
                  </a:lnTo>
                  <a:lnTo>
                    <a:pt x="77" y="15621"/>
                  </a:lnTo>
                  <a:lnTo>
                    <a:pt x="102" y="15856"/>
                  </a:lnTo>
                  <a:lnTo>
                    <a:pt x="130" y="16091"/>
                  </a:lnTo>
                  <a:lnTo>
                    <a:pt x="161" y="16326"/>
                  </a:lnTo>
                  <a:lnTo>
                    <a:pt x="197" y="16561"/>
                  </a:lnTo>
                  <a:lnTo>
                    <a:pt x="235" y="16830"/>
                  </a:lnTo>
                  <a:lnTo>
                    <a:pt x="277" y="17065"/>
                  </a:lnTo>
                  <a:lnTo>
                    <a:pt x="323" y="17334"/>
                  </a:lnTo>
                  <a:lnTo>
                    <a:pt x="372" y="17569"/>
                  </a:lnTo>
                  <a:lnTo>
                    <a:pt x="425" y="17838"/>
                  </a:lnTo>
                  <a:lnTo>
                    <a:pt x="482" y="18106"/>
                  </a:lnTo>
                  <a:lnTo>
                    <a:pt x="543" y="18375"/>
                  </a:lnTo>
                  <a:lnTo>
                    <a:pt x="607" y="18644"/>
                  </a:lnTo>
                  <a:lnTo>
                    <a:pt x="675" y="18946"/>
                  </a:lnTo>
                  <a:lnTo>
                    <a:pt x="747" y="19215"/>
                  </a:lnTo>
                  <a:lnTo>
                    <a:pt x="822" y="19484"/>
                  </a:lnTo>
                  <a:lnTo>
                    <a:pt x="902" y="19786"/>
                  </a:lnTo>
                  <a:lnTo>
                    <a:pt x="985" y="20088"/>
                  </a:lnTo>
                  <a:lnTo>
                    <a:pt x="1073" y="20391"/>
                  </a:lnTo>
                  <a:lnTo>
                    <a:pt x="1164" y="20693"/>
                  </a:lnTo>
                  <a:lnTo>
                    <a:pt x="1259" y="20995"/>
                  </a:lnTo>
                  <a:lnTo>
                    <a:pt x="1359" y="21298"/>
                  </a:lnTo>
                  <a:lnTo>
                    <a:pt x="1462" y="21600"/>
                  </a:lnTo>
                  <a:lnTo>
                    <a:pt x="1481" y="21533"/>
                  </a:lnTo>
                  <a:lnTo>
                    <a:pt x="1519" y="21398"/>
                  </a:lnTo>
                  <a:lnTo>
                    <a:pt x="1557" y="21264"/>
                  </a:lnTo>
                  <a:lnTo>
                    <a:pt x="1578" y="21163"/>
                  </a:lnTo>
                  <a:lnTo>
                    <a:pt x="1599" y="21096"/>
                  </a:lnTo>
                  <a:lnTo>
                    <a:pt x="1621" y="21029"/>
                  </a:lnTo>
                  <a:lnTo>
                    <a:pt x="1645" y="20962"/>
                  </a:lnTo>
                  <a:lnTo>
                    <a:pt x="1671" y="20895"/>
                  </a:lnTo>
                  <a:lnTo>
                    <a:pt x="1699" y="20794"/>
                  </a:lnTo>
                  <a:lnTo>
                    <a:pt x="1729" y="20727"/>
                  </a:lnTo>
                  <a:lnTo>
                    <a:pt x="1762" y="20659"/>
                  </a:lnTo>
                  <a:lnTo>
                    <a:pt x="1798" y="20592"/>
                  </a:lnTo>
                  <a:lnTo>
                    <a:pt x="1837" y="20525"/>
                  </a:lnTo>
                  <a:lnTo>
                    <a:pt x="1880" y="20424"/>
                  </a:lnTo>
                  <a:lnTo>
                    <a:pt x="1926" y="20357"/>
                  </a:lnTo>
                  <a:lnTo>
                    <a:pt x="1976" y="20290"/>
                  </a:lnTo>
                  <a:lnTo>
                    <a:pt x="2031" y="20223"/>
                  </a:lnTo>
                  <a:lnTo>
                    <a:pt x="2090" y="20122"/>
                  </a:lnTo>
                  <a:lnTo>
                    <a:pt x="2154" y="20055"/>
                  </a:lnTo>
                  <a:lnTo>
                    <a:pt x="2223" y="19988"/>
                  </a:lnTo>
                  <a:lnTo>
                    <a:pt x="2297" y="19887"/>
                  </a:lnTo>
                  <a:lnTo>
                    <a:pt x="2377" y="19820"/>
                  </a:lnTo>
                  <a:lnTo>
                    <a:pt x="2463" y="19719"/>
                  </a:lnTo>
                  <a:lnTo>
                    <a:pt x="2556" y="19652"/>
                  </a:lnTo>
                  <a:lnTo>
                    <a:pt x="2655" y="19551"/>
                  </a:lnTo>
                  <a:lnTo>
                    <a:pt x="2760" y="19484"/>
                  </a:lnTo>
                  <a:lnTo>
                    <a:pt x="2873" y="19383"/>
                  </a:lnTo>
                  <a:lnTo>
                    <a:pt x="2992" y="19316"/>
                  </a:lnTo>
                  <a:lnTo>
                    <a:pt x="3120" y="19215"/>
                  </a:lnTo>
                  <a:lnTo>
                    <a:pt x="3255" y="19114"/>
                  </a:lnTo>
                  <a:lnTo>
                    <a:pt x="3398" y="19047"/>
                  </a:lnTo>
                  <a:lnTo>
                    <a:pt x="3550" y="18946"/>
                  </a:lnTo>
                  <a:lnTo>
                    <a:pt x="3710" y="18845"/>
                  </a:lnTo>
                  <a:lnTo>
                    <a:pt x="3880" y="18778"/>
                  </a:lnTo>
                  <a:lnTo>
                    <a:pt x="4058" y="18677"/>
                  </a:lnTo>
                  <a:lnTo>
                    <a:pt x="4246" y="18577"/>
                  </a:lnTo>
                  <a:lnTo>
                    <a:pt x="4444" y="18476"/>
                  </a:lnTo>
                  <a:lnTo>
                    <a:pt x="4652" y="18375"/>
                  </a:lnTo>
                  <a:lnTo>
                    <a:pt x="4870" y="18274"/>
                  </a:lnTo>
                  <a:lnTo>
                    <a:pt x="5099" y="18174"/>
                  </a:lnTo>
                  <a:lnTo>
                    <a:pt x="5339" y="18073"/>
                  </a:lnTo>
                  <a:lnTo>
                    <a:pt x="5590" y="17938"/>
                  </a:lnTo>
                  <a:lnTo>
                    <a:pt x="5852" y="17838"/>
                  </a:lnTo>
                  <a:lnTo>
                    <a:pt x="6126" y="17737"/>
                  </a:lnTo>
                  <a:lnTo>
                    <a:pt x="6412" y="17636"/>
                  </a:lnTo>
                  <a:lnTo>
                    <a:pt x="6710" y="17502"/>
                  </a:lnTo>
                  <a:lnTo>
                    <a:pt x="7020" y="17401"/>
                  </a:lnTo>
                  <a:lnTo>
                    <a:pt x="7343" y="17267"/>
                  </a:lnTo>
                  <a:lnTo>
                    <a:pt x="7680" y="17132"/>
                  </a:lnTo>
                  <a:lnTo>
                    <a:pt x="8030" y="17031"/>
                  </a:lnTo>
                  <a:lnTo>
                    <a:pt x="8393" y="16897"/>
                  </a:lnTo>
                  <a:lnTo>
                    <a:pt x="8770" y="16763"/>
                  </a:lnTo>
                  <a:lnTo>
                    <a:pt x="9226" y="16628"/>
                  </a:lnTo>
                  <a:lnTo>
                    <a:pt x="9450" y="16528"/>
                  </a:lnTo>
                  <a:lnTo>
                    <a:pt x="9888" y="16393"/>
                  </a:lnTo>
                  <a:lnTo>
                    <a:pt x="10103" y="16292"/>
                  </a:lnTo>
                  <a:lnTo>
                    <a:pt x="10524" y="16158"/>
                  </a:lnTo>
                  <a:lnTo>
                    <a:pt x="10730" y="16057"/>
                  </a:lnTo>
                  <a:lnTo>
                    <a:pt x="11133" y="15923"/>
                  </a:lnTo>
                  <a:lnTo>
                    <a:pt x="11331" y="15822"/>
                  </a:lnTo>
                  <a:lnTo>
                    <a:pt x="11526" y="15755"/>
                  </a:lnTo>
                  <a:lnTo>
                    <a:pt x="11718" y="15654"/>
                  </a:lnTo>
                  <a:lnTo>
                    <a:pt x="12094" y="15520"/>
                  </a:lnTo>
                  <a:lnTo>
                    <a:pt x="12278" y="15419"/>
                  </a:lnTo>
                  <a:lnTo>
                    <a:pt x="12460" y="15352"/>
                  </a:lnTo>
                  <a:lnTo>
                    <a:pt x="12638" y="15251"/>
                  </a:lnTo>
                  <a:lnTo>
                    <a:pt x="12815" y="15184"/>
                  </a:lnTo>
                  <a:lnTo>
                    <a:pt x="12988" y="15083"/>
                  </a:lnTo>
                  <a:lnTo>
                    <a:pt x="13159" y="15016"/>
                  </a:lnTo>
                  <a:lnTo>
                    <a:pt x="13327" y="14915"/>
                  </a:lnTo>
                  <a:lnTo>
                    <a:pt x="13493" y="14848"/>
                  </a:lnTo>
                  <a:lnTo>
                    <a:pt x="13657" y="14747"/>
                  </a:lnTo>
                  <a:lnTo>
                    <a:pt x="13817" y="14680"/>
                  </a:lnTo>
                  <a:lnTo>
                    <a:pt x="13976" y="14579"/>
                  </a:lnTo>
                  <a:lnTo>
                    <a:pt x="14132" y="14512"/>
                  </a:lnTo>
                  <a:lnTo>
                    <a:pt x="14285" y="14411"/>
                  </a:lnTo>
                  <a:lnTo>
                    <a:pt x="14436" y="14344"/>
                  </a:lnTo>
                  <a:lnTo>
                    <a:pt x="14585" y="14243"/>
                  </a:lnTo>
                  <a:lnTo>
                    <a:pt x="14731" y="14176"/>
                  </a:lnTo>
                  <a:lnTo>
                    <a:pt x="14875" y="14075"/>
                  </a:lnTo>
                  <a:lnTo>
                    <a:pt x="15017" y="14008"/>
                  </a:lnTo>
                  <a:lnTo>
                    <a:pt x="15156" y="13907"/>
                  </a:lnTo>
                  <a:lnTo>
                    <a:pt x="15293" y="13840"/>
                  </a:lnTo>
                  <a:lnTo>
                    <a:pt x="15428" y="13739"/>
                  </a:lnTo>
                  <a:lnTo>
                    <a:pt x="15561" y="13639"/>
                  </a:lnTo>
                  <a:lnTo>
                    <a:pt x="15691" y="13571"/>
                  </a:lnTo>
                  <a:lnTo>
                    <a:pt x="15819" y="13471"/>
                  </a:lnTo>
                  <a:lnTo>
                    <a:pt x="15945" y="13403"/>
                  </a:lnTo>
                  <a:lnTo>
                    <a:pt x="16069" y="13303"/>
                  </a:lnTo>
                  <a:lnTo>
                    <a:pt x="16191" y="13202"/>
                  </a:lnTo>
                  <a:lnTo>
                    <a:pt x="16310" y="13135"/>
                  </a:lnTo>
                  <a:lnTo>
                    <a:pt x="16428" y="13034"/>
                  </a:lnTo>
                  <a:lnTo>
                    <a:pt x="16543" y="12933"/>
                  </a:lnTo>
                  <a:lnTo>
                    <a:pt x="16657" y="12866"/>
                  </a:lnTo>
                  <a:lnTo>
                    <a:pt x="16768" y="12765"/>
                  </a:lnTo>
                  <a:lnTo>
                    <a:pt x="16877" y="12664"/>
                  </a:lnTo>
                  <a:lnTo>
                    <a:pt x="16985" y="12597"/>
                  </a:lnTo>
                  <a:lnTo>
                    <a:pt x="17090" y="12496"/>
                  </a:lnTo>
                  <a:lnTo>
                    <a:pt x="17194" y="12396"/>
                  </a:lnTo>
                  <a:lnTo>
                    <a:pt x="17295" y="12295"/>
                  </a:lnTo>
                  <a:lnTo>
                    <a:pt x="17395" y="12228"/>
                  </a:lnTo>
                  <a:lnTo>
                    <a:pt x="17493" y="12127"/>
                  </a:lnTo>
                  <a:lnTo>
                    <a:pt x="17589" y="12026"/>
                  </a:lnTo>
                  <a:lnTo>
                    <a:pt x="17683" y="11925"/>
                  </a:lnTo>
                  <a:lnTo>
                    <a:pt x="17775" y="11858"/>
                  </a:lnTo>
                  <a:lnTo>
                    <a:pt x="17865" y="11757"/>
                  </a:lnTo>
                  <a:lnTo>
                    <a:pt x="17954" y="11657"/>
                  </a:lnTo>
                  <a:lnTo>
                    <a:pt x="18041" y="11556"/>
                  </a:lnTo>
                  <a:lnTo>
                    <a:pt x="18126" y="11489"/>
                  </a:lnTo>
                  <a:lnTo>
                    <a:pt x="18210" y="11388"/>
                  </a:lnTo>
                  <a:lnTo>
                    <a:pt x="18292" y="11287"/>
                  </a:lnTo>
                  <a:lnTo>
                    <a:pt x="18372" y="11186"/>
                  </a:lnTo>
                  <a:lnTo>
                    <a:pt x="18450" y="11086"/>
                  </a:lnTo>
                  <a:lnTo>
                    <a:pt x="18527" y="10985"/>
                  </a:lnTo>
                  <a:lnTo>
                    <a:pt x="18603" y="10884"/>
                  </a:lnTo>
                  <a:lnTo>
                    <a:pt x="18676" y="10817"/>
                  </a:lnTo>
                  <a:lnTo>
                    <a:pt x="18749" y="10716"/>
                  </a:lnTo>
                  <a:lnTo>
                    <a:pt x="18819" y="10615"/>
                  </a:lnTo>
                  <a:lnTo>
                    <a:pt x="18888" y="10514"/>
                  </a:lnTo>
                  <a:lnTo>
                    <a:pt x="18956" y="10414"/>
                  </a:lnTo>
                  <a:lnTo>
                    <a:pt x="19022" y="10313"/>
                  </a:lnTo>
                  <a:lnTo>
                    <a:pt x="19087" y="10212"/>
                  </a:lnTo>
                  <a:lnTo>
                    <a:pt x="19150" y="10111"/>
                  </a:lnTo>
                  <a:lnTo>
                    <a:pt x="19212" y="10011"/>
                  </a:lnTo>
                  <a:lnTo>
                    <a:pt x="19272" y="9910"/>
                  </a:lnTo>
                  <a:lnTo>
                    <a:pt x="19331" y="9809"/>
                  </a:lnTo>
                  <a:lnTo>
                    <a:pt x="19389" y="9708"/>
                  </a:lnTo>
                  <a:lnTo>
                    <a:pt x="19446" y="9607"/>
                  </a:lnTo>
                  <a:lnTo>
                    <a:pt x="19501" y="9507"/>
                  </a:lnTo>
                  <a:lnTo>
                    <a:pt x="19555" y="9406"/>
                  </a:lnTo>
                  <a:lnTo>
                    <a:pt x="19607" y="9305"/>
                  </a:lnTo>
                  <a:lnTo>
                    <a:pt x="19658" y="9204"/>
                  </a:lnTo>
                  <a:lnTo>
                    <a:pt x="19709" y="9104"/>
                  </a:lnTo>
                  <a:lnTo>
                    <a:pt x="19758" y="9003"/>
                  </a:lnTo>
                  <a:lnTo>
                    <a:pt x="19852" y="8801"/>
                  </a:lnTo>
                  <a:lnTo>
                    <a:pt x="19897" y="8700"/>
                  </a:lnTo>
                  <a:lnTo>
                    <a:pt x="19942" y="8600"/>
                  </a:lnTo>
                  <a:lnTo>
                    <a:pt x="19985" y="8499"/>
                  </a:lnTo>
                  <a:lnTo>
                    <a:pt x="20027" y="8398"/>
                  </a:lnTo>
                  <a:lnTo>
                    <a:pt x="20068" y="8264"/>
                  </a:lnTo>
                  <a:lnTo>
                    <a:pt x="20148" y="8062"/>
                  </a:lnTo>
                  <a:lnTo>
                    <a:pt x="20186" y="7961"/>
                  </a:lnTo>
                  <a:lnTo>
                    <a:pt x="20223" y="7861"/>
                  </a:lnTo>
                  <a:lnTo>
                    <a:pt x="20259" y="7760"/>
                  </a:lnTo>
                  <a:lnTo>
                    <a:pt x="20294" y="7626"/>
                  </a:lnTo>
                  <a:lnTo>
                    <a:pt x="20329" y="7525"/>
                  </a:lnTo>
                  <a:lnTo>
                    <a:pt x="20395" y="7323"/>
                  </a:lnTo>
                  <a:lnTo>
                    <a:pt x="20427" y="7222"/>
                  </a:lnTo>
                  <a:lnTo>
                    <a:pt x="20458" y="7088"/>
                  </a:lnTo>
                  <a:lnTo>
                    <a:pt x="20488" y="6987"/>
                  </a:lnTo>
                  <a:lnTo>
                    <a:pt x="20517" y="6886"/>
                  </a:lnTo>
                  <a:lnTo>
                    <a:pt x="20546" y="6786"/>
                  </a:lnTo>
                  <a:lnTo>
                    <a:pt x="20574" y="6651"/>
                  </a:lnTo>
                  <a:lnTo>
                    <a:pt x="20601" y="6551"/>
                  </a:lnTo>
                  <a:lnTo>
                    <a:pt x="20628" y="6450"/>
                  </a:lnTo>
                  <a:lnTo>
                    <a:pt x="20654" y="6315"/>
                  </a:lnTo>
                  <a:lnTo>
                    <a:pt x="20679" y="6215"/>
                  </a:lnTo>
                  <a:lnTo>
                    <a:pt x="20704" y="6114"/>
                  </a:lnTo>
                  <a:lnTo>
                    <a:pt x="20728" y="5979"/>
                  </a:lnTo>
                  <a:lnTo>
                    <a:pt x="20751" y="5879"/>
                  </a:lnTo>
                  <a:lnTo>
                    <a:pt x="20774" y="5744"/>
                  </a:lnTo>
                  <a:lnTo>
                    <a:pt x="20796" y="5644"/>
                  </a:lnTo>
                  <a:lnTo>
                    <a:pt x="20818" y="5543"/>
                  </a:lnTo>
                  <a:lnTo>
                    <a:pt x="20840" y="5408"/>
                  </a:lnTo>
                  <a:lnTo>
                    <a:pt x="20860" y="5308"/>
                  </a:lnTo>
                  <a:lnTo>
                    <a:pt x="20881" y="5173"/>
                  </a:lnTo>
                  <a:lnTo>
                    <a:pt x="20901" y="5072"/>
                  </a:lnTo>
                  <a:lnTo>
                    <a:pt x="20920" y="4938"/>
                  </a:lnTo>
                  <a:lnTo>
                    <a:pt x="20940" y="4837"/>
                  </a:lnTo>
                  <a:lnTo>
                    <a:pt x="20958" y="4703"/>
                  </a:lnTo>
                  <a:lnTo>
                    <a:pt x="20977" y="4602"/>
                  </a:lnTo>
                  <a:lnTo>
                    <a:pt x="20995" y="4468"/>
                  </a:lnTo>
                  <a:lnTo>
                    <a:pt x="21013" y="4367"/>
                  </a:lnTo>
                  <a:lnTo>
                    <a:pt x="21030" y="4233"/>
                  </a:lnTo>
                  <a:lnTo>
                    <a:pt x="21048" y="4132"/>
                  </a:lnTo>
                  <a:lnTo>
                    <a:pt x="21065" y="3998"/>
                  </a:lnTo>
                  <a:lnTo>
                    <a:pt x="21082" y="3897"/>
                  </a:lnTo>
                  <a:lnTo>
                    <a:pt x="21098" y="3762"/>
                  </a:lnTo>
                  <a:lnTo>
                    <a:pt x="21115" y="3662"/>
                  </a:lnTo>
                  <a:lnTo>
                    <a:pt x="21131" y="3527"/>
                  </a:lnTo>
                  <a:lnTo>
                    <a:pt x="21147" y="3393"/>
                  </a:lnTo>
                  <a:lnTo>
                    <a:pt x="21163" y="3292"/>
                  </a:lnTo>
                  <a:lnTo>
                    <a:pt x="21179" y="3158"/>
                  </a:lnTo>
                  <a:lnTo>
                    <a:pt x="21211" y="2923"/>
                  </a:lnTo>
                  <a:lnTo>
                    <a:pt x="21322" y="2049"/>
                  </a:lnTo>
                  <a:lnTo>
                    <a:pt x="21354" y="1780"/>
                  </a:lnTo>
                  <a:lnTo>
                    <a:pt x="21388" y="1512"/>
                  </a:lnTo>
                  <a:lnTo>
                    <a:pt x="21404" y="1411"/>
                  </a:lnTo>
                  <a:lnTo>
                    <a:pt x="21422" y="1277"/>
                  </a:lnTo>
                  <a:lnTo>
                    <a:pt x="21439" y="1142"/>
                  </a:lnTo>
                  <a:lnTo>
                    <a:pt x="21457" y="1008"/>
                  </a:lnTo>
                  <a:lnTo>
                    <a:pt x="21474" y="873"/>
                  </a:lnTo>
                  <a:lnTo>
                    <a:pt x="21493" y="739"/>
                  </a:lnTo>
                  <a:lnTo>
                    <a:pt x="21511" y="605"/>
                  </a:lnTo>
                  <a:lnTo>
                    <a:pt x="21530" y="470"/>
                  </a:lnTo>
                  <a:lnTo>
                    <a:pt x="21549" y="336"/>
                  </a:lnTo>
                  <a:lnTo>
                    <a:pt x="21569" y="202"/>
                  </a:lnTo>
                  <a:lnTo>
                    <a:pt x="21589" y="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1" name="Kształt"/>
            <p:cNvSpPr/>
            <p:nvPr/>
          </p:nvSpPr>
          <p:spPr>
            <a:xfrm>
              <a:off x="2296154" y="6728"/>
              <a:ext cx="7949650" cy="1370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66" y="0"/>
                  </a:lnTo>
                  <a:lnTo>
                    <a:pt x="19836" y="5048"/>
                  </a:lnTo>
                  <a:lnTo>
                    <a:pt x="19736" y="5194"/>
                  </a:lnTo>
                  <a:lnTo>
                    <a:pt x="19635" y="5364"/>
                  </a:lnTo>
                  <a:lnTo>
                    <a:pt x="19531" y="5509"/>
                  </a:lnTo>
                  <a:lnTo>
                    <a:pt x="19426" y="5655"/>
                  </a:lnTo>
                  <a:lnTo>
                    <a:pt x="19320" y="5800"/>
                  </a:lnTo>
                  <a:lnTo>
                    <a:pt x="19211" y="5946"/>
                  </a:lnTo>
                  <a:lnTo>
                    <a:pt x="19101" y="6092"/>
                  </a:lnTo>
                  <a:lnTo>
                    <a:pt x="18990" y="6237"/>
                  </a:lnTo>
                  <a:lnTo>
                    <a:pt x="18877" y="6383"/>
                  </a:lnTo>
                  <a:lnTo>
                    <a:pt x="18763" y="6504"/>
                  </a:lnTo>
                  <a:lnTo>
                    <a:pt x="18647" y="6650"/>
                  </a:lnTo>
                  <a:lnTo>
                    <a:pt x="18529" y="6771"/>
                  </a:lnTo>
                  <a:lnTo>
                    <a:pt x="18411" y="6917"/>
                  </a:lnTo>
                  <a:lnTo>
                    <a:pt x="18290" y="7038"/>
                  </a:lnTo>
                  <a:lnTo>
                    <a:pt x="18169" y="7160"/>
                  </a:lnTo>
                  <a:lnTo>
                    <a:pt x="18046" y="7281"/>
                  </a:lnTo>
                  <a:lnTo>
                    <a:pt x="17922" y="7402"/>
                  </a:lnTo>
                  <a:lnTo>
                    <a:pt x="17796" y="7524"/>
                  </a:lnTo>
                  <a:lnTo>
                    <a:pt x="17670" y="7645"/>
                  </a:lnTo>
                  <a:lnTo>
                    <a:pt x="17542" y="7742"/>
                  </a:lnTo>
                  <a:lnTo>
                    <a:pt x="17412" y="7863"/>
                  </a:lnTo>
                  <a:lnTo>
                    <a:pt x="17282" y="7985"/>
                  </a:lnTo>
                  <a:lnTo>
                    <a:pt x="17151" y="8082"/>
                  </a:lnTo>
                  <a:lnTo>
                    <a:pt x="17018" y="8179"/>
                  </a:lnTo>
                  <a:lnTo>
                    <a:pt x="16884" y="8300"/>
                  </a:lnTo>
                  <a:lnTo>
                    <a:pt x="16614" y="8494"/>
                  </a:lnTo>
                  <a:lnTo>
                    <a:pt x="16339" y="8689"/>
                  </a:lnTo>
                  <a:lnTo>
                    <a:pt x="16061" y="8883"/>
                  </a:lnTo>
                  <a:lnTo>
                    <a:pt x="15779" y="9077"/>
                  </a:lnTo>
                  <a:lnTo>
                    <a:pt x="15636" y="9150"/>
                  </a:lnTo>
                  <a:lnTo>
                    <a:pt x="15493" y="9247"/>
                  </a:lnTo>
                  <a:lnTo>
                    <a:pt x="15349" y="9320"/>
                  </a:lnTo>
                  <a:lnTo>
                    <a:pt x="15204" y="9417"/>
                  </a:lnTo>
                  <a:lnTo>
                    <a:pt x="15059" y="9489"/>
                  </a:lnTo>
                  <a:lnTo>
                    <a:pt x="14913" y="9587"/>
                  </a:lnTo>
                  <a:lnTo>
                    <a:pt x="14470" y="9805"/>
                  </a:lnTo>
                  <a:lnTo>
                    <a:pt x="14322" y="9902"/>
                  </a:lnTo>
                  <a:lnTo>
                    <a:pt x="13721" y="10193"/>
                  </a:lnTo>
                  <a:lnTo>
                    <a:pt x="13570" y="10242"/>
                  </a:lnTo>
                  <a:lnTo>
                    <a:pt x="12960" y="10533"/>
                  </a:lnTo>
                  <a:lnTo>
                    <a:pt x="12807" y="10582"/>
                  </a:lnTo>
                  <a:lnTo>
                    <a:pt x="12500" y="10727"/>
                  </a:lnTo>
                  <a:lnTo>
                    <a:pt x="12345" y="10776"/>
                  </a:lnTo>
                  <a:lnTo>
                    <a:pt x="12191" y="10849"/>
                  </a:lnTo>
                  <a:lnTo>
                    <a:pt x="12036" y="10897"/>
                  </a:lnTo>
                  <a:lnTo>
                    <a:pt x="11882" y="10970"/>
                  </a:lnTo>
                  <a:lnTo>
                    <a:pt x="11727" y="11018"/>
                  </a:lnTo>
                  <a:lnTo>
                    <a:pt x="11572" y="11091"/>
                  </a:lnTo>
                  <a:lnTo>
                    <a:pt x="11262" y="11188"/>
                  </a:lnTo>
                  <a:lnTo>
                    <a:pt x="11107" y="11261"/>
                  </a:lnTo>
                  <a:lnTo>
                    <a:pt x="10796" y="11358"/>
                  </a:lnTo>
                  <a:lnTo>
                    <a:pt x="10641" y="11431"/>
                  </a:lnTo>
                  <a:lnTo>
                    <a:pt x="10022" y="11625"/>
                  </a:lnTo>
                  <a:lnTo>
                    <a:pt x="9867" y="11698"/>
                  </a:lnTo>
                  <a:lnTo>
                    <a:pt x="9252" y="11892"/>
                  </a:lnTo>
                  <a:lnTo>
                    <a:pt x="8793" y="12062"/>
                  </a:lnTo>
                  <a:lnTo>
                    <a:pt x="7888" y="12353"/>
                  </a:lnTo>
                  <a:lnTo>
                    <a:pt x="7739" y="12426"/>
                  </a:lnTo>
                  <a:lnTo>
                    <a:pt x="7003" y="12669"/>
                  </a:lnTo>
                  <a:lnTo>
                    <a:pt x="6858" y="12742"/>
                  </a:lnTo>
                  <a:lnTo>
                    <a:pt x="6427" y="12887"/>
                  </a:lnTo>
                  <a:lnTo>
                    <a:pt x="6285" y="12960"/>
                  </a:lnTo>
                  <a:lnTo>
                    <a:pt x="5865" y="13106"/>
                  </a:lnTo>
                  <a:lnTo>
                    <a:pt x="5726" y="13178"/>
                  </a:lnTo>
                  <a:lnTo>
                    <a:pt x="5589" y="13227"/>
                  </a:lnTo>
                  <a:lnTo>
                    <a:pt x="5453" y="13300"/>
                  </a:lnTo>
                  <a:lnTo>
                    <a:pt x="5183" y="13397"/>
                  </a:lnTo>
                  <a:lnTo>
                    <a:pt x="5050" y="13470"/>
                  </a:lnTo>
                  <a:lnTo>
                    <a:pt x="4918" y="13518"/>
                  </a:lnTo>
                  <a:lnTo>
                    <a:pt x="4657" y="13664"/>
                  </a:lnTo>
                  <a:lnTo>
                    <a:pt x="4528" y="13712"/>
                  </a:lnTo>
                  <a:lnTo>
                    <a:pt x="4401" y="13785"/>
                  </a:lnTo>
                  <a:lnTo>
                    <a:pt x="4274" y="13834"/>
                  </a:lnTo>
                  <a:lnTo>
                    <a:pt x="4150" y="13907"/>
                  </a:lnTo>
                  <a:lnTo>
                    <a:pt x="4026" y="13979"/>
                  </a:lnTo>
                  <a:lnTo>
                    <a:pt x="3904" y="14052"/>
                  </a:lnTo>
                  <a:lnTo>
                    <a:pt x="3783" y="14125"/>
                  </a:lnTo>
                  <a:lnTo>
                    <a:pt x="3663" y="14198"/>
                  </a:lnTo>
                  <a:lnTo>
                    <a:pt x="3545" y="14246"/>
                  </a:lnTo>
                  <a:lnTo>
                    <a:pt x="3428" y="14319"/>
                  </a:lnTo>
                  <a:lnTo>
                    <a:pt x="3313" y="14416"/>
                  </a:lnTo>
                  <a:lnTo>
                    <a:pt x="3199" y="14489"/>
                  </a:lnTo>
                  <a:lnTo>
                    <a:pt x="3087" y="14562"/>
                  </a:lnTo>
                  <a:lnTo>
                    <a:pt x="2976" y="14635"/>
                  </a:lnTo>
                  <a:lnTo>
                    <a:pt x="2867" y="14707"/>
                  </a:lnTo>
                  <a:lnTo>
                    <a:pt x="2759" y="14804"/>
                  </a:lnTo>
                  <a:lnTo>
                    <a:pt x="2653" y="14877"/>
                  </a:lnTo>
                  <a:lnTo>
                    <a:pt x="2549" y="14950"/>
                  </a:lnTo>
                  <a:lnTo>
                    <a:pt x="2446" y="15047"/>
                  </a:lnTo>
                  <a:lnTo>
                    <a:pt x="2345" y="15120"/>
                  </a:lnTo>
                  <a:lnTo>
                    <a:pt x="2246" y="15217"/>
                  </a:lnTo>
                  <a:lnTo>
                    <a:pt x="2149" y="15314"/>
                  </a:lnTo>
                  <a:lnTo>
                    <a:pt x="2053" y="15387"/>
                  </a:lnTo>
                  <a:lnTo>
                    <a:pt x="1959" y="15484"/>
                  </a:lnTo>
                  <a:lnTo>
                    <a:pt x="1867" y="15581"/>
                  </a:lnTo>
                  <a:lnTo>
                    <a:pt x="1777" y="15678"/>
                  </a:lnTo>
                  <a:lnTo>
                    <a:pt x="1689" y="15775"/>
                  </a:lnTo>
                  <a:lnTo>
                    <a:pt x="1602" y="15872"/>
                  </a:lnTo>
                  <a:lnTo>
                    <a:pt x="1518" y="15969"/>
                  </a:lnTo>
                  <a:lnTo>
                    <a:pt x="1436" y="16067"/>
                  </a:lnTo>
                  <a:lnTo>
                    <a:pt x="1355" y="16188"/>
                  </a:lnTo>
                  <a:lnTo>
                    <a:pt x="1277" y="16285"/>
                  </a:lnTo>
                  <a:lnTo>
                    <a:pt x="1200" y="16406"/>
                  </a:lnTo>
                  <a:lnTo>
                    <a:pt x="1126" y="16503"/>
                  </a:lnTo>
                  <a:lnTo>
                    <a:pt x="1054" y="16625"/>
                  </a:lnTo>
                  <a:lnTo>
                    <a:pt x="984" y="16722"/>
                  </a:lnTo>
                  <a:lnTo>
                    <a:pt x="916" y="16843"/>
                  </a:lnTo>
                  <a:lnTo>
                    <a:pt x="850" y="16964"/>
                  </a:lnTo>
                  <a:lnTo>
                    <a:pt x="787" y="17086"/>
                  </a:lnTo>
                  <a:lnTo>
                    <a:pt x="726" y="17207"/>
                  </a:lnTo>
                  <a:lnTo>
                    <a:pt x="667" y="17329"/>
                  </a:lnTo>
                  <a:lnTo>
                    <a:pt x="610" y="17474"/>
                  </a:lnTo>
                  <a:lnTo>
                    <a:pt x="556" y="17596"/>
                  </a:lnTo>
                  <a:lnTo>
                    <a:pt x="504" y="17717"/>
                  </a:lnTo>
                  <a:lnTo>
                    <a:pt x="454" y="17862"/>
                  </a:lnTo>
                  <a:lnTo>
                    <a:pt x="407" y="17984"/>
                  </a:lnTo>
                  <a:lnTo>
                    <a:pt x="362" y="18129"/>
                  </a:lnTo>
                  <a:lnTo>
                    <a:pt x="320" y="18275"/>
                  </a:lnTo>
                  <a:lnTo>
                    <a:pt x="280" y="18421"/>
                  </a:lnTo>
                  <a:lnTo>
                    <a:pt x="243" y="18566"/>
                  </a:lnTo>
                  <a:lnTo>
                    <a:pt x="208" y="18712"/>
                  </a:lnTo>
                  <a:lnTo>
                    <a:pt x="176" y="18858"/>
                  </a:lnTo>
                  <a:lnTo>
                    <a:pt x="147" y="19003"/>
                  </a:lnTo>
                  <a:lnTo>
                    <a:pt x="120" y="19173"/>
                  </a:lnTo>
                  <a:lnTo>
                    <a:pt x="95" y="19319"/>
                  </a:lnTo>
                  <a:lnTo>
                    <a:pt x="74" y="19489"/>
                  </a:lnTo>
                  <a:lnTo>
                    <a:pt x="55" y="19658"/>
                  </a:lnTo>
                  <a:lnTo>
                    <a:pt x="39" y="19828"/>
                  </a:lnTo>
                  <a:lnTo>
                    <a:pt x="25" y="19998"/>
                  </a:lnTo>
                  <a:lnTo>
                    <a:pt x="15" y="20168"/>
                  </a:lnTo>
                  <a:lnTo>
                    <a:pt x="7" y="20338"/>
                  </a:lnTo>
                  <a:lnTo>
                    <a:pt x="2" y="20508"/>
                  </a:lnTo>
                  <a:lnTo>
                    <a:pt x="0" y="20702"/>
                  </a:lnTo>
                  <a:lnTo>
                    <a:pt x="1" y="20872"/>
                  </a:lnTo>
                  <a:lnTo>
                    <a:pt x="5" y="21066"/>
                  </a:lnTo>
                  <a:lnTo>
                    <a:pt x="11" y="21260"/>
                  </a:lnTo>
                  <a:lnTo>
                    <a:pt x="21" y="21454"/>
                  </a:lnTo>
                  <a:lnTo>
                    <a:pt x="32" y="21600"/>
                  </a:lnTo>
                  <a:lnTo>
                    <a:pt x="11591" y="21600"/>
                  </a:lnTo>
                  <a:lnTo>
                    <a:pt x="11650" y="21576"/>
                  </a:lnTo>
                  <a:lnTo>
                    <a:pt x="11790" y="21527"/>
                  </a:lnTo>
                  <a:lnTo>
                    <a:pt x="11929" y="21454"/>
                  </a:lnTo>
                  <a:lnTo>
                    <a:pt x="12065" y="21382"/>
                  </a:lnTo>
                  <a:lnTo>
                    <a:pt x="12200" y="21309"/>
                  </a:lnTo>
                  <a:lnTo>
                    <a:pt x="12333" y="21236"/>
                  </a:lnTo>
                  <a:lnTo>
                    <a:pt x="12464" y="21187"/>
                  </a:lnTo>
                  <a:lnTo>
                    <a:pt x="12593" y="21115"/>
                  </a:lnTo>
                  <a:lnTo>
                    <a:pt x="12720" y="21042"/>
                  </a:lnTo>
                  <a:lnTo>
                    <a:pt x="12846" y="20969"/>
                  </a:lnTo>
                  <a:lnTo>
                    <a:pt x="12969" y="20896"/>
                  </a:lnTo>
                  <a:lnTo>
                    <a:pt x="13091" y="20848"/>
                  </a:lnTo>
                  <a:lnTo>
                    <a:pt x="13211" y="20775"/>
                  </a:lnTo>
                  <a:lnTo>
                    <a:pt x="13329" y="20702"/>
                  </a:lnTo>
                  <a:lnTo>
                    <a:pt x="13446" y="20629"/>
                  </a:lnTo>
                  <a:lnTo>
                    <a:pt x="13561" y="20556"/>
                  </a:lnTo>
                  <a:lnTo>
                    <a:pt x="13674" y="20484"/>
                  </a:lnTo>
                  <a:lnTo>
                    <a:pt x="13785" y="20411"/>
                  </a:lnTo>
                  <a:lnTo>
                    <a:pt x="13895" y="20338"/>
                  </a:lnTo>
                  <a:lnTo>
                    <a:pt x="14002" y="20289"/>
                  </a:lnTo>
                  <a:lnTo>
                    <a:pt x="14109" y="20217"/>
                  </a:lnTo>
                  <a:lnTo>
                    <a:pt x="14213" y="20144"/>
                  </a:lnTo>
                  <a:lnTo>
                    <a:pt x="14316" y="20071"/>
                  </a:lnTo>
                  <a:lnTo>
                    <a:pt x="14418" y="19998"/>
                  </a:lnTo>
                  <a:lnTo>
                    <a:pt x="14518" y="19925"/>
                  </a:lnTo>
                  <a:lnTo>
                    <a:pt x="14616" y="19853"/>
                  </a:lnTo>
                  <a:lnTo>
                    <a:pt x="14712" y="19780"/>
                  </a:lnTo>
                  <a:lnTo>
                    <a:pt x="14807" y="19707"/>
                  </a:lnTo>
                  <a:lnTo>
                    <a:pt x="14901" y="19634"/>
                  </a:lnTo>
                  <a:lnTo>
                    <a:pt x="14993" y="19561"/>
                  </a:lnTo>
                  <a:lnTo>
                    <a:pt x="15083" y="19489"/>
                  </a:lnTo>
                  <a:lnTo>
                    <a:pt x="15172" y="19416"/>
                  </a:lnTo>
                  <a:lnTo>
                    <a:pt x="15260" y="19343"/>
                  </a:lnTo>
                  <a:lnTo>
                    <a:pt x="15346" y="19270"/>
                  </a:lnTo>
                  <a:lnTo>
                    <a:pt x="15430" y="19197"/>
                  </a:lnTo>
                  <a:lnTo>
                    <a:pt x="15513" y="19124"/>
                  </a:lnTo>
                  <a:lnTo>
                    <a:pt x="15595" y="19052"/>
                  </a:lnTo>
                  <a:lnTo>
                    <a:pt x="15675" y="18979"/>
                  </a:lnTo>
                  <a:lnTo>
                    <a:pt x="15754" y="18906"/>
                  </a:lnTo>
                  <a:lnTo>
                    <a:pt x="15832" y="18809"/>
                  </a:lnTo>
                  <a:lnTo>
                    <a:pt x="15908" y="18736"/>
                  </a:lnTo>
                  <a:lnTo>
                    <a:pt x="15982" y="18663"/>
                  </a:lnTo>
                  <a:lnTo>
                    <a:pt x="16056" y="18591"/>
                  </a:lnTo>
                  <a:lnTo>
                    <a:pt x="16128" y="18518"/>
                  </a:lnTo>
                  <a:lnTo>
                    <a:pt x="16199" y="18445"/>
                  </a:lnTo>
                  <a:lnTo>
                    <a:pt x="16268" y="18372"/>
                  </a:lnTo>
                  <a:lnTo>
                    <a:pt x="16336" y="18275"/>
                  </a:lnTo>
                  <a:lnTo>
                    <a:pt x="16403" y="18202"/>
                  </a:lnTo>
                  <a:lnTo>
                    <a:pt x="16469" y="18129"/>
                  </a:lnTo>
                  <a:lnTo>
                    <a:pt x="16533" y="18057"/>
                  </a:lnTo>
                  <a:lnTo>
                    <a:pt x="16597" y="17984"/>
                  </a:lnTo>
                  <a:lnTo>
                    <a:pt x="16659" y="17887"/>
                  </a:lnTo>
                  <a:lnTo>
                    <a:pt x="16779" y="17741"/>
                  </a:lnTo>
                  <a:lnTo>
                    <a:pt x="16837" y="17668"/>
                  </a:lnTo>
                  <a:lnTo>
                    <a:pt x="16895" y="17571"/>
                  </a:lnTo>
                  <a:lnTo>
                    <a:pt x="16951" y="17498"/>
                  </a:lnTo>
                  <a:lnTo>
                    <a:pt x="17006" y="17426"/>
                  </a:lnTo>
                  <a:lnTo>
                    <a:pt x="17060" y="17353"/>
                  </a:lnTo>
                  <a:lnTo>
                    <a:pt x="17113" y="17256"/>
                  </a:lnTo>
                  <a:lnTo>
                    <a:pt x="17165" y="17183"/>
                  </a:lnTo>
                  <a:lnTo>
                    <a:pt x="17216" y="17110"/>
                  </a:lnTo>
                  <a:lnTo>
                    <a:pt x="17265" y="17013"/>
                  </a:lnTo>
                  <a:lnTo>
                    <a:pt x="17314" y="16940"/>
                  </a:lnTo>
                  <a:lnTo>
                    <a:pt x="17362" y="16867"/>
                  </a:lnTo>
                  <a:lnTo>
                    <a:pt x="17408" y="16770"/>
                  </a:lnTo>
                  <a:lnTo>
                    <a:pt x="17454" y="16698"/>
                  </a:lnTo>
                  <a:lnTo>
                    <a:pt x="17499" y="16625"/>
                  </a:lnTo>
                  <a:lnTo>
                    <a:pt x="17542" y="16528"/>
                  </a:lnTo>
                  <a:lnTo>
                    <a:pt x="17585" y="16455"/>
                  </a:lnTo>
                  <a:lnTo>
                    <a:pt x="17627" y="16358"/>
                  </a:lnTo>
                  <a:lnTo>
                    <a:pt x="17668" y="16285"/>
                  </a:lnTo>
                  <a:lnTo>
                    <a:pt x="17708" y="16188"/>
                  </a:lnTo>
                  <a:lnTo>
                    <a:pt x="17748" y="16115"/>
                  </a:lnTo>
                  <a:lnTo>
                    <a:pt x="17786" y="16042"/>
                  </a:lnTo>
                  <a:lnTo>
                    <a:pt x="17823" y="15945"/>
                  </a:lnTo>
                  <a:lnTo>
                    <a:pt x="17860" y="15872"/>
                  </a:lnTo>
                  <a:lnTo>
                    <a:pt x="17896" y="15775"/>
                  </a:lnTo>
                  <a:lnTo>
                    <a:pt x="17931" y="15702"/>
                  </a:lnTo>
                  <a:lnTo>
                    <a:pt x="17965" y="15605"/>
                  </a:lnTo>
                  <a:lnTo>
                    <a:pt x="17999" y="15533"/>
                  </a:lnTo>
                  <a:lnTo>
                    <a:pt x="18031" y="15436"/>
                  </a:lnTo>
                  <a:lnTo>
                    <a:pt x="18063" y="15338"/>
                  </a:lnTo>
                  <a:lnTo>
                    <a:pt x="18094" y="15266"/>
                  </a:lnTo>
                  <a:lnTo>
                    <a:pt x="18125" y="15169"/>
                  </a:lnTo>
                  <a:lnTo>
                    <a:pt x="18155" y="15096"/>
                  </a:lnTo>
                  <a:lnTo>
                    <a:pt x="18184" y="14999"/>
                  </a:lnTo>
                  <a:lnTo>
                    <a:pt x="18212" y="14902"/>
                  </a:lnTo>
                  <a:lnTo>
                    <a:pt x="18240" y="14829"/>
                  </a:lnTo>
                  <a:lnTo>
                    <a:pt x="18267" y="14732"/>
                  </a:lnTo>
                  <a:lnTo>
                    <a:pt x="18294" y="14659"/>
                  </a:lnTo>
                  <a:lnTo>
                    <a:pt x="18320" y="14562"/>
                  </a:lnTo>
                  <a:lnTo>
                    <a:pt x="18345" y="14465"/>
                  </a:lnTo>
                  <a:lnTo>
                    <a:pt x="18370" y="14392"/>
                  </a:lnTo>
                  <a:lnTo>
                    <a:pt x="18394" y="14295"/>
                  </a:lnTo>
                  <a:lnTo>
                    <a:pt x="18440" y="14101"/>
                  </a:lnTo>
                  <a:lnTo>
                    <a:pt x="18463" y="14028"/>
                  </a:lnTo>
                  <a:lnTo>
                    <a:pt x="18485" y="13931"/>
                  </a:lnTo>
                  <a:lnTo>
                    <a:pt x="18527" y="13737"/>
                  </a:lnTo>
                  <a:lnTo>
                    <a:pt x="18548" y="13664"/>
                  </a:lnTo>
                  <a:lnTo>
                    <a:pt x="18588" y="13470"/>
                  </a:lnTo>
                  <a:lnTo>
                    <a:pt x="18626" y="13276"/>
                  </a:lnTo>
                  <a:lnTo>
                    <a:pt x="18644" y="13178"/>
                  </a:lnTo>
                  <a:lnTo>
                    <a:pt x="18662" y="13106"/>
                  </a:lnTo>
                  <a:lnTo>
                    <a:pt x="18680" y="13009"/>
                  </a:lnTo>
                  <a:lnTo>
                    <a:pt x="18697" y="12911"/>
                  </a:lnTo>
                  <a:lnTo>
                    <a:pt x="18731" y="12717"/>
                  </a:lnTo>
                  <a:lnTo>
                    <a:pt x="18795" y="12329"/>
                  </a:lnTo>
                  <a:lnTo>
                    <a:pt x="18855" y="11941"/>
                  </a:lnTo>
                  <a:lnTo>
                    <a:pt x="18869" y="11844"/>
                  </a:lnTo>
                  <a:lnTo>
                    <a:pt x="18884" y="11747"/>
                  </a:lnTo>
                  <a:lnTo>
                    <a:pt x="18898" y="11649"/>
                  </a:lnTo>
                  <a:lnTo>
                    <a:pt x="18926" y="11455"/>
                  </a:lnTo>
                  <a:lnTo>
                    <a:pt x="18939" y="11358"/>
                  </a:lnTo>
                  <a:lnTo>
                    <a:pt x="18967" y="11164"/>
                  </a:lnTo>
                  <a:lnTo>
                    <a:pt x="18980" y="11067"/>
                  </a:lnTo>
                  <a:lnTo>
                    <a:pt x="19007" y="10849"/>
                  </a:lnTo>
                  <a:lnTo>
                    <a:pt x="19034" y="10654"/>
                  </a:lnTo>
                  <a:lnTo>
                    <a:pt x="19115" y="10023"/>
                  </a:lnTo>
                  <a:lnTo>
                    <a:pt x="19157" y="9732"/>
                  </a:lnTo>
                  <a:lnTo>
                    <a:pt x="19171" y="9611"/>
                  </a:lnTo>
                  <a:lnTo>
                    <a:pt x="19199" y="9417"/>
                  </a:lnTo>
                  <a:lnTo>
                    <a:pt x="19214" y="9295"/>
                  </a:lnTo>
                  <a:lnTo>
                    <a:pt x="19229" y="9198"/>
                  </a:lnTo>
                  <a:lnTo>
                    <a:pt x="19244" y="9077"/>
                  </a:lnTo>
                  <a:lnTo>
                    <a:pt x="19259" y="8980"/>
                  </a:lnTo>
                  <a:lnTo>
                    <a:pt x="19275" y="8858"/>
                  </a:lnTo>
                  <a:lnTo>
                    <a:pt x="19307" y="8664"/>
                  </a:lnTo>
                  <a:lnTo>
                    <a:pt x="19323" y="8543"/>
                  </a:lnTo>
                  <a:lnTo>
                    <a:pt x="19340" y="8446"/>
                  </a:lnTo>
                  <a:lnTo>
                    <a:pt x="19357" y="8324"/>
                  </a:lnTo>
                  <a:lnTo>
                    <a:pt x="19374" y="8227"/>
                  </a:lnTo>
                  <a:lnTo>
                    <a:pt x="19391" y="8106"/>
                  </a:lnTo>
                  <a:lnTo>
                    <a:pt x="19409" y="8009"/>
                  </a:lnTo>
                  <a:lnTo>
                    <a:pt x="19428" y="7888"/>
                  </a:lnTo>
                  <a:lnTo>
                    <a:pt x="19447" y="7766"/>
                  </a:lnTo>
                  <a:lnTo>
                    <a:pt x="19466" y="7669"/>
                  </a:lnTo>
                  <a:lnTo>
                    <a:pt x="19485" y="7548"/>
                  </a:lnTo>
                  <a:lnTo>
                    <a:pt x="19505" y="7451"/>
                  </a:lnTo>
                  <a:lnTo>
                    <a:pt x="19526" y="7329"/>
                  </a:lnTo>
                  <a:lnTo>
                    <a:pt x="19547" y="7208"/>
                  </a:lnTo>
                  <a:lnTo>
                    <a:pt x="19568" y="7111"/>
                  </a:lnTo>
                  <a:lnTo>
                    <a:pt x="19590" y="6990"/>
                  </a:lnTo>
                  <a:lnTo>
                    <a:pt x="19613" y="6868"/>
                  </a:lnTo>
                  <a:lnTo>
                    <a:pt x="19635" y="6771"/>
                  </a:lnTo>
                  <a:lnTo>
                    <a:pt x="19683" y="6529"/>
                  </a:lnTo>
                  <a:lnTo>
                    <a:pt x="19708" y="6407"/>
                  </a:lnTo>
                  <a:lnTo>
                    <a:pt x="19733" y="6310"/>
                  </a:lnTo>
                  <a:lnTo>
                    <a:pt x="19759" y="6189"/>
                  </a:lnTo>
                  <a:lnTo>
                    <a:pt x="19785" y="6067"/>
                  </a:lnTo>
                  <a:lnTo>
                    <a:pt x="19812" y="5946"/>
                  </a:lnTo>
                  <a:lnTo>
                    <a:pt x="19840" y="5825"/>
                  </a:lnTo>
                  <a:lnTo>
                    <a:pt x="19868" y="5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" name="Kształt"/>
            <p:cNvSpPr/>
            <p:nvPr/>
          </p:nvSpPr>
          <p:spPr>
            <a:xfrm>
              <a:off x="9662804" y="6140084"/>
              <a:ext cx="3204190" cy="757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80" y="11089"/>
                  </a:lnTo>
                  <a:lnTo>
                    <a:pt x="16692" y="11419"/>
                  </a:lnTo>
                  <a:lnTo>
                    <a:pt x="16400" y="11744"/>
                  </a:lnTo>
                  <a:lnTo>
                    <a:pt x="16103" y="12063"/>
                  </a:lnTo>
                  <a:lnTo>
                    <a:pt x="15801" y="12376"/>
                  </a:lnTo>
                  <a:lnTo>
                    <a:pt x="15495" y="12685"/>
                  </a:lnTo>
                  <a:lnTo>
                    <a:pt x="15184" y="12988"/>
                  </a:lnTo>
                  <a:lnTo>
                    <a:pt x="14868" y="13287"/>
                  </a:lnTo>
                  <a:lnTo>
                    <a:pt x="14548" y="13580"/>
                  </a:lnTo>
                  <a:lnTo>
                    <a:pt x="14224" y="13868"/>
                  </a:lnTo>
                  <a:lnTo>
                    <a:pt x="13895" y="14151"/>
                  </a:lnTo>
                  <a:lnTo>
                    <a:pt x="13563" y="14430"/>
                  </a:lnTo>
                  <a:lnTo>
                    <a:pt x="13226" y="14703"/>
                  </a:lnTo>
                  <a:lnTo>
                    <a:pt x="12885" y="14972"/>
                  </a:lnTo>
                  <a:lnTo>
                    <a:pt x="12540" y="15236"/>
                  </a:lnTo>
                  <a:lnTo>
                    <a:pt x="12191" y="15496"/>
                  </a:lnTo>
                  <a:lnTo>
                    <a:pt x="11838" y="15751"/>
                  </a:lnTo>
                  <a:lnTo>
                    <a:pt x="11482" y="16002"/>
                  </a:lnTo>
                  <a:lnTo>
                    <a:pt x="11122" y="16248"/>
                  </a:lnTo>
                  <a:lnTo>
                    <a:pt x="10758" y="16490"/>
                  </a:lnTo>
                  <a:lnTo>
                    <a:pt x="10391" y="16728"/>
                  </a:lnTo>
                  <a:lnTo>
                    <a:pt x="10020" y="16962"/>
                  </a:lnTo>
                  <a:lnTo>
                    <a:pt x="9646" y="17191"/>
                  </a:lnTo>
                  <a:lnTo>
                    <a:pt x="9269" y="17417"/>
                  </a:lnTo>
                  <a:lnTo>
                    <a:pt x="8889" y="17638"/>
                  </a:lnTo>
                  <a:lnTo>
                    <a:pt x="8505" y="17856"/>
                  </a:lnTo>
                  <a:lnTo>
                    <a:pt x="8119" y="18070"/>
                  </a:lnTo>
                  <a:lnTo>
                    <a:pt x="7729" y="18280"/>
                  </a:lnTo>
                  <a:lnTo>
                    <a:pt x="7337" y="18486"/>
                  </a:lnTo>
                  <a:lnTo>
                    <a:pt x="6942" y="18689"/>
                  </a:lnTo>
                  <a:lnTo>
                    <a:pt x="6544" y="18888"/>
                  </a:lnTo>
                  <a:lnTo>
                    <a:pt x="6143" y="19084"/>
                  </a:lnTo>
                  <a:lnTo>
                    <a:pt x="5740" y="19276"/>
                  </a:lnTo>
                  <a:lnTo>
                    <a:pt x="5334" y="19465"/>
                  </a:lnTo>
                  <a:lnTo>
                    <a:pt x="4926" y="19651"/>
                  </a:lnTo>
                  <a:lnTo>
                    <a:pt x="4516" y="19833"/>
                  </a:lnTo>
                  <a:lnTo>
                    <a:pt x="4103" y="20012"/>
                  </a:lnTo>
                  <a:lnTo>
                    <a:pt x="3688" y="20188"/>
                  </a:lnTo>
                  <a:lnTo>
                    <a:pt x="3271" y="20361"/>
                  </a:lnTo>
                  <a:lnTo>
                    <a:pt x="2852" y="20532"/>
                  </a:lnTo>
                  <a:lnTo>
                    <a:pt x="2431" y="20699"/>
                  </a:lnTo>
                  <a:lnTo>
                    <a:pt x="2008" y="20863"/>
                  </a:lnTo>
                  <a:lnTo>
                    <a:pt x="1584" y="21025"/>
                  </a:lnTo>
                  <a:lnTo>
                    <a:pt x="1157" y="21184"/>
                  </a:lnTo>
                  <a:lnTo>
                    <a:pt x="730" y="21341"/>
                  </a:lnTo>
                  <a:lnTo>
                    <a:pt x="300" y="21495"/>
                  </a:lnTo>
                  <a:lnTo>
                    <a:pt x="0" y="21600"/>
                  </a:lnTo>
                  <a:lnTo>
                    <a:pt x="14940" y="21600"/>
                  </a:lnTo>
                  <a:lnTo>
                    <a:pt x="14996" y="21289"/>
                  </a:lnTo>
                  <a:lnTo>
                    <a:pt x="15038" y="21060"/>
                  </a:lnTo>
                  <a:lnTo>
                    <a:pt x="15080" y="20830"/>
                  </a:lnTo>
                  <a:lnTo>
                    <a:pt x="15122" y="20599"/>
                  </a:lnTo>
                  <a:lnTo>
                    <a:pt x="15165" y="20368"/>
                  </a:lnTo>
                  <a:lnTo>
                    <a:pt x="15253" y="19902"/>
                  </a:lnTo>
                  <a:lnTo>
                    <a:pt x="15298" y="19668"/>
                  </a:lnTo>
                  <a:lnTo>
                    <a:pt x="15343" y="19433"/>
                  </a:lnTo>
                  <a:lnTo>
                    <a:pt x="15389" y="19198"/>
                  </a:lnTo>
                  <a:lnTo>
                    <a:pt x="15436" y="18961"/>
                  </a:lnTo>
                  <a:lnTo>
                    <a:pt x="15484" y="18724"/>
                  </a:lnTo>
                  <a:lnTo>
                    <a:pt x="15533" y="18486"/>
                  </a:lnTo>
                  <a:lnTo>
                    <a:pt x="15582" y="18247"/>
                  </a:lnTo>
                  <a:lnTo>
                    <a:pt x="15633" y="18007"/>
                  </a:lnTo>
                  <a:lnTo>
                    <a:pt x="15685" y="17767"/>
                  </a:lnTo>
                  <a:lnTo>
                    <a:pt x="15737" y="17525"/>
                  </a:lnTo>
                  <a:lnTo>
                    <a:pt x="15791" y="17283"/>
                  </a:lnTo>
                  <a:lnTo>
                    <a:pt x="15846" y="17040"/>
                  </a:lnTo>
                  <a:lnTo>
                    <a:pt x="15902" y="16796"/>
                  </a:lnTo>
                  <a:lnTo>
                    <a:pt x="15960" y="16552"/>
                  </a:lnTo>
                  <a:lnTo>
                    <a:pt x="16019" y="16306"/>
                  </a:lnTo>
                  <a:lnTo>
                    <a:pt x="16079" y="16060"/>
                  </a:lnTo>
                  <a:lnTo>
                    <a:pt x="16140" y="15812"/>
                  </a:lnTo>
                  <a:lnTo>
                    <a:pt x="16203" y="15564"/>
                  </a:lnTo>
                  <a:lnTo>
                    <a:pt x="16268" y="15315"/>
                  </a:lnTo>
                  <a:lnTo>
                    <a:pt x="16334" y="15066"/>
                  </a:lnTo>
                  <a:lnTo>
                    <a:pt x="16402" y="14815"/>
                  </a:lnTo>
                  <a:lnTo>
                    <a:pt x="16471" y="14564"/>
                  </a:lnTo>
                  <a:lnTo>
                    <a:pt x="16542" y="14311"/>
                  </a:lnTo>
                  <a:lnTo>
                    <a:pt x="16615" y="14058"/>
                  </a:lnTo>
                  <a:lnTo>
                    <a:pt x="16690" y="13804"/>
                  </a:lnTo>
                  <a:lnTo>
                    <a:pt x="16767" y="13549"/>
                  </a:lnTo>
                  <a:lnTo>
                    <a:pt x="16845" y="13293"/>
                  </a:lnTo>
                  <a:lnTo>
                    <a:pt x="16925" y="13037"/>
                  </a:lnTo>
                  <a:lnTo>
                    <a:pt x="17008" y="12779"/>
                  </a:lnTo>
                  <a:lnTo>
                    <a:pt x="17092" y="12521"/>
                  </a:lnTo>
                  <a:lnTo>
                    <a:pt x="17179" y="12262"/>
                  </a:lnTo>
                  <a:lnTo>
                    <a:pt x="17268" y="12002"/>
                  </a:lnTo>
                  <a:lnTo>
                    <a:pt x="17359" y="11740"/>
                  </a:lnTo>
                  <a:lnTo>
                    <a:pt x="17452" y="11479"/>
                  </a:lnTo>
                  <a:lnTo>
                    <a:pt x="17548" y="11216"/>
                  </a:lnTo>
                  <a:lnTo>
                    <a:pt x="17645" y="10952"/>
                  </a:lnTo>
                  <a:lnTo>
                    <a:pt x="17746" y="10687"/>
                  </a:lnTo>
                  <a:lnTo>
                    <a:pt x="17849" y="10422"/>
                  </a:lnTo>
                  <a:lnTo>
                    <a:pt x="17954" y="10156"/>
                  </a:lnTo>
                  <a:lnTo>
                    <a:pt x="18061" y="9888"/>
                  </a:lnTo>
                  <a:lnTo>
                    <a:pt x="21600" y="139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9" name="Tytuł 1"/>
          <p:cNvSpPr txBox="1"/>
          <p:nvPr/>
        </p:nvSpPr>
        <p:spPr>
          <a:xfrm>
            <a:off x="2991753" y="4050394"/>
            <a:ext cx="16991683" cy="3416316"/>
          </a:xfrm>
          <a:prstGeom prst="rect">
            <a:avLst/>
          </a:prstGeom>
          <a:noFill/>
          <a:ln w="12700">
            <a:noFill/>
            <a:miter lim="4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Wsparcie 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z zakresu koncepcji Smart </a:t>
            </a:r>
            <a:r>
              <a:rPr lang="pl-PL" sz="5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Village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/>
            </a:r>
            <a:b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 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ramach działania LEADER </a:t>
            </a: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/>
            </a:r>
            <a:b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 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okresie przejściowym </a:t>
            </a: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PROW 2014-2020 </a:t>
            </a:r>
            <a:b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oraz 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 </a:t>
            </a:r>
            <a:r>
              <a:rPr lang="pl-PL" sz="5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przyszłości</a:t>
            </a:r>
            <a:endParaRPr lang="pl-PL" sz="5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0" name="Podtytuł 2"/>
          <p:cNvSpPr txBox="1"/>
          <p:nvPr/>
        </p:nvSpPr>
        <p:spPr>
          <a:xfrm>
            <a:off x="7322202" y="11176958"/>
            <a:ext cx="8322197" cy="1597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endParaRPr lang="pl-PL" dirty="0" smtClean="0"/>
          </a:p>
          <a:p>
            <a:pPr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sz="3000" dirty="0" smtClean="0"/>
              <a:t>Jakub Stępień</a:t>
            </a:r>
            <a:endParaRPr sz="2800" dirty="0"/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 smtClean="0">
                <a:sym typeface="Lato Light"/>
              </a:rPr>
              <a:t>Departament Wspólnej Polityki Rolnej </a:t>
            </a:r>
            <a:br>
              <a:rPr lang="pl-PL" sz="2800" b="0" dirty="0" smtClean="0">
                <a:sym typeface="Lato Light"/>
              </a:rPr>
            </a:br>
            <a:r>
              <a:rPr lang="pl-PL" sz="2800" b="0" dirty="0" smtClean="0">
                <a:sym typeface="Lato Light"/>
              </a:rPr>
              <a:t>Ministerstwo Rolnictwa i Rozwoju Wsi</a:t>
            </a:r>
            <a:endParaRPr sz="2800" dirty="0"/>
          </a:p>
        </p:txBody>
      </p:sp>
      <p:sp>
        <p:nvSpPr>
          <p:cNvPr id="131" name="pole tekstowe 7"/>
          <p:cNvSpPr txBox="1"/>
          <p:nvPr/>
        </p:nvSpPr>
        <p:spPr>
          <a:xfrm>
            <a:off x="10085742" y="12944799"/>
            <a:ext cx="318567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defRPr sz="1600" b="0" spc="336">
                <a:solidFill>
                  <a:srgbClr val="767171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2000" dirty="0"/>
              <a:t>5</a:t>
            </a:r>
            <a:r>
              <a:rPr sz="2000" dirty="0" smtClean="0"/>
              <a:t> </a:t>
            </a:r>
            <a:r>
              <a:rPr lang="pl-PL" sz="2000" dirty="0" smtClean="0"/>
              <a:t>października </a:t>
            </a:r>
            <a:r>
              <a:rPr lang="pl-PL" sz="2000" dirty="0" smtClean="0"/>
              <a:t>2021</a:t>
            </a:r>
            <a:endParaRPr sz="2000" dirty="0"/>
          </a:p>
        </p:txBody>
      </p:sp>
      <p:pic>
        <p:nvPicPr>
          <p:cNvPr id="13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87" y="929481"/>
            <a:ext cx="5857027" cy="225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61" y="8926968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ytuł 1"/>
          <p:cNvSpPr txBox="1"/>
          <p:nvPr/>
        </p:nvSpPr>
        <p:spPr>
          <a:xfrm>
            <a:off x="5356748" y="8220223"/>
            <a:ext cx="12253102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lnSpc>
                <a:spcPct val="80000"/>
              </a:lnSpc>
              <a:defRPr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sz="3600" dirty="0">
                <a:sym typeface="Lato Bold"/>
              </a:rPr>
              <a:t>szkolenie z zakresu koncepcji Smart </a:t>
            </a:r>
            <a:r>
              <a:rPr lang="pl-PL" sz="3600" dirty="0" err="1">
                <a:sym typeface="Lato Bold"/>
              </a:rPr>
              <a:t>Village</a:t>
            </a:r>
            <a:endParaRPr sz="3600" dirty="0">
              <a:solidFill>
                <a:srgbClr val="01515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9786" r="24133" b="13967"/>
          <a:stretch/>
        </p:blipFill>
        <p:spPr>
          <a:xfrm>
            <a:off x="21098391" y="919022"/>
            <a:ext cx="1951423" cy="1738674"/>
          </a:xfrm>
          <a:prstGeom prst="rect">
            <a:avLst/>
          </a:prstGeom>
        </p:spPr>
      </p:pic>
      <p:sp>
        <p:nvSpPr>
          <p:cNvPr id="17" name="Podtytuł 2"/>
          <p:cNvSpPr txBox="1"/>
          <p:nvPr/>
        </p:nvSpPr>
        <p:spPr>
          <a:xfrm>
            <a:off x="17913003" y="2496563"/>
            <a:ext cx="8322197" cy="94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endParaRPr lang="pl-PL" sz="1600" dirty="0" smtClean="0"/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1800" b="0" dirty="0" smtClean="0">
                <a:sym typeface="Lato Light"/>
              </a:rPr>
              <a:t>Organizator szkolenia: </a:t>
            </a:r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1800" b="0" dirty="0" smtClean="0">
                <a:sym typeface="Lato Light"/>
              </a:rPr>
              <a:t>Centrum Doradztwa Rolniczego w Brwinowie</a:t>
            </a:r>
            <a:endParaRPr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6757" y="-17381294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lanowane wsparcie na stworzenie koncepcji Smart Village w ramach PROW 2014-2020. W ramach okresu przejściowego PROW 2014-2020 planuje się przeznaczenie dodatkowych środków, których część zostanie przeznaczonych między innymi na przygotowanie koncepcji Smart Villages;…"/>
          <p:cNvSpPr txBox="1"/>
          <p:nvPr/>
        </p:nvSpPr>
        <p:spPr>
          <a:xfrm>
            <a:off x="1294789" y="7199013"/>
            <a:ext cx="11172084" cy="60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b="0" dirty="0" smtClean="0"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pic>
        <p:nvPicPr>
          <p:cNvPr id="16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148" y="3448563"/>
            <a:ext cx="12020896" cy="112681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mart Villages - nowe narzędzie dla obszarów wiejskich"/>
          <p:cNvSpPr txBox="1"/>
          <p:nvPr/>
        </p:nvSpPr>
        <p:spPr>
          <a:xfrm>
            <a:off x="1294789" y="1734538"/>
            <a:ext cx="10609632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Infrastruktura </a:t>
            </a:r>
            <a:r>
              <a:rPr lang="pl-PL" dirty="0"/>
              <a:t>na obszarach </a:t>
            </a:r>
            <a:r>
              <a:rPr lang="pl-PL" dirty="0" smtClean="0"/>
              <a:t>wiejskich </a:t>
            </a:r>
          </a:p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w Planie Strategicznym WPR </a:t>
            </a:r>
            <a:endParaRPr lang="pl-PL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789" y="3448563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5157763"/>
            <a:ext cx="13973564" cy="716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swoich założeniach finansuje projekty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infrastruktury </a:t>
            </a:r>
            <a:r>
              <a:rPr lang="pl-PL" sz="3600" b="0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publicznej.</a:t>
            </a:r>
            <a:endParaRPr lang="pl-PL" sz="3600" b="0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Wspiera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rozwój infrastruktury wiejskiej oraz odnowę wsi, przyczyniając się do poprawy warunków życia i prowadzenia działalności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gospodarczej.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ramach Planu WPR w ramach interwencji planowane jest wdrożenie m.in. pilotażu mającego na celu wsparcie realizacji projektów opisanych w koncepcji Smart </a:t>
            </a:r>
            <a:r>
              <a:rPr lang="pl-PL" sz="3600" b="0" dirty="0" err="1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Village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.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4048124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1030" y="-24258711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351609"/>
            <a:ext cx="22777323" cy="10287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dirty="0">
              <a:latin typeface="+mj-lt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weryfikacja 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wniosków (projektów) będzie miała charakter dwuetapowy (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regionalny oraz krajowy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). Kilka najlepszych projektów SV z każdego województwa zostanie przekazanych do oceny na poziomie krajowym (projekty te zostaną ocenione również przez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panel ekspertów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preferencje 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dla „dojrzałych” koncepcji (systemowo, kompleksowo odpowiadających na zdiagnozowane wcześniej potrzeby społeczności lokalnej)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beneficjentami 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będą </a:t>
            </a:r>
            <a:r>
              <a:rPr lang="pl-PL" sz="3600" b="0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gminy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do 20 tys. mieszkańców (jedna lub więcej miejscowości</a:t>
            </a: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)</a:t>
            </a:r>
            <a:endParaRPr lang="pl-PL" sz="3600" b="0" dirty="0"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</a:t>
            </a: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wota 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pomocy: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2 000 000 - 15 000 000 zł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intensywność pomocy: do </a:t>
            </a:r>
            <a:r>
              <a:rPr lang="pl-PL" sz="3600" b="0" dirty="0" smtClean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75%</a:t>
            </a:r>
            <a:endParaRPr lang="pl-PL" sz="3600" b="0" dirty="0"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</a:t>
            </a:r>
            <a:r>
              <a:rPr lang="pl-PL" sz="3600" b="0" dirty="0" smtClean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 </a:t>
            </a: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konkursu będą mogły przystąpić </a:t>
            </a:r>
            <a:r>
              <a:rPr lang="pl-PL" sz="3600" b="0" dirty="0" smtClean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również takie koncepcje</a:t>
            </a: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, które </a:t>
            </a:r>
            <a:r>
              <a:rPr lang="pl-PL" sz="3600" b="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nie zostały opracowane </a:t>
            </a: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 wykorzystaniem środków LSR w ramach wsparcia przygotowawczego, jednak koncepcje te będą musiały spełniać ramy jakościowe/wymogi tożsame do tych sfinansowanych z LSR (dodatkowa weryfikacja koncepcji)</a:t>
            </a:r>
          </a:p>
          <a:p>
            <a:pPr marL="571500" lvl="2" indent="-571500" algn="l">
              <a:buFont typeface="Courier New" panose="02070309020205020404" pitchFamily="49" charset="0"/>
              <a:buChar char="o"/>
            </a:pPr>
            <a:endParaRPr lang="pl-PL" sz="3600" b="0" dirty="0"/>
          </a:p>
        </p:txBody>
      </p:sp>
      <p:sp>
        <p:nvSpPr>
          <p:cNvPr id="10" name="Smart Villages - nowe narzędzie dla obszarów wiejskich"/>
          <p:cNvSpPr txBox="1"/>
          <p:nvPr/>
        </p:nvSpPr>
        <p:spPr>
          <a:xfrm>
            <a:off x="1294789" y="1734538"/>
            <a:ext cx="10609632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Infrastruktura </a:t>
            </a:r>
            <a:r>
              <a:rPr lang="pl-PL" dirty="0"/>
              <a:t>na obszarach </a:t>
            </a:r>
            <a:r>
              <a:rPr lang="pl-PL" dirty="0" smtClean="0"/>
              <a:t>wiejskich </a:t>
            </a:r>
          </a:p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w Planie Strategicznym WPR </a:t>
            </a:r>
            <a:endParaRPr lang="pl-PL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89" y="3448563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2351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152" y="-25755080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2497" y="3862872"/>
            <a:ext cx="17021632" cy="89126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mart Villages - nowe narzędzie dla obszarów wiejskich"/>
          <p:cNvSpPr txBox="1"/>
          <p:nvPr/>
        </p:nvSpPr>
        <p:spPr>
          <a:xfrm>
            <a:off x="1294789" y="1734538"/>
            <a:ext cx="10460552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Infrastruktura </a:t>
            </a:r>
            <a:r>
              <a:rPr lang="pl-PL" dirty="0"/>
              <a:t>na obszarach </a:t>
            </a:r>
            <a:r>
              <a:rPr lang="pl-PL" dirty="0" smtClean="0"/>
              <a:t>wiejskich </a:t>
            </a:r>
          </a:p>
        </p:txBody>
      </p:sp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789" y="249166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222021"/>
            <a:ext cx="14377602" cy="899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Projekty z zakresu Smart Village będą </a:t>
            </a: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wspierać inwestycje związane </a:t>
            </a: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z: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Zastosowaniem rozwiązań sprzyjających środowisku </a:t>
            </a:r>
            <a:b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oraz ochronie klimatu 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Kompleksowością proponowanych rozwiązań (dojrzałość projektu)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Zastosowaniem komponentów cyfrowych i inteligentnych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Rozwiązaniami innowacyjnymi co najmniej w skali kraju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Udziałem wielosektorowych partnerów</a:t>
            </a:r>
          </a:p>
          <a:p>
            <a:pPr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Będą wykazywały: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Wymiar ekonomiczny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Oszczędności po wdrożeniu projektu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Możliwość dalszego rozwoju projektu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solidFill>
                <a:srgbClr val="00B050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040238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6048" y="-20455189"/>
            <a:ext cx="28016393" cy="5462637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ytuł 1"/>
          <p:cNvSpPr txBox="1"/>
          <p:nvPr/>
        </p:nvSpPr>
        <p:spPr>
          <a:xfrm>
            <a:off x="1866377" y="5762609"/>
            <a:ext cx="9144002" cy="306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70000"/>
              </a:lnSpc>
              <a:defRPr sz="92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/>
            </a:r>
            <a:br>
              <a:rPr dirty="0"/>
            </a:br>
            <a:r>
              <a:rPr lang="pl-PL" b="1" dirty="0" smtClean="0"/>
              <a:t>Dziękuję </a:t>
            </a:r>
            <a:br>
              <a:rPr lang="pl-PL" b="1" dirty="0" smtClean="0"/>
            </a:br>
            <a:r>
              <a:rPr lang="pl-PL" b="1" dirty="0" smtClean="0"/>
              <a:t>za uwagę.</a:t>
            </a:r>
            <a:endParaRPr dirty="0"/>
          </a:p>
        </p:txBody>
      </p:sp>
      <p:pic>
        <p:nvPicPr>
          <p:cNvPr id="19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51" y="9761518"/>
            <a:ext cx="1697877" cy="8893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odtytuł 2"/>
          <p:cNvSpPr txBox="1"/>
          <p:nvPr/>
        </p:nvSpPr>
        <p:spPr>
          <a:xfrm>
            <a:off x="1808018" y="10374648"/>
            <a:ext cx="10738325" cy="248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spcBef>
                <a:spcPts val="600"/>
              </a:spcBef>
              <a:defRPr sz="29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Jakub Stępień</a:t>
            </a:r>
            <a:endParaRPr dirty="0"/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 smtClean="0">
                <a:sym typeface="Lato Light"/>
              </a:rPr>
              <a:t>Departament Wspólnej Polityki Rolnej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 smtClean="0">
                <a:sym typeface="Lato Light"/>
              </a:rPr>
              <a:t>Ministerstwo Rolnictwa i Rozwoju Wsi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e</a:t>
            </a:r>
            <a:r>
              <a:rPr lang="pl-PL" sz="2800" b="0" dirty="0" smtClean="0">
                <a:sym typeface="Lato Light"/>
              </a:rPr>
              <a:t>-mail: jakub.stepien@minrol.gov.pl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 smtClean="0">
                <a:sym typeface="Lato Light"/>
              </a:rPr>
              <a:t>tel.: 22-623-26-14</a:t>
            </a:r>
            <a:endParaRPr lang="en-US" sz="2800" dirty="0"/>
          </a:p>
        </p:txBody>
      </p:sp>
      <p:grpSp>
        <p:nvGrpSpPr>
          <p:cNvPr id="203" name="object 4"/>
          <p:cNvGrpSpPr/>
          <p:nvPr/>
        </p:nvGrpSpPr>
        <p:grpSpPr>
          <a:xfrm>
            <a:off x="11521125" y="2"/>
            <a:ext cx="12866998" cy="13715966"/>
            <a:chOff x="-2" y="0"/>
            <a:chExt cx="12866996" cy="13715962"/>
          </a:xfrm>
        </p:grpSpPr>
        <p:sp>
          <p:nvSpPr>
            <p:cNvPr id="199" name="Kształt"/>
            <p:cNvSpPr/>
            <p:nvPr/>
          </p:nvSpPr>
          <p:spPr>
            <a:xfrm>
              <a:off x="-3" y="-1"/>
              <a:ext cx="3792981" cy="348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0" y="0"/>
                  </a:lnTo>
                  <a:lnTo>
                    <a:pt x="189" y="114"/>
                  </a:lnTo>
                  <a:lnTo>
                    <a:pt x="154" y="518"/>
                  </a:lnTo>
                  <a:lnTo>
                    <a:pt x="121" y="928"/>
                  </a:lnTo>
                  <a:lnTo>
                    <a:pt x="93" y="1346"/>
                  </a:lnTo>
                  <a:lnTo>
                    <a:pt x="69" y="1770"/>
                  </a:lnTo>
                  <a:lnTo>
                    <a:pt x="48" y="2201"/>
                  </a:lnTo>
                  <a:lnTo>
                    <a:pt x="30" y="2639"/>
                  </a:lnTo>
                  <a:lnTo>
                    <a:pt x="17" y="3085"/>
                  </a:lnTo>
                  <a:lnTo>
                    <a:pt x="7" y="3538"/>
                  </a:lnTo>
                  <a:lnTo>
                    <a:pt x="2" y="3998"/>
                  </a:lnTo>
                  <a:lnTo>
                    <a:pt x="0" y="4499"/>
                  </a:lnTo>
                  <a:lnTo>
                    <a:pt x="2" y="4940"/>
                  </a:lnTo>
                  <a:lnTo>
                    <a:pt x="8" y="5422"/>
                  </a:lnTo>
                  <a:lnTo>
                    <a:pt x="18" y="5912"/>
                  </a:lnTo>
                  <a:lnTo>
                    <a:pt x="33" y="6418"/>
                  </a:lnTo>
                  <a:lnTo>
                    <a:pt x="51" y="6915"/>
                  </a:lnTo>
                  <a:lnTo>
                    <a:pt x="73" y="7428"/>
                  </a:lnTo>
                  <a:lnTo>
                    <a:pt x="100" y="7950"/>
                  </a:lnTo>
                  <a:lnTo>
                    <a:pt x="131" y="8479"/>
                  </a:lnTo>
                  <a:lnTo>
                    <a:pt x="166" y="9017"/>
                  </a:lnTo>
                  <a:lnTo>
                    <a:pt x="205" y="9562"/>
                  </a:lnTo>
                  <a:lnTo>
                    <a:pt x="249" y="10116"/>
                  </a:lnTo>
                  <a:lnTo>
                    <a:pt x="296" y="10679"/>
                  </a:lnTo>
                  <a:lnTo>
                    <a:pt x="349" y="11250"/>
                  </a:lnTo>
                  <a:lnTo>
                    <a:pt x="405" y="11829"/>
                  </a:lnTo>
                  <a:lnTo>
                    <a:pt x="467" y="12417"/>
                  </a:lnTo>
                  <a:lnTo>
                    <a:pt x="532" y="13014"/>
                  </a:lnTo>
                  <a:lnTo>
                    <a:pt x="603" y="13619"/>
                  </a:lnTo>
                  <a:lnTo>
                    <a:pt x="677" y="14233"/>
                  </a:lnTo>
                  <a:lnTo>
                    <a:pt x="757" y="14857"/>
                  </a:lnTo>
                  <a:lnTo>
                    <a:pt x="841" y="15489"/>
                  </a:lnTo>
                  <a:lnTo>
                    <a:pt x="929" y="16130"/>
                  </a:lnTo>
                  <a:lnTo>
                    <a:pt x="1023" y="16784"/>
                  </a:lnTo>
                  <a:lnTo>
                    <a:pt x="1121" y="17441"/>
                  </a:lnTo>
                  <a:lnTo>
                    <a:pt x="1224" y="18110"/>
                  </a:lnTo>
                  <a:lnTo>
                    <a:pt x="1332" y="18789"/>
                  </a:lnTo>
                  <a:lnTo>
                    <a:pt x="1444" y="19477"/>
                  </a:lnTo>
                  <a:lnTo>
                    <a:pt x="1562" y="20175"/>
                  </a:lnTo>
                  <a:lnTo>
                    <a:pt x="1684" y="20883"/>
                  </a:lnTo>
                  <a:lnTo>
                    <a:pt x="1811" y="21600"/>
                  </a:lnTo>
                  <a:lnTo>
                    <a:pt x="1841" y="21388"/>
                  </a:lnTo>
                  <a:lnTo>
                    <a:pt x="1900" y="20966"/>
                  </a:lnTo>
                  <a:lnTo>
                    <a:pt x="1930" y="20756"/>
                  </a:lnTo>
                  <a:lnTo>
                    <a:pt x="1995" y="20336"/>
                  </a:lnTo>
                  <a:lnTo>
                    <a:pt x="2072" y="19914"/>
                  </a:lnTo>
                  <a:lnTo>
                    <a:pt x="2165" y="19490"/>
                  </a:lnTo>
                  <a:lnTo>
                    <a:pt x="2279" y="19061"/>
                  </a:lnTo>
                  <a:lnTo>
                    <a:pt x="2421" y="18625"/>
                  </a:lnTo>
                  <a:lnTo>
                    <a:pt x="2596" y="18182"/>
                  </a:lnTo>
                  <a:lnTo>
                    <a:pt x="2809" y="17728"/>
                  </a:lnTo>
                  <a:lnTo>
                    <a:pt x="3065" y="17263"/>
                  </a:lnTo>
                  <a:lnTo>
                    <a:pt x="3369" y="16784"/>
                  </a:lnTo>
                  <a:lnTo>
                    <a:pt x="3542" y="16540"/>
                  </a:lnTo>
                  <a:lnTo>
                    <a:pt x="3728" y="16291"/>
                  </a:lnTo>
                  <a:lnTo>
                    <a:pt x="3929" y="16038"/>
                  </a:lnTo>
                  <a:lnTo>
                    <a:pt x="4146" y="15780"/>
                  </a:lnTo>
                  <a:lnTo>
                    <a:pt x="4379" y="15518"/>
                  </a:lnTo>
                  <a:lnTo>
                    <a:pt x="4629" y="15252"/>
                  </a:lnTo>
                  <a:lnTo>
                    <a:pt x="4897" y="14980"/>
                  </a:lnTo>
                  <a:lnTo>
                    <a:pt x="5183" y="14702"/>
                  </a:lnTo>
                  <a:lnTo>
                    <a:pt x="5488" y="14420"/>
                  </a:lnTo>
                  <a:lnTo>
                    <a:pt x="5812" y="14131"/>
                  </a:lnTo>
                  <a:lnTo>
                    <a:pt x="6156" y="13837"/>
                  </a:lnTo>
                  <a:lnTo>
                    <a:pt x="6522" y="13536"/>
                  </a:lnTo>
                  <a:lnTo>
                    <a:pt x="6909" y="13230"/>
                  </a:lnTo>
                  <a:lnTo>
                    <a:pt x="7318" y="12916"/>
                  </a:lnTo>
                  <a:lnTo>
                    <a:pt x="7750" y="12596"/>
                  </a:lnTo>
                  <a:lnTo>
                    <a:pt x="8206" y="12269"/>
                  </a:lnTo>
                  <a:lnTo>
                    <a:pt x="8686" y="11934"/>
                  </a:lnTo>
                  <a:lnTo>
                    <a:pt x="9191" y="11592"/>
                  </a:lnTo>
                  <a:lnTo>
                    <a:pt x="9722" y="11243"/>
                  </a:lnTo>
                  <a:lnTo>
                    <a:pt x="10279" y="10885"/>
                  </a:lnTo>
                  <a:lnTo>
                    <a:pt x="11216" y="10299"/>
                  </a:lnTo>
                  <a:lnTo>
                    <a:pt x="11563" y="10078"/>
                  </a:lnTo>
                  <a:lnTo>
                    <a:pt x="11905" y="9856"/>
                  </a:lnTo>
                  <a:lnTo>
                    <a:pt x="12240" y="9633"/>
                  </a:lnTo>
                  <a:lnTo>
                    <a:pt x="12571" y="9409"/>
                  </a:lnTo>
                  <a:lnTo>
                    <a:pt x="12896" y="9184"/>
                  </a:lnTo>
                  <a:lnTo>
                    <a:pt x="13215" y="8959"/>
                  </a:lnTo>
                  <a:lnTo>
                    <a:pt x="13529" y="8732"/>
                  </a:lnTo>
                  <a:lnTo>
                    <a:pt x="13837" y="8505"/>
                  </a:lnTo>
                  <a:lnTo>
                    <a:pt x="14140" y="8276"/>
                  </a:lnTo>
                  <a:lnTo>
                    <a:pt x="14438" y="8047"/>
                  </a:lnTo>
                  <a:lnTo>
                    <a:pt x="14731" y="7817"/>
                  </a:lnTo>
                  <a:lnTo>
                    <a:pt x="15018" y="7586"/>
                  </a:lnTo>
                  <a:lnTo>
                    <a:pt x="15300" y="7354"/>
                  </a:lnTo>
                  <a:lnTo>
                    <a:pt x="15578" y="7122"/>
                  </a:lnTo>
                  <a:lnTo>
                    <a:pt x="15850" y="6888"/>
                  </a:lnTo>
                  <a:lnTo>
                    <a:pt x="16117" y="6653"/>
                  </a:lnTo>
                  <a:lnTo>
                    <a:pt x="16379" y="6418"/>
                  </a:lnTo>
                  <a:lnTo>
                    <a:pt x="16637" y="6181"/>
                  </a:lnTo>
                  <a:lnTo>
                    <a:pt x="16889" y="5944"/>
                  </a:lnTo>
                  <a:lnTo>
                    <a:pt x="17137" y="5705"/>
                  </a:lnTo>
                  <a:lnTo>
                    <a:pt x="17380" y="5466"/>
                  </a:lnTo>
                  <a:lnTo>
                    <a:pt x="17618" y="5226"/>
                  </a:lnTo>
                  <a:lnTo>
                    <a:pt x="17852" y="4984"/>
                  </a:lnTo>
                  <a:lnTo>
                    <a:pt x="18081" y="4742"/>
                  </a:lnTo>
                  <a:lnTo>
                    <a:pt x="18306" y="4499"/>
                  </a:lnTo>
                  <a:lnTo>
                    <a:pt x="18526" y="4254"/>
                  </a:lnTo>
                  <a:lnTo>
                    <a:pt x="18742" y="4009"/>
                  </a:lnTo>
                  <a:lnTo>
                    <a:pt x="18953" y="3763"/>
                  </a:lnTo>
                  <a:lnTo>
                    <a:pt x="19160" y="3515"/>
                  </a:lnTo>
                  <a:lnTo>
                    <a:pt x="19363" y="3267"/>
                  </a:lnTo>
                  <a:lnTo>
                    <a:pt x="19562" y="3017"/>
                  </a:lnTo>
                  <a:lnTo>
                    <a:pt x="19756" y="2767"/>
                  </a:lnTo>
                  <a:lnTo>
                    <a:pt x="19946" y="2515"/>
                  </a:lnTo>
                  <a:lnTo>
                    <a:pt x="20133" y="2263"/>
                  </a:lnTo>
                  <a:lnTo>
                    <a:pt x="20315" y="2009"/>
                  </a:lnTo>
                  <a:lnTo>
                    <a:pt x="20493" y="1755"/>
                  </a:lnTo>
                  <a:lnTo>
                    <a:pt x="20667" y="1499"/>
                  </a:lnTo>
                  <a:lnTo>
                    <a:pt x="20838" y="1242"/>
                  </a:lnTo>
                  <a:lnTo>
                    <a:pt x="21004" y="984"/>
                  </a:lnTo>
                  <a:lnTo>
                    <a:pt x="21167" y="725"/>
                  </a:lnTo>
                  <a:lnTo>
                    <a:pt x="21326" y="465"/>
                  </a:lnTo>
                  <a:lnTo>
                    <a:pt x="21482" y="2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0" name="Kształt"/>
            <p:cNvSpPr/>
            <p:nvPr/>
          </p:nvSpPr>
          <p:spPr>
            <a:xfrm>
              <a:off x="1025216" y="1631"/>
              <a:ext cx="5845422" cy="990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805" y="0"/>
                  </a:lnTo>
                  <a:lnTo>
                    <a:pt x="18758" y="34"/>
                  </a:lnTo>
                  <a:lnTo>
                    <a:pt x="18607" y="168"/>
                  </a:lnTo>
                  <a:lnTo>
                    <a:pt x="18455" y="269"/>
                  </a:lnTo>
                  <a:lnTo>
                    <a:pt x="18302" y="403"/>
                  </a:lnTo>
                  <a:lnTo>
                    <a:pt x="17993" y="605"/>
                  </a:lnTo>
                  <a:lnTo>
                    <a:pt x="17680" y="806"/>
                  </a:lnTo>
                  <a:lnTo>
                    <a:pt x="17203" y="1109"/>
                  </a:lnTo>
                  <a:lnTo>
                    <a:pt x="16719" y="1411"/>
                  </a:lnTo>
                  <a:lnTo>
                    <a:pt x="16556" y="1478"/>
                  </a:lnTo>
                  <a:lnTo>
                    <a:pt x="16227" y="1680"/>
                  </a:lnTo>
                  <a:lnTo>
                    <a:pt x="16062" y="1747"/>
                  </a:lnTo>
                  <a:lnTo>
                    <a:pt x="15896" y="1848"/>
                  </a:lnTo>
                  <a:lnTo>
                    <a:pt x="15730" y="1915"/>
                  </a:lnTo>
                  <a:lnTo>
                    <a:pt x="15563" y="2016"/>
                  </a:lnTo>
                  <a:lnTo>
                    <a:pt x="15395" y="2083"/>
                  </a:lnTo>
                  <a:lnTo>
                    <a:pt x="15227" y="2184"/>
                  </a:lnTo>
                  <a:lnTo>
                    <a:pt x="14720" y="2385"/>
                  </a:lnTo>
                  <a:lnTo>
                    <a:pt x="14549" y="2486"/>
                  </a:lnTo>
                  <a:lnTo>
                    <a:pt x="13694" y="2822"/>
                  </a:lnTo>
                  <a:lnTo>
                    <a:pt x="13522" y="2923"/>
                  </a:lnTo>
                  <a:lnTo>
                    <a:pt x="12661" y="3258"/>
                  </a:lnTo>
                  <a:lnTo>
                    <a:pt x="12488" y="3292"/>
                  </a:lnTo>
                  <a:lnTo>
                    <a:pt x="11453" y="3695"/>
                  </a:lnTo>
                  <a:lnTo>
                    <a:pt x="11281" y="3729"/>
                  </a:lnTo>
                  <a:lnTo>
                    <a:pt x="10594" y="3998"/>
                  </a:lnTo>
                  <a:lnTo>
                    <a:pt x="10423" y="4031"/>
                  </a:lnTo>
                  <a:lnTo>
                    <a:pt x="9743" y="4266"/>
                  </a:lnTo>
                  <a:lnTo>
                    <a:pt x="9238" y="4468"/>
                  </a:lnTo>
                  <a:lnTo>
                    <a:pt x="9070" y="4501"/>
                  </a:lnTo>
                  <a:lnTo>
                    <a:pt x="8737" y="4636"/>
                  </a:lnTo>
                  <a:lnTo>
                    <a:pt x="8572" y="4669"/>
                  </a:lnTo>
                  <a:lnTo>
                    <a:pt x="7916" y="4938"/>
                  </a:lnTo>
                  <a:lnTo>
                    <a:pt x="7754" y="4972"/>
                  </a:lnTo>
                  <a:lnTo>
                    <a:pt x="7115" y="5240"/>
                  </a:lnTo>
                  <a:lnTo>
                    <a:pt x="6958" y="5274"/>
                  </a:lnTo>
                  <a:lnTo>
                    <a:pt x="6801" y="5341"/>
                  </a:lnTo>
                  <a:lnTo>
                    <a:pt x="6185" y="5610"/>
                  </a:lnTo>
                  <a:lnTo>
                    <a:pt x="5734" y="5812"/>
                  </a:lnTo>
                  <a:lnTo>
                    <a:pt x="5295" y="6013"/>
                  </a:lnTo>
                  <a:lnTo>
                    <a:pt x="5008" y="6147"/>
                  </a:lnTo>
                  <a:lnTo>
                    <a:pt x="4867" y="6248"/>
                  </a:lnTo>
                  <a:lnTo>
                    <a:pt x="4727" y="6315"/>
                  </a:lnTo>
                  <a:lnTo>
                    <a:pt x="4451" y="6450"/>
                  </a:lnTo>
                  <a:lnTo>
                    <a:pt x="4316" y="6551"/>
                  </a:lnTo>
                  <a:lnTo>
                    <a:pt x="4049" y="6685"/>
                  </a:lnTo>
                  <a:lnTo>
                    <a:pt x="3918" y="6786"/>
                  </a:lnTo>
                  <a:lnTo>
                    <a:pt x="3789" y="6853"/>
                  </a:lnTo>
                  <a:lnTo>
                    <a:pt x="3661" y="6954"/>
                  </a:lnTo>
                  <a:lnTo>
                    <a:pt x="3535" y="7021"/>
                  </a:lnTo>
                  <a:lnTo>
                    <a:pt x="3410" y="7122"/>
                  </a:lnTo>
                  <a:lnTo>
                    <a:pt x="3287" y="7222"/>
                  </a:lnTo>
                  <a:lnTo>
                    <a:pt x="3166" y="7290"/>
                  </a:lnTo>
                  <a:lnTo>
                    <a:pt x="3047" y="7390"/>
                  </a:lnTo>
                  <a:lnTo>
                    <a:pt x="2930" y="7491"/>
                  </a:lnTo>
                  <a:lnTo>
                    <a:pt x="2814" y="7592"/>
                  </a:lnTo>
                  <a:lnTo>
                    <a:pt x="2701" y="7659"/>
                  </a:lnTo>
                  <a:lnTo>
                    <a:pt x="2589" y="7760"/>
                  </a:lnTo>
                  <a:lnTo>
                    <a:pt x="2479" y="7861"/>
                  </a:lnTo>
                  <a:lnTo>
                    <a:pt x="2371" y="7961"/>
                  </a:lnTo>
                  <a:lnTo>
                    <a:pt x="2265" y="8062"/>
                  </a:lnTo>
                  <a:lnTo>
                    <a:pt x="2161" y="8163"/>
                  </a:lnTo>
                  <a:lnTo>
                    <a:pt x="2059" y="8297"/>
                  </a:lnTo>
                  <a:lnTo>
                    <a:pt x="1960" y="8398"/>
                  </a:lnTo>
                  <a:lnTo>
                    <a:pt x="1862" y="8499"/>
                  </a:lnTo>
                  <a:lnTo>
                    <a:pt x="1766" y="8633"/>
                  </a:lnTo>
                  <a:lnTo>
                    <a:pt x="1673" y="8734"/>
                  </a:lnTo>
                  <a:lnTo>
                    <a:pt x="1582" y="8835"/>
                  </a:lnTo>
                  <a:lnTo>
                    <a:pt x="1493" y="8969"/>
                  </a:lnTo>
                  <a:lnTo>
                    <a:pt x="1406" y="9104"/>
                  </a:lnTo>
                  <a:lnTo>
                    <a:pt x="1322" y="9204"/>
                  </a:lnTo>
                  <a:lnTo>
                    <a:pt x="1239" y="9339"/>
                  </a:lnTo>
                  <a:lnTo>
                    <a:pt x="1160" y="9473"/>
                  </a:lnTo>
                  <a:lnTo>
                    <a:pt x="1082" y="9607"/>
                  </a:lnTo>
                  <a:lnTo>
                    <a:pt x="1007" y="9742"/>
                  </a:lnTo>
                  <a:lnTo>
                    <a:pt x="935" y="9876"/>
                  </a:lnTo>
                  <a:lnTo>
                    <a:pt x="865" y="10011"/>
                  </a:lnTo>
                  <a:lnTo>
                    <a:pt x="797" y="10145"/>
                  </a:lnTo>
                  <a:lnTo>
                    <a:pt x="732" y="10279"/>
                  </a:lnTo>
                  <a:lnTo>
                    <a:pt x="669" y="10414"/>
                  </a:lnTo>
                  <a:lnTo>
                    <a:pt x="609" y="10582"/>
                  </a:lnTo>
                  <a:lnTo>
                    <a:pt x="552" y="10716"/>
                  </a:lnTo>
                  <a:lnTo>
                    <a:pt x="497" y="10884"/>
                  </a:lnTo>
                  <a:lnTo>
                    <a:pt x="445" y="11018"/>
                  </a:lnTo>
                  <a:lnTo>
                    <a:pt x="396" y="11186"/>
                  </a:lnTo>
                  <a:lnTo>
                    <a:pt x="350" y="11354"/>
                  </a:lnTo>
                  <a:lnTo>
                    <a:pt x="306" y="11522"/>
                  </a:lnTo>
                  <a:lnTo>
                    <a:pt x="265" y="11657"/>
                  </a:lnTo>
                  <a:lnTo>
                    <a:pt x="227" y="11825"/>
                  </a:lnTo>
                  <a:lnTo>
                    <a:pt x="191" y="12026"/>
                  </a:lnTo>
                  <a:lnTo>
                    <a:pt x="159" y="12194"/>
                  </a:lnTo>
                  <a:lnTo>
                    <a:pt x="129" y="12362"/>
                  </a:lnTo>
                  <a:lnTo>
                    <a:pt x="103" y="12530"/>
                  </a:lnTo>
                  <a:lnTo>
                    <a:pt x="79" y="12732"/>
                  </a:lnTo>
                  <a:lnTo>
                    <a:pt x="58" y="12900"/>
                  </a:lnTo>
                  <a:lnTo>
                    <a:pt x="41" y="13101"/>
                  </a:lnTo>
                  <a:lnTo>
                    <a:pt x="26" y="13303"/>
                  </a:lnTo>
                  <a:lnTo>
                    <a:pt x="15" y="13471"/>
                  </a:lnTo>
                  <a:lnTo>
                    <a:pt x="7" y="13672"/>
                  </a:lnTo>
                  <a:lnTo>
                    <a:pt x="1" y="13874"/>
                  </a:lnTo>
                  <a:lnTo>
                    <a:pt x="0" y="14008"/>
                  </a:lnTo>
                  <a:lnTo>
                    <a:pt x="0" y="14176"/>
                  </a:lnTo>
                  <a:lnTo>
                    <a:pt x="1" y="14310"/>
                  </a:lnTo>
                  <a:lnTo>
                    <a:pt x="5" y="14512"/>
                  </a:lnTo>
                  <a:lnTo>
                    <a:pt x="13" y="14714"/>
                  </a:lnTo>
                  <a:lnTo>
                    <a:pt x="24" y="14949"/>
                  </a:lnTo>
                  <a:lnTo>
                    <a:pt x="38" y="15150"/>
                  </a:lnTo>
                  <a:lnTo>
                    <a:pt x="56" y="15385"/>
                  </a:lnTo>
                  <a:lnTo>
                    <a:pt x="77" y="15621"/>
                  </a:lnTo>
                  <a:lnTo>
                    <a:pt x="102" y="15856"/>
                  </a:lnTo>
                  <a:lnTo>
                    <a:pt x="130" y="16091"/>
                  </a:lnTo>
                  <a:lnTo>
                    <a:pt x="161" y="16326"/>
                  </a:lnTo>
                  <a:lnTo>
                    <a:pt x="197" y="16561"/>
                  </a:lnTo>
                  <a:lnTo>
                    <a:pt x="235" y="16830"/>
                  </a:lnTo>
                  <a:lnTo>
                    <a:pt x="277" y="17065"/>
                  </a:lnTo>
                  <a:lnTo>
                    <a:pt x="323" y="17334"/>
                  </a:lnTo>
                  <a:lnTo>
                    <a:pt x="372" y="17569"/>
                  </a:lnTo>
                  <a:lnTo>
                    <a:pt x="425" y="17838"/>
                  </a:lnTo>
                  <a:lnTo>
                    <a:pt x="482" y="18106"/>
                  </a:lnTo>
                  <a:lnTo>
                    <a:pt x="543" y="18375"/>
                  </a:lnTo>
                  <a:lnTo>
                    <a:pt x="607" y="18644"/>
                  </a:lnTo>
                  <a:lnTo>
                    <a:pt x="675" y="18946"/>
                  </a:lnTo>
                  <a:lnTo>
                    <a:pt x="747" y="19215"/>
                  </a:lnTo>
                  <a:lnTo>
                    <a:pt x="822" y="19484"/>
                  </a:lnTo>
                  <a:lnTo>
                    <a:pt x="902" y="19786"/>
                  </a:lnTo>
                  <a:lnTo>
                    <a:pt x="985" y="20088"/>
                  </a:lnTo>
                  <a:lnTo>
                    <a:pt x="1073" y="20391"/>
                  </a:lnTo>
                  <a:lnTo>
                    <a:pt x="1164" y="20693"/>
                  </a:lnTo>
                  <a:lnTo>
                    <a:pt x="1259" y="20995"/>
                  </a:lnTo>
                  <a:lnTo>
                    <a:pt x="1359" y="21298"/>
                  </a:lnTo>
                  <a:lnTo>
                    <a:pt x="1462" y="21600"/>
                  </a:lnTo>
                  <a:lnTo>
                    <a:pt x="1481" y="21533"/>
                  </a:lnTo>
                  <a:lnTo>
                    <a:pt x="1519" y="21398"/>
                  </a:lnTo>
                  <a:lnTo>
                    <a:pt x="1557" y="21264"/>
                  </a:lnTo>
                  <a:lnTo>
                    <a:pt x="1578" y="21163"/>
                  </a:lnTo>
                  <a:lnTo>
                    <a:pt x="1599" y="21096"/>
                  </a:lnTo>
                  <a:lnTo>
                    <a:pt x="1621" y="21029"/>
                  </a:lnTo>
                  <a:lnTo>
                    <a:pt x="1645" y="20962"/>
                  </a:lnTo>
                  <a:lnTo>
                    <a:pt x="1671" y="20895"/>
                  </a:lnTo>
                  <a:lnTo>
                    <a:pt x="1699" y="20794"/>
                  </a:lnTo>
                  <a:lnTo>
                    <a:pt x="1729" y="20727"/>
                  </a:lnTo>
                  <a:lnTo>
                    <a:pt x="1762" y="20659"/>
                  </a:lnTo>
                  <a:lnTo>
                    <a:pt x="1798" y="20592"/>
                  </a:lnTo>
                  <a:lnTo>
                    <a:pt x="1837" y="20525"/>
                  </a:lnTo>
                  <a:lnTo>
                    <a:pt x="1880" y="20424"/>
                  </a:lnTo>
                  <a:lnTo>
                    <a:pt x="1926" y="20357"/>
                  </a:lnTo>
                  <a:lnTo>
                    <a:pt x="1976" y="20290"/>
                  </a:lnTo>
                  <a:lnTo>
                    <a:pt x="2031" y="20223"/>
                  </a:lnTo>
                  <a:lnTo>
                    <a:pt x="2090" y="20122"/>
                  </a:lnTo>
                  <a:lnTo>
                    <a:pt x="2154" y="20055"/>
                  </a:lnTo>
                  <a:lnTo>
                    <a:pt x="2223" y="19988"/>
                  </a:lnTo>
                  <a:lnTo>
                    <a:pt x="2297" y="19887"/>
                  </a:lnTo>
                  <a:lnTo>
                    <a:pt x="2377" y="19820"/>
                  </a:lnTo>
                  <a:lnTo>
                    <a:pt x="2463" y="19719"/>
                  </a:lnTo>
                  <a:lnTo>
                    <a:pt x="2556" y="19652"/>
                  </a:lnTo>
                  <a:lnTo>
                    <a:pt x="2655" y="19551"/>
                  </a:lnTo>
                  <a:lnTo>
                    <a:pt x="2760" y="19484"/>
                  </a:lnTo>
                  <a:lnTo>
                    <a:pt x="2873" y="19383"/>
                  </a:lnTo>
                  <a:lnTo>
                    <a:pt x="2992" y="19316"/>
                  </a:lnTo>
                  <a:lnTo>
                    <a:pt x="3120" y="19215"/>
                  </a:lnTo>
                  <a:lnTo>
                    <a:pt x="3255" y="19114"/>
                  </a:lnTo>
                  <a:lnTo>
                    <a:pt x="3398" y="19047"/>
                  </a:lnTo>
                  <a:lnTo>
                    <a:pt x="3550" y="18946"/>
                  </a:lnTo>
                  <a:lnTo>
                    <a:pt x="3710" y="18845"/>
                  </a:lnTo>
                  <a:lnTo>
                    <a:pt x="3880" y="18778"/>
                  </a:lnTo>
                  <a:lnTo>
                    <a:pt x="4058" y="18677"/>
                  </a:lnTo>
                  <a:lnTo>
                    <a:pt x="4246" y="18577"/>
                  </a:lnTo>
                  <a:lnTo>
                    <a:pt x="4444" y="18476"/>
                  </a:lnTo>
                  <a:lnTo>
                    <a:pt x="4652" y="18375"/>
                  </a:lnTo>
                  <a:lnTo>
                    <a:pt x="4870" y="18274"/>
                  </a:lnTo>
                  <a:lnTo>
                    <a:pt x="5099" y="18174"/>
                  </a:lnTo>
                  <a:lnTo>
                    <a:pt x="5339" y="18073"/>
                  </a:lnTo>
                  <a:lnTo>
                    <a:pt x="5590" y="17938"/>
                  </a:lnTo>
                  <a:lnTo>
                    <a:pt x="5852" y="17838"/>
                  </a:lnTo>
                  <a:lnTo>
                    <a:pt x="6126" y="17737"/>
                  </a:lnTo>
                  <a:lnTo>
                    <a:pt x="6412" y="17636"/>
                  </a:lnTo>
                  <a:lnTo>
                    <a:pt x="6710" y="17502"/>
                  </a:lnTo>
                  <a:lnTo>
                    <a:pt x="7020" y="17401"/>
                  </a:lnTo>
                  <a:lnTo>
                    <a:pt x="7343" y="17267"/>
                  </a:lnTo>
                  <a:lnTo>
                    <a:pt x="7680" y="17132"/>
                  </a:lnTo>
                  <a:lnTo>
                    <a:pt x="8030" y="17031"/>
                  </a:lnTo>
                  <a:lnTo>
                    <a:pt x="8393" y="16897"/>
                  </a:lnTo>
                  <a:lnTo>
                    <a:pt x="8770" y="16763"/>
                  </a:lnTo>
                  <a:lnTo>
                    <a:pt x="9226" y="16628"/>
                  </a:lnTo>
                  <a:lnTo>
                    <a:pt x="9450" y="16528"/>
                  </a:lnTo>
                  <a:lnTo>
                    <a:pt x="9888" y="16393"/>
                  </a:lnTo>
                  <a:lnTo>
                    <a:pt x="10103" y="16292"/>
                  </a:lnTo>
                  <a:lnTo>
                    <a:pt x="10524" y="16158"/>
                  </a:lnTo>
                  <a:lnTo>
                    <a:pt x="10730" y="16057"/>
                  </a:lnTo>
                  <a:lnTo>
                    <a:pt x="11133" y="15923"/>
                  </a:lnTo>
                  <a:lnTo>
                    <a:pt x="11331" y="15822"/>
                  </a:lnTo>
                  <a:lnTo>
                    <a:pt x="11526" y="15755"/>
                  </a:lnTo>
                  <a:lnTo>
                    <a:pt x="11718" y="15654"/>
                  </a:lnTo>
                  <a:lnTo>
                    <a:pt x="12094" y="15520"/>
                  </a:lnTo>
                  <a:lnTo>
                    <a:pt x="12278" y="15419"/>
                  </a:lnTo>
                  <a:lnTo>
                    <a:pt x="12460" y="15352"/>
                  </a:lnTo>
                  <a:lnTo>
                    <a:pt x="12638" y="15251"/>
                  </a:lnTo>
                  <a:lnTo>
                    <a:pt x="12815" y="15184"/>
                  </a:lnTo>
                  <a:lnTo>
                    <a:pt x="12988" y="15083"/>
                  </a:lnTo>
                  <a:lnTo>
                    <a:pt x="13159" y="15016"/>
                  </a:lnTo>
                  <a:lnTo>
                    <a:pt x="13327" y="14915"/>
                  </a:lnTo>
                  <a:lnTo>
                    <a:pt x="13493" y="14848"/>
                  </a:lnTo>
                  <a:lnTo>
                    <a:pt x="13657" y="14747"/>
                  </a:lnTo>
                  <a:lnTo>
                    <a:pt x="13817" y="14680"/>
                  </a:lnTo>
                  <a:lnTo>
                    <a:pt x="13976" y="14579"/>
                  </a:lnTo>
                  <a:lnTo>
                    <a:pt x="14132" y="14512"/>
                  </a:lnTo>
                  <a:lnTo>
                    <a:pt x="14285" y="14411"/>
                  </a:lnTo>
                  <a:lnTo>
                    <a:pt x="14436" y="14344"/>
                  </a:lnTo>
                  <a:lnTo>
                    <a:pt x="14585" y="14243"/>
                  </a:lnTo>
                  <a:lnTo>
                    <a:pt x="14731" y="14176"/>
                  </a:lnTo>
                  <a:lnTo>
                    <a:pt x="14875" y="14075"/>
                  </a:lnTo>
                  <a:lnTo>
                    <a:pt x="15017" y="14008"/>
                  </a:lnTo>
                  <a:lnTo>
                    <a:pt x="15156" y="13907"/>
                  </a:lnTo>
                  <a:lnTo>
                    <a:pt x="15293" y="13840"/>
                  </a:lnTo>
                  <a:lnTo>
                    <a:pt x="15428" y="13739"/>
                  </a:lnTo>
                  <a:lnTo>
                    <a:pt x="15561" y="13639"/>
                  </a:lnTo>
                  <a:lnTo>
                    <a:pt x="15691" y="13571"/>
                  </a:lnTo>
                  <a:lnTo>
                    <a:pt x="15819" y="13471"/>
                  </a:lnTo>
                  <a:lnTo>
                    <a:pt x="15945" y="13403"/>
                  </a:lnTo>
                  <a:lnTo>
                    <a:pt x="16069" y="13303"/>
                  </a:lnTo>
                  <a:lnTo>
                    <a:pt x="16191" y="13202"/>
                  </a:lnTo>
                  <a:lnTo>
                    <a:pt x="16310" y="13135"/>
                  </a:lnTo>
                  <a:lnTo>
                    <a:pt x="16428" y="13034"/>
                  </a:lnTo>
                  <a:lnTo>
                    <a:pt x="16543" y="12933"/>
                  </a:lnTo>
                  <a:lnTo>
                    <a:pt x="16657" y="12866"/>
                  </a:lnTo>
                  <a:lnTo>
                    <a:pt x="16768" y="12765"/>
                  </a:lnTo>
                  <a:lnTo>
                    <a:pt x="16877" y="12664"/>
                  </a:lnTo>
                  <a:lnTo>
                    <a:pt x="16985" y="12597"/>
                  </a:lnTo>
                  <a:lnTo>
                    <a:pt x="17090" y="12496"/>
                  </a:lnTo>
                  <a:lnTo>
                    <a:pt x="17194" y="12396"/>
                  </a:lnTo>
                  <a:lnTo>
                    <a:pt x="17295" y="12295"/>
                  </a:lnTo>
                  <a:lnTo>
                    <a:pt x="17395" y="12228"/>
                  </a:lnTo>
                  <a:lnTo>
                    <a:pt x="17493" y="12127"/>
                  </a:lnTo>
                  <a:lnTo>
                    <a:pt x="17589" y="12026"/>
                  </a:lnTo>
                  <a:lnTo>
                    <a:pt x="17683" y="11925"/>
                  </a:lnTo>
                  <a:lnTo>
                    <a:pt x="17775" y="11858"/>
                  </a:lnTo>
                  <a:lnTo>
                    <a:pt x="17865" y="11757"/>
                  </a:lnTo>
                  <a:lnTo>
                    <a:pt x="17954" y="11657"/>
                  </a:lnTo>
                  <a:lnTo>
                    <a:pt x="18041" y="11556"/>
                  </a:lnTo>
                  <a:lnTo>
                    <a:pt x="18126" y="11489"/>
                  </a:lnTo>
                  <a:lnTo>
                    <a:pt x="18210" y="11388"/>
                  </a:lnTo>
                  <a:lnTo>
                    <a:pt x="18292" y="11287"/>
                  </a:lnTo>
                  <a:lnTo>
                    <a:pt x="18372" y="11186"/>
                  </a:lnTo>
                  <a:lnTo>
                    <a:pt x="18450" y="11086"/>
                  </a:lnTo>
                  <a:lnTo>
                    <a:pt x="18527" y="10985"/>
                  </a:lnTo>
                  <a:lnTo>
                    <a:pt x="18603" y="10884"/>
                  </a:lnTo>
                  <a:lnTo>
                    <a:pt x="18676" y="10817"/>
                  </a:lnTo>
                  <a:lnTo>
                    <a:pt x="18749" y="10716"/>
                  </a:lnTo>
                  <a:lnTo>
                    <a:pt x="18819" y="10615"/>
                  </a:lnTo>
                  <a:lnTo>
                    <a:pt x="18888" y="10514"/>
                  </a:lnTo>
                  <a:lnTo>
                    <a:pt x="18956" y="10414"/>
                  </a:lnTo>
                  <a:lnTo>
                    <a:pt x="19022" y="10313"/>
                  </a:lnTo>
                  <a:lnTo>
                    <a:pt x="19087" y="10212"/>
                  </a:lnTo>
                  <a:lnTo>
                    <a:pt x="19150" y="10111"/>
                  </a:lnTo>
                  <a:lnTo>
                    <a:pt x="19212" y="10011"/>
                  </a:lnTo>
                  <a:lnTo>
                    <a:pt x="19272" y="9910"/>
                  </a:lnTo>
                  <a:lnTo>
                    <a:pt x="19331" y="9809"/>
                  </a:lnTo>
                  <a:lnTo>
                    <a:pt x="19389" y="9708"/>
                  </a:lnTo>
                  <a:lnTo>
                    <a:pt x="19446" y="9607"/>
                  </a:lnTo>
                  <a:lnTo>
                    <a:pt x="19501" y="9507"/>
                  </a:lnTo>
                  <a:lnTo>
                    <a:pt x="19555" y="9406"/>
                  </a:lnTo>
                  <a:lnTo>
                    <a:pt x="19607" y="9305"/>
                  </a:lnTo>
                  <a:lnTo>
                    <a:pt x="19658" y="9204"/>
                  </a:lnTo>
                  <a:lnTo>
                    <a:pt x="19709" y="9104"/>
                  </a:lnTo>
                  <a:lnTo>
                    <a:pt x="19758" y="9003"/>
                  </a:lnTo>
                  <a:lnTo>
                    <a:pt x="19852" y="8801"/>
                  </a:lnTo>
                  <a:lnTo>
                    <a:pt x="19897" y="8700"/>
                  </a:lnTo>
                  <a:lnTo>
                    <a:pt x="19942" y="8600"/>
                  </a:lnTo>
                  <a:lnTo>
                    <a:pt x="19985" y="8499"/>
                  </a:lnTo>
                  <a:lnTo>
                    <a:pt x="20027" y="8398"/>
                  </a:lnTo>
                  <a:lnTo>
                    <a:pt x="20068" y="8264"/>
                  </a:lnTo>
                  <a:lnTo>
                    <a:pt x="20148" y="8062"/>
                  </a:lnTo>
                  <a:lnTo>
                    <a:pt x="20186" y="7961"/>
                  </a:lnTo>
                  <a:lnTo>
                    <a:pt x="20223" y="7861"/>
                  </a:lnTo>
                  <a:lnTo>
                    <a:pt x="20259" y="7760"/>
                  </a:lnTo>
                  <a:lnTo>
                    <a:pt x="20294" y="7626"/>
                  </a:lnTo>
                  <a:lnTo>
                    <a:pt x="20329" y="7525"/>
                  </a:lnTo>
                  <a:lnTo>
                    <a:pt x="20395" y="7323"/>
                  </a:lnTo>
                  <a:lnTo>
                    <a:pt x="20427" y="7222"/>
                  </a:lnTo>
                  <a:lnTo>
                    <a:pt x="20458" y="7088"/>
                  </a:lnTo>
                  <a:lnTo>
                    <a:pt x="20488" y="6987"/>
                  </a:lnTo>
                  <a:lnTo>
                    <a:pt x="20517" y="6886"/>
                  </a:lnTo>
                  <a:lnTo>
                    <a:pt x="20546" y="6786"/>
                  </a:lnTo>
                  <a:lnTo>
                    <a:pt x="20574" y="6651"/>
                  </a:lnTo>
                  <a:lnTo>
                    <a:pt x="20601" y="6551"/>
                  </a:lnTo>
                  <a:lnTo>
                    <a:pt x="20628" y="6450"/>
                  </a:lnTo>
                  <a:lnTo>
                    <a:pt x="20654" y="6315"/>
                  </a:lnTo>
                  <a:lnTo>
                    <a:pt x="20679" y="6215"/>
                  </a:lnTo>
                  <a:lnTo>
                    <a:pt x="20704" y="6114"/>
                  </a:lnTo>
                  <a:lnTo>
                    <a:pt x="20728" y="5979"/>
                  </a:lnTo>
                  <a:lnTo>
                    <a:pt x="20751" y="5879"/>
                  </a:lnTo>
                  <a:lnTo>
                    <a:pt x="20774" y="5744"/>
                  </a:lnTo>
                  <a:lnTo>
                    <a:pt x="20796" y="5644"/>
                  </a:lnTo>
                  <a:lnTo>
                    <a:pt x="20818" y="5543"/>
                  </a:lnTo>
                  <a:lnTo>
                    <a:pt x="20840" y="5408"/>
                  </a:lnTo>
                  <a:lnTo>
                    <a:pt x="20860" y="5308"/>
                  </a:lnTo>
                  <a:lnTo>
                    <a:pt x="20881" y="5173"/>
                  </a:lnTo>
                  <a:lnTo>
                    <a:pt x="20901" y="5072"/>
                  </a:lnTo>
                  <a:lnTo>
                    <a:pt x="20920" y="4938"/>
                  </a:lnTo>
                  <a:lnTo>
                    <a:pt x="20940" y="4837"/>
                  </a:lnTo>
                  <a:lnTo>
                    <a:pt x="20958" y="4703"/>
                  </a:lnTo>
                  <a:lnTo>
                    <a:pt x="20977" y="4602"/>
                  </a:lnTo>
                  <a:lnTo>
                    <a:pt x="20995" y="4468"/>
                  </a:lnTo>
                  <a:lnTo>
                    <a:pt x="21013" y="4367"/>
                  </a:lnTo>
                  <a:lnTo>
                    <a:pt x="21030" y="4233"/>
                  </a:lnTo>
                  <a:lnTo>
                    <a:pt x="21048" y="4132"/>
                  </a:lnTo>
                  <a:lnTo>
                    <a:pt x="21065" y="3998"/>
                  </a:lnTo>
                  <a:lnTo>
                    <a:pt x="21082" y="3897"/>
                  </a:lnTo>
                  <a:lnTo>
                    <a:pt x="21098" y="3762"/>
                  </a:lnTo>
                  <a:lnTo>
                    <a:pt x="21115" y="3662"/>
                  </a:lnTo>
                  <a:lnTo>
                    <a:pt x="21131" y="3527"/>
                  </a:lnTo>
                  <a:lnTo>
                    <a:pt x="21147" y="3393"/>
                  </a:lnTo>
                  <a:lnTo>
                    <a:pt x="21163" y="3292"/>
                  </a:lnTo>
                  <a:lnTo>
                    <a:pt x="21179" y="3158"/>
                  </a:lnTo>
                  <a:lnTo>
                    <a:pt x="21211" y="2923"/>
                  </a:lnTo>
                  <a:lnTo>
                    <a:pt x="21322" y="2049"/>
                  </a:lnTo>
                  <a:lnTo>
                    <a:pt x="21354" y="1780"/>
                  </a:lnTo>
                  <a:lnTo>
                    <a:pt x="21388" y="1512"/>
                  </a:lnTo>
                  <a:lnTo>
                    <a:pt x="21404" y="1411"/>
                  </a:lnTo>
                  <a:lnTo>
                    <a:pt x="21422" y="1277"/>
                  </a:lnTo>
                  <a:lnTo>
                    <a:pt x="21439" y="1142"/>
                  </a:lnTo>
                  <a:lnTo>
                    <a:pt x="21457" y="1008"/>
                  </a:lnTo>
                  <a:lnTo>
                    <a:pt x="21474" y="873"/>
                  </a:lnTo>
                  <a:lnTo>
                    <a:pt x="21493" y="739"/>
                  </a:lnTo>
                  <a:lnTo>
                    <a:pt x="21511" y="605"/>
                  </a:lnTo>
                  <a:lnTo>
                    <a:pt x="21530" y="470"/>
                  </a:lnTo>
                  <a:lnTo>
                    <a:pt x="21549" y="336"/>
                  </a:lnTo>
                  <a:lnTo>
                    <a:pt x="21569" y="202"/>
                  </a:lnTo>
                  <a:lnTo>
                    <a:pt x="21589" y="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1" name="Kształt"/>
            <p:cNvSpPr/>
            <p:nvPr/>
          </p:nvSpPr>
          <p:spPr>
            <a:xfrm>
              <a:off x="2296154" y="6728"/>
              <a:ext cx="7949649" cy="1370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66" y="0"/>
                  </a:lnTo>
                  <a:lnTo>
                    <a:pt x="19836" y="5048"/>
                  </a:lnTo>
                  <a:lnTo>
                    <a:pt x="19736" y="5194"/>
                  </a:lnTo>
                  <a:lnTo>
                    <a:pt x="19635" y="5364"/>
                  </a:lnTo>
                  <a:lnTo>
                    <a:pt x="19531" y="5509"/>
                  </a:lnTo>
                  <a:lnTo>
                    <a:pt x="19426" y="5655"/>
                  </a:lnTo>
                  <a:lnTo>
                    <a:pt x="19320" y="5800"/>
                  </a:lnTo>
                  <a:lnTo>
                    <a:pt x="19211" y="5946"/>
                  </a:lnTo>
                  <a:lnTo>
                    <a:pt x="19101" y="6092"/>
                  </a:lnTo>
                  <a:lnTo>
                    <a:pt x="18990" y="6237"/>
                  </a:lnTo>
                  <a:lnTo>
                    <a:pt x="18877" y="6383"/>
                  </a:lnTo>
                  <a:lnTo>
                    <a:pt x="18763" y="6504"/>
                  </a:lnTo>
                  <a:lnTo>
                    <a:pt x="18647" y="6650"/>
                  </a:lnTo>
                  <a:lnTo>
                    <a:pt x="18529" y="6771"/>
                  </a:lnTo>
                  <a:lnTo>
                    <a:pt x="18411" y="6917"/>
                  </a:lnTo>
                  <a:lnTo>
                    <a:pt x="18290" y="7038"/>
                  </a:lnTo>
                  <a:lnTo>
                    <a:pt x="18169" y="7160"/>
                  </a:lnTo>
                  <a:lnTo>
                    <a:pt x="18046" y="7281"/>
                  </a:lnTo>
                  <a:lnTo>
                    <a:pt x="17922" y="7402"/>
                  </a:lnTo>
                  <a:lnTo>
                    <a:pt x="17796" y="7524"/>
                  </a:lnTo>
                  <a:lnTo>
                    <a:pt x="17670" y="7645"/>
                  </a:lnTo>
                  <a:lnTo>
                    <a:pt x="17542" y="7742"/>
                  </a:lnTo>
                  <a:lnTo>
                    <a:pt x="17412" y="7863"/>
                  </a:lnTo>
                  <a:lnTo>
                    <a:pt x="17282" y="7985"/>
                  </a:lnTo>
                  <a:lnTo>
                    <a:pt x="17151" y="8082"/>
                  </a:lnTo>
                  <a:lnTo>
                    <a:pt x="17018" y="8179"/>
                  </a:lnTo>
                  <a:lnTo>
                    <a:pt x="16884" y="8300"/>
                  </a:lnTo>
                  <a:lnTo>
                    <a:pt x="16614" y="8494"/>
                  </a:lnTo>
                  <a:lnTo>
                    <a:pt x="16339" y="8689"/>
                  </a:lnTo>
                  <a:lnTo>
                    <a:pt x="16061" y="8883"/>
                  </a:lnTo>
                  <a:lnTo>
                    <a:pt x="15779" y="9077"/>
                  </a:lnTo>
                  <a:lnTo>
                    <a:pt x="15636" y="9150"/>
                  </a:lnTo>
                  <a:lnTo>
                    <a:pt x="15493" y="9247"/>
                  </a:lnTo>
                  <a:lnTo>
                    <a:pt x="15349" y="9320"/>
                  </a:lnTo>
                  <a:lnTo>
                    <a:pt x="15204" y="9417"/>
                  </a:lnTo>
                  <a:lnTo>
                    <a:pt x="15059" y="9489"/>
                  </a:lnTo>
                  <a:lnTo>
                    <a:pt x="14913" y="9587"/>
                  </a:lnTo>
                  <a:lnTo>
                    <a:pt x="14470" y="9805"/>
                  </a:lnTo>
                  <a:lnTo>
                    <a:pt x="14322" y="9902"/>
                  </a:lnTo>
                  <a:lnTo>
                    <a:pt x="13721" y="10193"/>
                  </a:lnTo>
                  <a:lnTo>
                    <a:pt x="13570" y="10242"/>
                  </a:lnTo>
                  <a:lnTo>
                    <a:pt x="12960" y="10533"/>
                  </a:lnTo>
                  <a:lnTo>
                    <a:pt x="12807" y="10582"/>
                  </a:lnTo>
                  <a:lnTo>
                    <a:pt x="12500" y="10727"/>
                  </a:lnTo>
                  <a:lnTo>
                    <a:pt x="12345" y="10776"/>
                  </a:lnTo>
                  <a:lnTo>
                    <a:pt x="12191" y="10849"/>
                  </a:lnTo>
                  <a:lnTo>
                    <a:pt x="12036" y="10897"/>
                  </a:lnTo>
                  <a:lnTo>
                    <a:pt x="11882" y="10970"/>
                  </a:lnTo>
                  <a:lnTo>
                    <a:pt x="11727" y="11018"/>
                  </a:lnTo>
                  <a:lnTo>
                    <a:pt x="11572" y="11091"/>
                  </a:lnTo>
                  <a:lnTo>
                    <a:pt x="11262" y="11188"/>
                  </a:lnTo>
                  <a:lnTo>
                    <a:pt x="11107" y="11261"/>
                  </a:lnTo>
                  <a:lnTo>
                    <a:pt x="10796" y="11358"/>
                  </a:lnTo>
                  <a:lnTo>
                    <a:pt x="10641" y="11431"/>
                  </a:lnTo>
                  <a:lnTo>
                    <a:pt x="10022" y="11625"/>
                  </a:lnTo>
                  <a:lnTo>
                    <a:pt x="9867" y="11698"/>
                  </a:lnTo>
                  <a:lnTo>
                    <a:pt x="9252" y="11892"/>
                  </a:lnTo>
                  <a:lnTo>
                    <a:pt x="8793" y="12062"/>
                  </a:lnTo>
                  <a:lnTo>
                    <a:pt x="7888" y="12353"/>
                  </a:lnTo>
                  <a:lnTo>
                    <a:pt x="7739" y="12426"/>
                  </a:lnTo>
                  <a:lnTo>
                    <a:pt x="7003" y="12669"/>
                  </a:lnTo>
                  <a:lnTo>
                    <a:pt x="6858" y="12742"/>
                  </a:lnTo>
                  <a:lnTo>
                    <a:pt x="6427" y="12887"/>
                  </a:lnTo>
                  <a:lnTo>
                    <a:pt x="6285" y="12960"/>
                  </a:lnTo>
                  <a:lnTo>
                    <a:pt x="5865" y="13106"/>
                  </a:lnTo>
                  <a:lnTo>
                    <a:pt x="5726" y="13178"/>
                  </a:lnTo>
                  <a:lnTo>
                    <a:pt x="5589" y="13227"/>
                  </a:lnTo>
                  <a:lnTo>
                    <a:pt x="5453" y="13300"/>
                  </a:lnTo>
                  <a:lnTo>
                    <a:pt x="5183" y="13397"/>
                  </a:lnTo>
                  <a:lnTo>
                    <a:pt x="5050" y="13470"/>
                  </a:lnTo>
                  <a:lnTo>
                    <a:pt x="4918" y="13518"/>
                  </a:lnTo>
                  <a:lnTo>
                    <a:pt x="4657" y="13664"/>
                  </a:lnTo>
                  <a:lnTo>
                    <a:pt x="4528" y="13712"/>
                  </a:lnTo>
                  <a:lnTo>
                    <a:pt x="4401" y="13785"/>
                  </a:lnTo>
                  <a:lnTo>
                    <a:pt x="4274" y="13834"/>
                  </a:lnTo>
                  <a:lnTo>
                    <a:pt x="4150" y="13907"/>
                  </a:lnTo>
                  <a:lnTo>
                    <a:pt x="4026" y="13979"/>
                  </a:lnTo>
                  <a:lnTo>
                    <a:pt x="3904" y="14052"/>
                  </a:lnTo>
                  <a:lnTo>
                    <a:pt x="3783" y="14125"/>
                  </a:lnTo>
                  <a:lnTo>
                    <a:pt x="3663" y="14198"/>
                  </a:lnTo>
                  <a:lnTo>
                    <a:pt x="3545" y="14246"/>
                  </a:lnTo>
                  <a:lnTo>
                    <a:pt x="3428" y="14319"/>
                  </a:lnTo>
                  <a:lnTo>
                    <a:pt x="3313" y="14416"/>
                  </a:lnTo>
                  <a:lnTo>
                    <a:pt x="3199" y="14489"/>
                  </a:lnTo>
                  <a:lnTo>
                    <a:pt x="3087" y="14562"/>
                  </a:lnTo>
                  <a:lnTo>
                    <a:pt x="2976" y="14635"/>
                  </a:lnTo>
                  <a:lnTo>
                    <a:pt x="2867" y="14707"/>
                  </a:lnTo>
                  <a:lnTo>
                    <a:pt x="2759" y="14804"/>
                  </a:lnTo>
                  <a:lnTo>
                    <a:pt x="2653" y="14877"/>
                  </a:lnTo>
                  <a:lnTo>
                    <a:pt x="2549" y="14950"/>
                  </a:lnTo>
                  <a:lnTo>
                    <a:pt x="2446" y="15047"/>
                  </a:lnTo>
                  <a:lnTo>
                    <a:pt x="2345" y="15120"/>
                  </a:lnTo>
                  <a:lnTo>
                    <a:pt x="2246" y="15217"/>
                  </a:lnTo>
                  <a:lnTo>
                    <a:pt x="2149" y="15314"/>
                  </a:lnTo>
                  <a:lnTo>
                    <a:pt x="2053" y="15387"/>
                  </a:lnTo>
                  <a:lnTo>
                    <a:pt x="1959" y="15484"/>
                  </a:lnTo>
                  <a:lnTo>
                    <a:pt x="1867" y="15581"/>
                  </a:lnTo>
                  <a:lnTo>
                    <a:pt x="1777" y="15678"/>
                  </a:lnTo>
                  <a:lnTo>
                    <a:pt x="1689" y="15775"/>
                  </a:lnTo>
                  <a:lnTo>
                    <a:pt x="1602" y="15872"/>
                  </a:lnTo>
                  <a:lnTo>
                    <a:pt x="1518" y="15969"/>
                  </a:lnTo>
                  <a:lnTo>
                    <a:pt x="1436" y="16067"/>
                  </a:lnTo>
                  <a:lnTo>
                    <a:pt x="1355" y="16188"/>
                  </a:lnTo>
                  <a:lnTo>
                    <a:pt x="1277" y="16285"/>
                  </a:lnTo>
                  <a:lnTo>
                    <a:pt x="1200" y="16406"/>
                  </a:lnTo>
                  <a:lnTo>
                    <a:pt x="1126" y="16503"/>
                  </a:lnTo>
                  <a:lnTo>
                    <a:pt x="1054" y="16625"/>
                  </a:lnTo>
                  <a:lnTo>
                    <a:pt x="984" y="16722"/>
                  </a:lnTo>
                  <a:lnTo>
                    <a:pt x="916" y="16843"/>
                  </a:lnTo>
                  <a:lnTo>
                    <a:pt x="850" y="16964"/>
                  </a:lnTo>
                  <a:lnTo>
                    <a:pt x="787" y="17086"/>
                  </a:lnTo>
                  <a:lnTo>
                    <a:pt x="726" y="17207"/>
                  </a:lnTo>
                  <a:lnTo>
                    <a:pt x="667" y="17329"/>
                  </a:lnTo>
                  <a:lnTo>
                    <a:pt x="610" y="17474"/>
                  </a:lnTo>
                  <a:lnTo>
                    <a:pt x="556" y="17596"/>
                  </a:lnTo>
                  <a:lnTo>
                    <a:pt x="504" y="17717"/>
                  </a:lnTo>
                  <a:lnTo>
                    <a:pt x="454" y="17862"/>
                  </a:lnTo>
                  <a:lnTo>
                    <a:pt x="407" y="17984"/>
                  </a:lnTo>
                  <a:lnTo>
                    <a:pt x="362" y="18129"/>
                  </a:lnTo>
                  <a:lnTo>
                    <a:pt x="320" y="18275"/>
                  </a:lnTo>
                  <a:lnTo>
                    <a:pt x="280" y="18421"/>
                  </a:lnTo>
                  <a:lnTo>
                    <a:pt x="243" y="18566"/>
                  </a:lnTo>
                  <a:lnTo>
                    <a:pt x="208" y="18712"/>
                  </a:lnTo>
                  <a:lnTo>
                    <a:pt x="176" y="18858"/>
                  </a:lnTo>
                  <a:lnTo>
                    <a:pt x="147" y="19003"/>
                  </a:lnTo>
                  <a:lnTo>
                    <a:pt x="120" y="19173"/>
                  </a:lnTo>
                  <a:lnTo>
                    <a:pt x="95" y="19319"/>
                  </a:lnTo>
                  <a:lnTo>
                    <a:pt x="74" y="19489"/>
                  </a:lnTo>
                  <a:lnTo>
                    <a:pt x="55" y="19658"/>
                  </a:lnTo>
                  <a:lnTo>
                    <a:pt x="39" y="19828"/>
                  </a:lnTo>
                  <a:lnTo>
                    <a:pt x="25" y="19998"/>
                  </a:lnTo>
                  <a:lnTo>
                    <a:pt x="15" y="20168"/>
                  </a:lnTo>
                  <a:lnTo>
                    <a:pt x="7" y="20338"/>
                  </a:lnTo>
                  <a:lnTo>
                    <a:pt x="2" y="20508"/>
                  </a:lnTo>
                  <a:lnTo>
                    <a:pt x="0" y="20702"/>
                  </a:lnTo>
                  <a:lnTo>
                    <a:pt x="1" y="20872"/>
                  </a:lnTo>
                  <a:lnTo>
                    <a:pt x="5" y="21066"/>
                  </a:lnTo>
                  <a:lnTo>
                    <a:pt x="11" y="21260"/>
                  </a:lnTo>
                  <a:lnTo>
                    <a:pt x="21" y="21454"/>
                  </a:lnTo>
                  <a:lnTo>
                    <a:pt x="32" y="21600"/>
                  </a:lnTo>
                  <a:lnTo>
                    <a:pt x="11591" y="21600"/>
                  </a:lnTo>
                  <a:lnTo>
                    <a:pt x="11650" y="21576"/>
                  </a:lnTo>
                  <a:lnTo>
                    <a:pt x="11790" y="21527"/>
                  </a:lnTo>
                  <a:lnTo>
                    <a:pt x="11929" y="21454"/>
                  </a:lnTo>
                  <a:lnTo>
                    <a:pt x="12065" y="21382"/>
                  </a:lnTo>
                  <a:lnTo>
                    <a:pt x="12200" y="21309"/>
                  </a:lnTo>
                  <a:lnTo>
                    <a:pt x="12333" y="21236"/>
                  </a:lnTo>
                  <a:lnTo>
                    <a:pt x="12464" y="21187"/>
                  </a:lnTo>
                  <a:lnTo>
                    <a:pt x="12593" y="21115"/>
                  </a:lnTo>
                  <a:lnTo>
                    <a:pt x="12720" y="21042"/>
                  </a:lnTo>
                  <a:lnTo>
                    <a:pt x="12846" y="20969"/>
                  </a:lnTo>
                  <a:lnTo>
                    <a:pt x="12969" y="20896"/>
                  </a:lnTo>
                  <a:lnTo>
                    <a:pt x="13091" y="20848"/>
                  </a:lnTo>
                  <a:lnTo>
                    <a:pt x="13211" y="20775"/>
                  </a:lnTo>
                  <a:lnTo>
                    <a:pt x="13329" y="20702"/>
                  </a:lnTo>
                  <a:lnTo>
                    <a:pt x="13446" y="20629"/>
                  </a:lnTo>
                  <a:lnTo>
                    <a:pt x="13561" y="20556"/>
                  </a:lnTo>
                  <a:lnTo>
                    <a:pt x="13674" y="20484"/>
                  </a:lnTo>
                  <a:lnTo>
                    <a:pt x="13785" y="20411"/>
                  </a:lnTo>
                  <a:lnTo>
                    <a:pt x="13895" y="20338"/>
                  </a:lnTo>
                  <a:lnTo>
                    <a:pt x="14002" y="20289"/>
                  </a:lnTo>
                  <a:lnTo>
                    <a:pt x="14109" y="20217"/>
                  </a:lnTo>
                  <a:lnTo>
                    <a:pt x="14213" y="20144"/>
                  </a:lnTo>
                  <a:lnTo>
                    <a:pt x="14316" y="20071"/>
                  </a:lnTo>
                  <a:lnTo>
                    <a:pt x="14418" y="19998"/>
                  </a:lnTo>
                  <a:lnTo>
                    <a:pt x="14518" y="19925"/>
                  </a:lnTo>
                  <a:lnTo>
                    <a:pt x="14616" y="19853"/>
                  </a:lnTo>
                  <a:lnTo>
                    <a:pt x="14712" y="19780"/>
                  </a:lnTo>
                  <a:lnTo>
                    <a:pt x="14807" y="19707"/>
                  </a:lnTo>
                  <a:lnTo>
                    <a:pt x="14901" y="19634"/>
                  </a:lnTo>
                  <a:lnTo>
                    <a:pt x="14993" y="19561"/>
                  </a:lnTo>
                  <a:lnTo>
                    <a:pt x="15083" y="19489"/>
                  </a:lnTo>
                  <a:lnTo>
                    <a:pt x="15172" y="19416"/>
                  </a:lnTo>
                  <a:lnTo>
                    <a:pt x="15260" y="19343"/>
                  </a:lnTo>
                  <a:lnTo>
                    <a:pt x="15346" y="19270"/>
                  </a:lnTo>
                  <a:lnTo>
                    <a:pt x="15430" y="19197"/>
                  </a:lnTo>
                  <a:lnTo>
                    <a:pt x="15513" y="19124"/>
                  </a:lnTo>
                  <a:lnTo>
                    <a:pt x="15595" y="19052"/>
                  </a:lnTo>
                  <a:lnTo>
                    <a:pt x="15675" y="18979"/>
                  </a:lnTo>
                  <a:lnTo>
                    <a:pt x="15754" y="18906"/>
                  </a:lnTo>
                  <a:lnTo>
                    <a:pt x="15832" y="18809"/>
                  </a:lnTo>
                  <a:lnTo>
                    <a:pt x="15908" y="18736"/>
                  </a:lnTo>
                  <a:lnTo>
                    <a:pt x="15982" y="18663"/>
                  </a:lnTo>
                  <a:lnTo>
                    <a:pt x="16056" y="18591"/>
                  </a:lnTo>
                  <a:lnTo>
                    <a:pt x="16128" y="18518"/>
                  </a:lnTo>
                  <a:lnTo>
                    <a:pt x="16199" y="18445"/>
                  </a:lnTo>
                  <a:lnTo>
                    <a:pt x="16268" y="18372"/>
                  </a:lnTo>
                  <a:lnTo>
                    <a:pt x="16336" y="18275"/>
                  </a:lnTo>
                  <a:lnTo>
                    <a:pt x="16403" y="18202"/>
                  </a:lnTo>
                  <a:lnTo>
                    <a:pt x="16469" y="18129"/>
                  </a:lnTo>
                  <a:lnTo>
                    <a:pt x="16533" y="18057"/>
                  </a:lnTo>
                  <a:lnTo>
                    <a:pt x="16597" y="17984"/>
                  </a:lnTo>
                  <a:lnTo>
                    <a:pt x="16659" y="17887"/>
                  </a:lnTo>
                  <a:lnTo>
                    <a:pt x="16779" y="17741"/>
                  </a:lnTo>
                  <a:lnTo>
                    <a:pt x="16837" y="17668"/>
                  </a:lnTo>
                  <a:lnTo>
                    <a:pt x="16895" y="17571"/>
                  </a:lnTo>
                  <a:lnTo>
                    <a:pt x="16951" y="17498"/>
                  </a:lnTo>
                  <a:lnTo>
                    <a:pt x="17006" y="17426"/>
                  </a:lnTo>
                  <a:lnTo>
                    <a:pt x="17060" y="17353"/>
                  </a:lnTo>
                  <a:lnTo>
                    <a:pt x="17113" y="17256"/>
                  </a:lnTo>
                  <a:lnTo>
                    <a:pt x="17165" y="17183"/>
                  </a:lnTo>
                  <a:lnTo>
                    <a:pt x="17216" y="17110"/>
                  </a:lnTo>
                  <a:lnTo>
                    <a:pt x="17265" y="17013"/>
                  </a:lnTo>
                  <a:lnTo>
                    <a:pt x="17314" y="16940"/>
                  </a:lnTo>
                  <a:lnTo>
                    <a:pt x="17362" y="16867"/>
                  </a:lnTo>
                  <a:lnTo>
                    <a:pt x="17408" y="16770"/>
                  </a:lnTo>
                  <a:lnTo>
                    <a:pt x="17454" y="16698"/>
                  </a:lnTo>
                  <a:lnTo>
                    <a:pt x="17499" y="16625"/>
                  </a:lnTo>
                  <a:lnTo>
                    <a:pt x="17542" y="16528"/>
                  </a:lnTo>
                  <a:lnTo>
                    <a:pt x="17585" y="16455"/>
                  </a:lnTo>
                  <a:lnTo>
                    <a:pt x="17627" y="16358"/>
                  </a:lnTo>
                  <a:lnTo>
                    <a:pt x="17668" y="16285"/>
                  </a:lnTo>
                  <a:lnTo>
                    <a:pt x="17708" y="16188"/>
                  </a:lnTo>
                  <a:lnTo>
                    <a:pt x="17748" y="16115"/>
                  </a:lnTo>
                  <a:lnTo>
                    <a:pt x="17786" y="16042"/>
                  </a:lnTo>
                  <a:lnTo>
                    <a:pt x="17823" y="15945"/>
                  </a:lnTo>
                  <a:lnTo>
                    <a:pt x="17860" y="15872"/>
                  </a:lnTo>
                  <a:lnTo>
                    <a:pt x="17896" y="15775"/>
                  </a:lnTo>
                  <a:lnTo>
                    <a:pt x="17931" y="15702"/>
                  </a:lnTo>
                  <a:lnTo>
                    <a:pt x="17965" y="15605"/>
                  </a:lnTo>
                  <a:lnTo>
                    <a:pt x="17999" y="15533"/>
                  </a:lnTo>
                  <a:lnTo>
                    <a:pt x="18031" y="15436"/>
                  </a:lnTo>
                  <a:lnTo>
                    <a:pt x="18063" y="15338"/>
                  </a:lnTo>
                  <a:lnTo>
                    <a:pt x="18094" y="15266"/>
                  </a:lnTo>
                  <a:lnTo>
                    <a:pt x="18125" y="15169"/>
                  </a:lnTo>
                  <a:lnTo>
                    <a:pt x="18155" y="15096"/>
                  </a:lnTo>
                  <a:lnTo>
                    <a:pt x="18184" y="14999"/>
                  </a:lnTo>
                  <a:lnTo>
                    <a:pt x="18212" y="14902"/>
                  </a:lnTo>
                  <a:lnTo>
                    <a:pt x="18240" y="14829"/>
                  </a:lnTo>
                  <a:lnTo>
                    <a:pt x="18267" y="14732"/>
                  </a:lnTo>
                  <a:lnTo>
                    <a:pt x="18294" y="14659"/>
                  </a:lnTo>
                  <a:lnTo>
                    <a:pt x="18320" y="14562"/>
                  </a:lnTo>
                  <a:lnTo>
                    <a:pt x="18345" y="14465"/>
                  </a:lnTo>
                  <a:lnTo>
                    <a:pt x="18370" y="14392"/>
                  </a:lnTo>
                  <a:lnTo>
                    <a:pt x="18394" y="14295"/>
                  </a:lnTo>
                  <a:lnTo>
                    <a:pt x="18440" y="14101"/>
                  </a:lnTo>
                  <a:lnTo>
                    <a:pt x="18463" y="14028"/>
                  </a:lnTo>
                  <a:lnTo>
                    <a:pt x="18485" y="13931"/>
                  </a:lnTo>
                  <a:lnTo>
                    <a:pt x="18527" y="13737"/>
                  </a:lnTo>
                  <a:lnTo>
                    <a:pt x="18548" y="13664"/>
                  </a:lnTo>
                  <a:lnTo>
                    <a:pt x="18588" y="13470"/>
                  </a:lnTo>
                  <a:lnTo>
                    <a:pt x="18626" y="13276"/>
                  </a:lnTo>
                  <a:lnTo>
                    <a:pt x="18644" y="13178"/>
                  </a:lnTo>
                  <a:lnTo>
                    <a:pt x="18662" y="13106"/>
                  </a:lnTo>
                  <a:lnTo>
                    <a:pt x="18680" y="13009"/>
                  </a:lnTo>
                  <a:lnTo>
                    <a:pt x="18697" y="12911"/>
                  </a:lnTo>
                  <a:lnTo>
                    <a:pt x="18731" y="12717"/>
                  </a:lnTo>
                  <a:lnTo>
                    <a:pt x="18795" y="12329"/>
                  </a:lnTo>
                  <a:lnTo>
                    <a:pt x="18855" y="11941"/>
                  </a:lnTo>
                  <a:lnTo>
                    <a:pt x="18869" y="11844"/>
                  </a:lnTo>
                  <a:lnTo>
                    <a:pt x="18884" y="11747"/>
                  </a:lnTo>
                  <a:lnTo>
                    <a:pt x="18898" y="11649"/>
                  </a:lnTo>
                  <a:lnTo>
                    <a:pt x="18926" y="11455"/>
                  </a:lnTo>
                  <a:lnTo>
                    <a:pt x="18939" y="11358"/>
                  </a:lnTo>
                  <a:lnTo>
                    <a:pt x="18967" y="11164"/>
                  </a:lnTo>
                  <a:lnTo>
                    <a:pt x="18980" y="11067"/>
                  </a:lnTo>
                  <a:lnTo>
                    <a:pt x="19007" y="10849"/>
                  </a:lnTo>
                  <a:lnTo>
                    <a:pt x="19034" y="10654"/>
                  </a:lnTo>
                  <a:lnTo>
                    <a:pt x="19115" y="10023"/>
                  </a:lnTo>
                  <a:lnTo>
                    <a:pt x="19157" y="9732"/>
                  </a:lnTo>
                  <a:lnTo>
                    <a:pt x="19171" y="9611"/>
                  </a:lnTo>
                  <a:lnTo>
                    <a:pt x="19199" y="9417"/>
                  </a:lnTo>
                  <a:lnTo>
                    <a:pt x="19214" y="9295"/>
                  </a:lnTo>
                  <a:lnTo>
                    <a:pt x="19229" y="9198"/>
                  </a:lnTo>
                  <a:lnTo>
                    <a:pt x="19244" y="9077"/>
                  </a:lnTo>
                  <a:lnTo>
                    <a:pt x="19259" y="8980"/>
                  </a:lnTo>
                  <a:lnTo>
                    <a:pt x="19275" y="8858"/>
                  </a:lnTo>
                  <a:lnTo>
                    <a:pt x="19307" y="8664"/>
                  </a:lnTo>
                  <a:lnTo>
                    <a:pt x="19323" y="8543"/>
                  </a:lnTo>
                  <a:lnTo>
                    <a:pt x="19340" y="8446"/>
                  </a:lnTo>
                  <a:lnTo>
                    <a:pt x="19357" y="8324"/>
                  </a:lnTo>
                  <a:lnTo>
                    <a:pt x="19374" y="8227"/>
                  </a:lnTo>
                  <a:lnTo>
                    <a:pt x="19391" y="8106"/>
                  </a:lnTo>
                  <a:lnTo>
                    <a:pt x="19409" y="8009"/>
                  </a:lnTo>
                  <a:lnTo>
                    <a:pt x="19428" y="7888"/>
                  </a:lnTo>
                  <a:lnTo>
                    <a:pt x="19447" y="7766"/>
                  </a:lnTo>
                  <a:lnTo>
                    <a:pt x="19466" y="7669"/>
                  </a:lnTo>
                  <a:lnTo>
                    <a:pt x="19485" y="7548"/>
                  </a:lnTo>
                  <a:lnTo>
                    <a:pt x="19505" y="7451"/>
                  </a:lnTo>
                  <a:lnTo>
                    <a:pt x="19526" y="7329"/>
                  </a:lnTo>
                  <a:lnTo>
                    <a:pt x="19547" y="7208"/>
                  </a:lnTo>
                  <a:lnTo>
                    <a:pt x="19568" y="7111"/>
                  </a:lnTo>
                  <a:lnTo>
                    <a:pt x="19590" y="6990"/>
                  </a:lnTo>
                  <a:lnTo>
                    <a:pt x="19613" y="6868"/>
                  </a:lnTo>
                  <a:lnTo>
                    <a:pt x="19635" y="6771"/>
                  </a:lnTo>
                  <a:lnTo>
                    <a:pt x="19683" y="6529"/>
                  </a:lnTo>
                  <a:lnTo>
                    <a:pt x="19708" y="6407"/>
                  </a:lnTo>
                  <a:lnTo>
                    <a:pt x="19733" y="6310"/>
                  </a:lnTo>
                  <a:lnTo>
                    <a:pt x="19759" y="6189"/>
                  </a:lnTo>
                  <a:lnTo>
                    <a:pt x="19785" y="6067"/>
                  </a:lnTo>
                  <a:lnTo>
                    <a:pt x="19812" y="5946"/>
                  </a:lnTo>
                  <a:lnTo>
                    <a:pt x="19840" y="5825"/>
                  </a:lnTo>
                  <a:lnTo>
                    <a:pt x="19868" y="5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2" name="Kształt"/>
            <p:cNvSpPr/>
            <p:nvPr/>
          </p:nvSpPr>
          <p:spPr>
            <a:xfrm>
              <a:off x="9662803" y="6140084"/>
              <a:ext cx="3204191" cy="757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80" y="11089"/>
                  </a:lnTo>
                  <a:lnTo>
                    <a:pt x="16692" y="11419"/>
                  </a:lnTo>
                  <a:lnTo>
                    <a:pt x="16400" y="11744"/>
                  </a:lnTo>
                  <a:lnTo>
                    <a:pt x="16103" y="12063"/>
                  </a:lnTo>
                  <a:lnTo>
                    <a:pt x="15801" y="12376"/>
                  </a:lnTo>
                  <a:lnTo>
                    <a:pt x="15495" y="12685"/>
                  </a:lnTo>
                  <a:lnTo>
                    <a:pt x="15184" y="12988"/>
                  </a:lnTo>
                  <a:lnTo>
                    <a:pt x="14868" y="13287"/>
                  </a:lnTo>
                  <a:lnTo>
                    <a:pt x="14548" y="13580"/>
                  </a:lnTo>
                  <a:lnTo>
                    <a:pt x="14224" y="13868"/>
                  </a:lnTo>
                  <a:lnTo>
                    <a:pt x="13895" y="14151"/>
                  </a:lnTo>
                  <a:lnTo>
                    <a:pt x="13563" y="14430"/>
                  </a:lnTo>
                  <a:lnTo>
                    <a:pt x="13226" y="14703"/>
                  </a:lnTo>
                  <a:lnTo>
                    <a:pt x="12885" y="14972"/>
                  </a:lnTo>
                  <a:lnTo>
                    <a:pt x="12540" y="15236"/>
                  </a:lnTo>
                  <a:lnTo>
                    <a:pt x="12191" y="15496"/>
                  </a:lnTo>
                  <a:lnTo>
                    <a:pt x="11838" y="15751"/>
                  </a:lnTo>
                  <a:lnTo>
                    <a:pt x="11482" y="16002"/>
                  </a:lnTo>
                  <a:lnTo>
                    <a:pt x="11122" y="16248"/>
                  </a:lnTo>
                  <a:lnTo>
                    <a:pt x="10758" y="16490"/>
                  </a:lnTo>
                  <a:lnTo>
                    <a:pt x="10391" y="16728"/>
                  </a:lnTo>
                  <a:lnTo>
                    <a:pt x="10020" y="16962"/>
                  </a:lnTo>
                  <a:lnTo>
                    <a:pt x="9646" y="17191"/>
                  </a:lnTo>
                  <a:lnTo>
                    <a:pt x="9269" y="17417"/>
                  </a:lnTo>
                  <a:lnTo>
                    <a:pt x="8889" y="17638"/>
                  </a:lnTo>
                  <a:lnTo>
                    <a:pt x="8505" y="17856"/>
                  </a:lnTo>
                  <a:lnTo>
                    <a:pt x="8119" y="18070"/>
                  </a:lnTo>
                  <a:lnTo>
                    <a:pt x="7729" y="18280"/>
                  </a:lnTo>
                  <a:lnTo>
                    <a:pt x="7337" y="18486"/>
                  </a:lnTo>
                  <a:lnTo>
                    <a:pt x="6942" y="18689"/>
                  </a:lnTo>
                  <a:lnTo>
                    <a:pt x="6544" y="18888"/>
                  </a:lnTo>
                  <a:lnTo>
                    <a:pt x="6143" y="19084"/>
                  </a:lnTo>
                  <a:lnTo>
                    <a:pt x="5740" y="19276"/>
                  </a:lnTo>
                  <a:lnTo>
                    <a:pt x="5334" y="19465"/>
                  </a:lnTo>
                  <a:lnTo>
                    <a:pt x="4926" y="19651"/>
                  </a:lnTo>
                  <a:lnTo>
                    <a:pt x="4516" y="19833"/>
                  </a:lnTo>
                  <a:lnTo>
                    <a:pt x="4103" y="20012"/>
                  </a:lnTo>
                  <a:lnTo>
                    <a:pt x="3688" y="20188"/>
                  </a:lnTo>
                  <a:lnTo>
                    <a:pt x="3271" y="20361"/>
                  </a:lnTo>
                  <a:lnTo>
                    <a:pt x="2852" y="20532"/>
                  </a:lnTo>
                  <a:lnTo>
                    <a:pt x="2431" y="20699"/>
                  </a:lnTo>
                  <a:lnTo>
                    <a:pt x="2008" y="20863"/>
                  </a:lnTo>
                  <a:lnTo>
                    <a:pt x="1584" y="21025"/>
                  </a:lnTo>
                  <a:lnTo>
                    <a:pt x="1157" y="21184"/>
                  </a:lnTo>
                  <a:lnTo>
                    <a:pt x="730" y="21341"/>
                  </a:lnTo>
                  <a:lnTo>
                    <a:pt x="300" y="21495"/>
                  </a:lnTo>
                  <a:lnTo>
                    <a:pt x="0" y="21600"/>
                  </a:lnTo>
                  <a:lnTo>
                    <a:pt x="14940" y="21600"/>
                  </a:lnTo>
                  <a:lnTo>
                    <a:pt x="14996" y="21289"/>
                  </a:lnTo>
                  <a:lnTo>
                    <a:pt x="15038" y="21060"/>
                  </a:lnTo>
                  <a:lnTo>
                    <a:pt x="15080" y="20830"/>
                  </a:lnTo>
                  <a:lnTo>
                    <a:pt x="15122" y="20599"/>
                  </a:lnTo>
                  <a:lnTo>
                    <a:pt x="15165" y="20368"/>
                  </a:lnTo>
                  <a:lnTo>
                    <a:pt x="15253" y="19902"/>
                  </a:lnTo>
                  <a:lnTo>
                    <a:pt x="15298" y="19668"/>
                  </a:lnTo>
                  <a:lnTo>
                    <a:pt x="15343" y="19433"/>
                  </a:lnTo>
                  <a:lnTo>
                    <a:pt x="15389" y="19198"/>
                  </a:lnTo>
                  <a:lnTo>
                    <a:pt x="15436" y="18961"/>
                  </a:lnTo>
                  <a:lnTo>
                    <a:pt x="15484" y="18724"/>
                  </a:lnTo>
                  <a:lnTo>
                    <a:pt x="15533" y="18486"/>
                  </a:lnTo>
                  <a:lnTo>
                    <a:pt x="15582" y="18247"/>
                  </a:lnTo>
                  <a:lnTo>
                    <a:pt x="15633" y="18007"/>
                  </a:lnTo>
                  <a:lnTo>
                    <a:pt x="15685" y="17767"/>
                  </a:lnTo>
                  <a:lnTo>
                    <a:pt x="15737" y="17525"/>
                  </a:lnTo>
                  <a:lnTo>
                    <a:pt x="15791" y="17283"/>
                  </a:lnTo>
                  <a:lnTo>
                    <a:pt x="15846" y="17040"/>
                  </a:lnTo>
                  <a:lnTo>
                    <a:pt x="15902" y="16796"/>
                  </a:lnTo>
                  <a:lnTo>
                    <a:pt x="15960" y="16552"/>
                  </a:lnTo>
                  <a:lnTo>
                    <a:pt x="16019" y="16306"/>
                  </a:lnTo>
                  <a:lnTo>
                    <a:pt x="16079" y="16060"/>
                  </a:lnTo>
                  <a:lnTo>
                    <a:pt x="16140" y="15812"/>
                  </a:lnTo>
                  <a:lnTo>
                    <a:pt x="16203" y="15564"/>
                  </a:lnTo>
                  <a:lnTo>
                    <a:pt x="16268" y="15315"/>
                  </a:lnTo>
                  <a:lnTo>
                    <a:pt x="16334" y="15066"/>
                  </a:lnTo>
                  <a:lnTo>
                    <a:pt x="16402" y="14815"/>
                  </a:lnTo>
                  <a:lnTo>
                    <a:pt x="16471" y="14564"/>
                  </a:lnTo>
                  <a:lnTo>
                    <a:pt x="16542" y="14311"/>
                  </a:lnTo>
                  <a:lnTo>
                    <a:pt x="16615" y="14058"/>
                  </a:lnTo>
                  <a:lnTo>
                    <a:pt x="16690" y="13804"/>
                  </a:lnTo>
                  <a:lnTo>
                    <a:pt x="16767" y="13549"/>
                  </a:lnTo>
                  <a:lnTo>
                    <a:pt x="16845" y="13293"/>
                  </a:lnTo>
                  <a:lnTo>
                    <a:pt x="16925" y="13037"/>
                  </a:lnTo>
                  <a:lnTo>
                    <a:pt x="17008" y="12779"/>
                  </a:lnTo>
                  <a:lnTo>
                    <a:pt x="17092" y="12521"/>
                  </a:lnTo>
                  <a:lnTo>
                    <a:pt x="17179" y="12262"/>
                  </a:lnTo>
                  <a:lnTo>
                    <a:pt x="17268" y="12002"/>
                  </a:lnTo>
                  <a:lnTo>
                    <a:pt x="17359" y="11740"/>
                  </a:lnTo>
                  <a:lnTo>
                    <a:pt x="17452" y="11479"/>
                  </a:lnTo>
                  <a:lnTo>
                    <a:pt x="17548" y="11216"/>
                  </a:lnTo>
                  <a:lnTo>
                    <a:pt x="17645" y="10952"/>
                  </a:lnTo>
                  <a:lnTo>
                    <a:pt x="17746" y="10687"/>
                  </a:lnTo>
                  <a:lnTo>
                    <a:pt x="17849" y="10422"/>
                  </a:lnTo>
                  <a:lnTo>
                    <a:pt x="17954" y="10156"/>
                  </a:lnTo>
                  <a:lnTo>
                    <a:pt x="18061" y="9888"/>
                  </a:lnTo>
                  <a:lnTo>
                    <a:pt x="21600" y="139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87" y="929481"/>
            <a:ext cx="5857027" cy="225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8475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lanowane wsparcie na stworzenie koncepcji Smart Village w ramach PROW 2014-2020. W ramach okresu przejściowego PROW 2014-2020 planuje się przeznaczenie dodatkowych środków, których część zostanie przeznaczonych między innymi na przygotowanie koncepcji Smart Villages;…"/>
          <p:cNvSpPr txBox="1"/>
          <p:nvPr/>
        </p:nvSpPr>
        <p:spPr>
          <a:xfrm>
            <a:off x="1099826" y="5133591"/>
            <a:ext cx="10893700" cy="579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 smtClean="0"/>
              <a:t>Wsparcie przygotowawcze na stworzenie koncepcji Smart </a:t>
            </a:r>
            <a:r>
              <a:rPr lang="pl-PL" dirty="0" err="1" smtClean="0"/>
              <a:t>Villages</a:t>
            </a:r>
            <a:r>
              <a:rPr lang="pl-PL" dirty="0" smtClean="0"/>
              <a:t> w ramach okresu przejściowego PROW 2014-2020</a:t>
            </a:r>
            <a:endParaRPr lang="en-US" dirty="0" smtClean="0"/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 smtClean="0"/>
              <a:t>Mieszkańcy będą mieli możliwość ubiegania się o wsparcie na przygotowanie koncepcji SV z wykorzystaniem </a:t>
            </a:r>
            <a:r>
              <a:rPr lang="pl-PL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projektów grantowych</a:t>
            </a:r>
            <a:r>
              <a:rPr lang="pl-PL" dirty="0" smtClean="0"/>
              <a:t> za pośrednictwem LGD</a:t>
            </a:r>
            <a:r>
              <a:rPr lang="en-US" b="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;</a:t>
            </a:r>
            <a:endParaRPr lang="en-US" sz="3600" b="0" dirty="0" smtClean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 smtClean="0"/>
              <a:t>Kwota wsparcia na przygotowanie jednej koncepcji:</a:t>
            </a:r>
            <a:r>
              <a:rPr lang="en-US" dirty="0" smtClean="0"/>
              <a:t> </a:t>
            </a:r>
            <a:r>
              <a:rPr lang="en-US" sz="30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4000 </a:t>
            </a:r>
            <a:r>
              <a:rPr lang="en-US" sz="3000" b="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PLN</a:t>
            </a:r>
            <a:endParaRPr lang="pl-PL" sz="3000" b="0" dirty="0">
              <a:latin typeface="Lato Regular"/>
              <a:ea typeface="Lato Regular"/>
              <a:cs typeface="Lato Regular"/>
            </a:endParaRPr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000" b="0" dirty="0">
                <a:sym typeface="Lato Regular"/>
              </a:rPr>
              <a:t>dla miejscowości do 20 tys. mieszkańców (lub kilku miejscowości, </a:t>
            </a:r>
            <a:r>
              <a:rPr lang="pl-PL" sz="3000" b="0" dirty="0" smtClean="0">
                <a:sym typeface="Lato Regular"/>
              </a:rPr>
              <a:t>których </a:t>
            </a:r>
            <a:r>
              <a:rPr lang="pl-PL" sz="3000" b="0" dirty="0">
                <a:sym typeface="Lato Regular"/>
              </a:rPr>
              <a:t>łączna liczba mieszkańców nie przekracza 20 tys. mieszkańców)</a:t>
            </a:r>
            <a:endParaRPr lang="en-US" dirty="0"/>
          </a:p>
        </p:txBody>
      </p:sp>
      <p:pic>
        <p:nvPicPr>
          <p:cNvPr id="16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393" y="2491664"/>
            <a:ext cx="12909494" cy="12101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mart Villages - nowe narzędzie dla obszarów wiejskich"/>
          <p:cNvSpPr txBox="1"/>
          <p:nvPr/>
        </p:nvSpPr>
        <p:spPr>
          <a:xfrm>
            <a:off x="1294789" y="1734538"/>
            <a:ext cx="15150938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Wsparcie przygotowawcze na stworzenie koncepcji SV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6498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043" y="6762307"/>
            <a:ext cx="13798112" cy="7224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Poprawa warunków życia i pracy mieszkańców obszarów  wiejskich.…"/>
          <p:cNvSpPr txBox="1"/>
          <p:nvPr/>
        </p:nvSpPr>
        <p:spPr>
          <a:xfrm>
            <a:off x="1294789" y="4104219"/>
            <a:ext cx="11379220" cy="726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 algn="just"/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Celem stworzenia koncepcji SV jest wypracowanie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efektywnych i niestandardowych rozwiązań miejscowych problemów dzięki innowacyjnemu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podejściu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</a:t>
            </a:r>
            <a:endParaRPr lang="pl-PL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lvl="0" algn="just"/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lvl="0" algn="just"/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Rozwiązania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te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będą:</a:t>
            </a:r>
            <a:r>
              <a:rPr lang="en-US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endParaRPr lang="pl-PL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722313" lvl="0" indent="-722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uwzględniać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użycie technologii cyfrowych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/>
            </a:r>
            <a:b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 telekomunikacyjnych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lub lepsze wykorzystanie wiedzy</a:t>
            </a:r>
            <a:r>
              <a:rPr lang="en-US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,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</a:p>
          <a:p>
            <a:pPr marL="722313" lvl="0" indent="-722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wykazywać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korzyść dla lokalnej społeczności, m.in.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/>
            </a:r>
            <a:b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zakresie poprawy jakości życia, podniesienia jakości usług lokalnych lub bezpieczeństwa, poszanowania środowiska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 klimatu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, problemów dotyczących niedoinwestowania, starzejącego się społeczeństwa, wyludnienia, niewystarczającej ilości miejsc pracy, przepaści cyfrowej</a:t>
            </a:r>
            <a:r>
              <a:rPr lang="en-US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9" name="Smart Villages - nowe narzędzie dla obszarów wiejskich"/>
          <p:cNvSpPr txBox="1"/>
          <p:nvPr/>
        </p:nvSpPr>
        <p:spPr>
          <a:xfrm>
            <a:off x="1294789" y="1734538"/>
            <a:ext cx="7815597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Cel stworzenia koncepcji SV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63062" y="-2525977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7209644"/>
            <a:ext cx="19479060" cy="70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5514821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PROW 2014-2020: Co powinna zawierać koncepcja SV?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109401" y="3034643"/>
            <a:ext cx="15243473" cy="894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zapewnienie partycypacyjnego charakteru procesu opracowania koncepcji,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/>
            </a:r>
            <a:b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tj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 udział mieszkańców obszaru w pracach nad koncepcją (aktywne włączenie społeczności do jej przygotowania), w tym przeprowadzenie konsultacji ze społecznością obszaru wyników prac partnerstwa;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uproszczoną analizę SWOT obszaru objętego koncepcją SV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planu włączenia społeczności w późniejszą ewentualną realizację koncepcji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, z uwzględnieniem roli sołtysa lub rady sołeckiej (jeżeli dotyczy)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 tym 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procesie;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opracowanie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listy projektów, które składać się będą na realizację koncepcji SV, zawierających komponent cyfrowy lub środowiskowy lub klimatyczny</a:t>
            </a: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Koncepcja 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SV nie może być sprzeczna z innymi dokumentami strategicznymi dla obszaru, w szczególności z LSR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2351" y="7562849"/>
            <a:ext cx="7094130" cy="4914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63061" y="-2525977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7209644"/>
            <a:ext cx="19479060" cy="70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6978362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Co powinna zawierać koncepcja SV – dodatkowe propozycje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109401" y="3034643"/>
            <a:ext cx="20219511" cy="1026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Wizję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zrównoważonego rozwoju obszaru, który będzie objęty koncepcją. Koncepcja powinna prowadzić do zapewnienia trwałości projektów nią objętych (poprzez rozwój, skalę działania, skalę oddziaływania czy odporność na zmieniające się warunki - </a:t>
            </a:r>
            <a:r>
              <a:rPr lang="pl-PL" b="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kompleksowość wizji zrównoważonego rozwoju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opracowanie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listy projektów, które składać się będą na realizację koncepcji SV, zawierających komponent cyfrowy lub środowiskowy lub </a:t>
            </a: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klimatyczny, zawierających: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 najmniej szacunkowy kosztorys poszczególnych projektów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Źródła finansowania tych projektów (o ile zostały zdiagnozowane)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Wykorzystanie zasobów: ludzkich (rola partnerów) i lokalnych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kompleksowości projektów i </a:t>
            </a: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efektu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skali projektowej (powiązania i relacje pomiędzy poszczególnymi projektami – realizacja jednego projektu może oddziaływać pozytywnie na rozwój innych realizowanych projektów i stworzyć szansę na realizację kolejnych projektów lub etapów w projektach już realizowanych)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w jaki sposób projekty będą zapewniać rozwój miejscowości/obszaru.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projektów już zrealizowanych, które wpisują się w koncepcję SV, a są ważnymi elementami składającymi się na wizję zrównoważonego rozwoju obszaru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l-PL" sz="2800" b="0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0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7056" y="-2520262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928509"/>
            <a:ext cx="11868761" cy="573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na przygotowanie koncepcji SV obejmującej dany obszar w okresie realizacji Programu przysługuje tylko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raz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Dany obszar może być objęty tylko jedną koncepcją SV</a:t>
            </a:r>
            <a:endParaRPr lang="pl-PL" sz="3600" b="0" dirty="0" smtClean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 na przygotowanie tych koncepcji może być udzielony </a:t>
            </a:r>
            <a:r>
              <a:rPr lang="pl-PL" sz="3600" b="0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grantobiorcy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 z obszaru objętego tą koncepcją, który zrealizuje zadanie w partnerstwie z co najmniej jednym podmiotem z tego obszaru</a:t>
            </a: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1379073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Wymagania przy wyborze </a:t>
            </a:r>
            <a:r>
              <a:rPr lang="pl-PL" dirty="0" err="1" smtClean="0"/>
              <a:t>grantobiorców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317" y="2714740"/>
            <a:ext cx="14367146" cy="10367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3820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5493" y="-25202624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957487" y="3182634"/>
            <a:ext cx="12152790" cy="797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LGD określa kryteria, które premiują w szczególności (co najmniej)</a:t>
            </a:r>
            <a:r>
              <a:rPr lang="en-US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: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jakość planowanego procesu przygotowania koncepcji SV z uwzględnieniem partycypacyjnego charakteru (udział lokalnej społeczności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oraz, jeśli dotyczy,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rola sołtysa lub rady sołeckiej w tym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procesie);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liczbę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partnerów; 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powiązanie 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wnioskodawcy z obszarem objętym koncepcją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SV;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organizacyjny;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obszary po PGR, jeśli dotyczy;</a:t>
            </a: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miejscowości poniżej 5 tys. </a:t>
            </a:r>
            <a:r>
              <a:rPr lang="pl-PL" sz="3600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mieszkańców.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4144253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PROW 2014-2020: Kryteria selekcji </a:t>
            </a:r>
            <a:r>
              <a:rPr lang="pl-PL" dirty="0" err="1" smtClean="0"/>
              <a:t>grantobiorców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5595" y="5635255"/>
            <a:ext cx="8654562" cy="659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3419588" y="6547338"/>
            <a:ext cx="10380569" cy="62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19443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0433" y="-2520262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4399236"/>
            <a:ext cx="12152790" cy="600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liczba partnerów </a:t>
            </a: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rola każdego z nich </a:t>
            </a:r>
            <a:b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przygotowaniu koncepcji, ich powiązanie z obszarem i jego trwałość;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organizacyjny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Ilość obszarów tematycznych, w ramach których istnieje potencjał do rozwoju (projekty już realizowane/zrealizowane, które ukierunkowują na stworzenie koncepcji SV)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Trwałość powiązań współpracy mieszkańców (zaangażowanie mieszkańców) - wypracowane i wykorzystywane już schematy organizacji i współpracy mieszkańców 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Umiejętności do zarządzania i monitorowania</a:t>
            </a: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5607795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Kryteria selekcji </a:t>
            </a:r>
            <a:r>
              <a:rPr lang="pl-PL" dirty="0" err="1" smtClean="0"/>
              <a:t>grantobiorców</a:t>
            </a:r>
            <a:r>
              <a:rPr lang="pl-PL" dirty="0" smtClean="0"/>
              <a:t> – dodatkowe propozycje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3653503" y="4399236"/>
            <a:ext cx="10380569" cy="288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obszaru</a:t>
            </a: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wiedzy (czy wiadomo z kim chcemy współpracować z zakresu nabywania umiejętności </a:t>
            </a: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/>
            </a:r>
            <a:b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czerpania wiedzy i doświadczenia z ekspertami </a:t>
            </a: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/>
            </a:r>
            <a:b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 smtClean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praktykami)</a:t>
            </a:r>
          </a:p>
        </p:txBody>
      </p:sp>
    </p:spTree>
    <p:extLst>
      <p:ext uri="{BB962C8B-B14F-4D97-AF65-F5344CB8AC3E}">
        <p14:creationId xmlns:p14="http://schemas.microsoft.com/office/powerpoint/2010/main" val="1052664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8475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Kolejnym etapem po stworzeniu koncepcji SV jest proces realizacji projektów nią objętych. Realizacja operacji określonych w koncepcji SV może odbywać się między innymi w ramach przedsięwzięć LSR (przygotowanie preferencji w naborach dla operacji wynikających z koncepcji SV lub w projektach grantowych dla zadań objętych koncepcją SV), jednak kluczowym tutaj jest poszukiwanie przez mieszkańców/LGD innych źródeł finansowania - takie podejście tzn. bez zapewnienia finansowania realizacji zmotywuje lokalne partnerstwa do przygotowania koncepcji obejmujących zadania adekwatne do potrzeb."/>
          <p:cNvSpPr txBox="1"/>
          <p:nvPr/>
        </p:nvSpPr>
        <p:spPr>
          <a:xfrm>
            <a:off x="1294789" y="3493717"/>
            <a:ext cx="14039961" cy="8620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lnSpc>
                <a:spcPct val="130000"/>
              </a:lnSpc>
              <a:spcBef>
                <a:spcPts val="600"/>
              </a:spcBef>
              <a:buFont typeface="Arial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pl-PL" sz="3200" dirty="0"/>
              <a:t>Kolejnym etapem po stworzeniu koncepcji SV jest proces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realizacji projektów </a:t>
            </a:r>
            <a:r>
              <a:rPr lang="pl-PL" sz="3200" dirty="0"/>
              <a:t>w ramach tej koncepcji. Realizacja </a:t>
            </a:r>
            <a:r>
              <a:rPr lang="pl-PL" sz="3200" dirty="0" smtClean="0"/>
              <a:t>operacji/projektów zawartych </a:t>
            </a:r>
            <a:r>
              <a:rPr lang="pl-PL" sz="3200" dirty="0"/>
              <a:t>w koncepcji SV może mieć miejsce np. w ramach </a:t>
            </a:r>
            <a:r>
              <a:rPr lang="pl-PL" sz="3200" dirty="0" smtClean="0"/>
              <a:t>operacji realizowanych w LSR </a:t>
            </a:r>
            <a:r>
              <a:rPr lang="pl-PL" sz="3200" dirty="0"/>
              <a:t>(preferencje w konkursach na operacje wynikające z koncepcji </a:t>
            </a:r>
            <a:r>
              <a:rPr lang="pl-PL" sz="3200" dirty="0" smtClean="0"/>
              <a:t>SV w obecnym okresie, ale również w ramach Planu Strategicznego). </a:t>
            </a:r>
            <a:r>
              <a:rPr lang="pl-PL" sz="3200" dirty="0"/>
              <a:t>Kluczem jest jednak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poszukiwanie </a:t>
            </a:r>
            <a:r>
              <a:rPr lang="pl-PL" sz="3200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innych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źródeł finansowania</a:t>
            </a:r>
            <a:r>
              <a:rPr lang="pl-PL" sz="3200" dirty="0"/>
              <a:t>.</a:t>
            </a:r>
          </a:p>
          <a:p>
            <a:endParaRPr lang="pl-PL" sz="3200" dirty="0" smtClean="0"/>
          </a:p>
          <a:p>
            <a:r>
              <a:rPr lang="pl-PL" sz="3200" dirty="0" smtClean="0"/>
              <a:t>Koncepcje SV mogą z </a:t>
            </a:r>
            <a:r>
              <a:rPr lang="pl-PL" sz="3200" dirty="0"/>
              <a:t>czasem </a:t>
            </a:r>
            <a:r>
              <a:rPr lang="pl-PL" sz="3200" dirty="0" smtClean="0"/>
              <a:t>ulegać zmianom. Niektóre potrzeby/problemy/rozwiązania </a:t>
            </a:r>
            <a:r>
              <a:rPr lang="pl-PL" sz="3200" dirty="0"/>
              <a:t>mogą z czasem </a:t>
            </a:r>
            <a:r>
              <a:rPr lang="pl-PL" sz="3200" dirty="0" smtClean="0"/>
              <a:t>stawać </a:t>
            </a:r>
            <a:r>
              <a:rPr lang="pl-PL" sz="3200" dirty="0"/>
              <a:t>się nieaktualne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</a:t>
            </a:r>
            <a:r>
              <a:rPr lang="pl-PL" sz="3200" dirty="0"/>
              <a:t>dlatego realizacja </a:t>
            </a:r>
            <a:r>
              <a:rPr lang="pl-PL" sz="3200" dirty="0" smtClean="0"/>
              <a:t>konkretnego projektu </a:t>
            </a:r>
            <a:r>
              <a:rPr lang="pl-PL" sz="3200" dirty="0"/>
              <a:t>nie będzie </a:t>
            </a:r>
            <a:r>
              <a:rPr lang="pl-PL" sz="3200" dirty="0" smtClean="0"/>
              <a:t>możliwa albo możliwa </a:t>
            </a:r>
            <a:br>
              <a:rPr lang="pl-PL" sz="3200" dirty="0" smtClean="0"/>
            </a:br>
            <a:r>
              <a:rPr lang="pl-PL" sz="3200" dirty="0" smtClean="0"/>
              <a:t>w zmienionym kształcie. </a:t>
            </a:r>
            <a:r>
              <a:rPr lang="pl-PL" sz="3200" dirty="0"/>
              <a:t>Z drugiej strony mogą pojawić się nowe potrzeby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</a:t>
            </a:r>
            <a:r>
              <a:rPr lang="pl-PL" sz="3200" dirty="0"/>
              <a:t>nowe pomysły na ich rozwiązanie. Koncepcja SV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powinna być regularnie przeglądana i aktualizowana</a:t>
            </a:r>
            <a:r>
              <a:rPr lang="pl-PL" sz="3200" dirty="0"/>
              <a:t>.</a:t>
            </a:r>
            <a:endParaRPr sz="3200" dirty="0">
              <a:solidFill>
                <a:srgbClr val="00B050"/>
              </a:solidFill>
            </a:endParaRPr>
          </a:p>
        </p:txBody>
      </p:sp>
      <p:pic>
        <p:nvPicPr>
          <p:cNvPr id="18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59" y="4626248"/>
            <a:ext cx="9248200" cy="81141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mart Villages - nowe narzędzie dla obszarów wiejskich"/>
          <p:cNvSpPr txBox="1"/>
          <p:nvPr/>
        </p:nvSpPr>
        <p:spPr>
          <a:xfrm>
            <a:off x="1294789" y="1734538"/>
            <a:ext cx="8171464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 smtClean="0"/>
              <a:t>Etap wdrożenia koncepcji SV 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1135</Words>
  <Application>Microsoft Office PowerPoint</Application>
  <PresentationFormat>Niestandardowy</PresentationFormat>
  <Paragraphs>95</Paragraphs>
  <Slides>13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30" baseType="lpstr">
      <vt:lpstr>Arial</vt:lpstr>
      <vt:lpstr>Calibri</vt:lpstr>
      <vt:lpstr>Courier New</vt:lpstr>
      <vt:lpstr>Helvetica Light</vt:lpstr>
      <vt:lpstr>Helvetica Neue</vt:lpstr>
      <vt:lpstr>Helvetica Neue Light</vt:lpstr>
      <vt:lpstr>Helvetica Neue Medium</vt:lpstr>
      <vt:lpstr>Helvetica Neue Thin</vt:lpstr>
      <vt:lpstr>Lato</vt:lpstr>
      <vt:lpstr>Lato Black</vt:lpstr>
      <vt:lpstr>Lato Bold</vt:lpstr>
      <vt:lpstr>Lato Heavy</vt:lpstr>
      <vt:lpstr>Lato Light</vt:lpstr>
      <vt:lpstr>Lato Medium</vt:lpstr>
      <vt:lpstr>Lato Regular</vt:lpstr>
      <vt:lpstr>Symbol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Sadło Katarzyna</dc:creator>
  <cp:lastModifiedBy>Stępień Jakub</cp:lastModifiedBy>
  <cp:revision>75</cp:revision>
  <dcterms:modified xsi:type="dcterms:W3CDTF">2021-10-05T12:48:33Z</dcterms:modified>
</cp:coreProperties>
</file>